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500"/>
    <a:srgbClr val="FF3300"/>
    <a:srgbClr val="009900"/>
    <a:srgbClr val="CC6600"/>
    <a:srgbClr val="0000FF"/>
    <a:srgbClr val="6CC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540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10E3-16D6-4469-B802-D21FB671682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FAE7E-2FE6-45DC-80E4-820B3E82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6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8054D-A656-4599-A40E-03A202ED604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8A4AA-5AC0-48D2-A055-147774F6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4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8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61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7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08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33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22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26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3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36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6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45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2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6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4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857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2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12FB72-867E-460A-927F-8877A71B8CF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706FC8-2494-4A65-9546-48B077D5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9" name="camera.wav"/>
          </p:stSnd>
        </p:sndAc>
      </p:transition>
    </mc:Choice>
    <mc:Fallback xmlns="">
      <p:transition spd="slow">
        <p:fade/>
        <p:sndAc>
          <p:stSnd>
            <p:snd r:embed="rId22" name="camera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1371600"/>
            <a:ext cx="7810500" cy="412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9261" y="1480275"/>
            <a:ext cx="4189863" cy="132383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endParaRPr lang="en-US" sz="9600" b="1" i="1" dirty="0">
              <a:ln/>
              <a:solidFill>
                <a:schemeClr val="accent3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33762" y="3370998"/>
            <a:ext cx="7410732" cy="241565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b="1" i="1" dirty="0" smtClean="0">
                <a:ln/>
                <a:solidFill>
                  <a:schemeClr val="accent3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16600" b="1" i="1" dirty="0" err="1" smtClean="0">
                <a:ln/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স্বাগতম</a:t>
            </a:r>
            <a:endParaRPr lang="en-US" sz="13800" b="1" i="1" dirty="0">
              <a:ln/>
              <a:solidFill>
                <a:srgbClr val="FFFF00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9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2434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8000" b="1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মূল্যায়ন</a:t>
            </a:r>
            <a:r>
              <a:rPr lang="en-GB" sz="8000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8000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endParaRPr lang="en-US" b="1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398" y="2712872"/>
            <a:ext cx="4718304" cy="3310128"/>
          </a:xfrm>
          <a:solidFill>
            <a:srgbClr val="00B050"/>
          </a:solidFill>
        </p:spPr>
        <p:txBody>
          <a:bodyPr/>
          <a:lstStyle/>
          <a:p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বলতে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কী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বুঝ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?</a:t>
            </a:r>
          </a:p>
          <a:p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বৃত্তির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পার্থক্য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উল্লেখ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  <a:endParaRPr lang="en-US" sz="4400" b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294" y="2712872"/>
            <a:ext cx="4718304" cy="3310128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বলতে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কী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বুঝ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?</a:t>
            </a:r>
          </a:p>
          <a:p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বৃত্তির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সম্পর্ক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বিশ্লেষণ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</a:t>
            </a:r>
            <a:r>
              <a:rPr lang="en-GB" sz="4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  <a:endParaRPr lang="en-US" sz="4400" b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7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302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4800" b="1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বাড়ির</a:t>
            </a:r>
            <a:r>
              <a:rPr lang="en-GB" sz="4800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800" b="1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কাজ</a:t>
            </a:r>
            <a:endParaRPr lang="en-US" sz="4800" b="1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944914"/>
            <a:ext cx="4883988" cy="3925534"/>
          </a:xfrm>
          <a:ln w="57150"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   </a:t>
            </a: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তোমাদের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বাড়ির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কাছে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১০জন </a:t>
            </a: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ব্যক্তির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তথ্য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সংগ্রহ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করবে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-</a:t>
            </a:r>
          </a:p>
          <a:p>
            <a:pPr>
              <a:spcBef>
                <a:spcPts val="0"/>
              </a:spcBef>
            </a:pP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নাম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-</a:t>
            </a:r>
          </a:p>
          <a:p>
            <a:pPr>
              <a:spcBef>
                <a:spcPts val="0"/>
              </a:spcBef>
            </a:pP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পিতার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নাম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-</a:t>
            </a:r>
          </a:p>
          <a:p>
            <a:pPr>
              <a:spcBef>
                <a:spcPts val="0"/>
              </a:spcBef>
            </a:pP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মাতার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নাম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-</a:t>
            </a:r>
          </a:p>
          <a:p>
            <a:pPr>
              <a:spcBef>
                <a:spcPts val="0"/>
              </a:spcBef>
            </a:pP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ঠিকানা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-</a:t>
            </a:r>
          </a:p>
          <a:p>
            <a:pPr>
              <a:spcBef>
                <a:spcPts val="0"/>
              </a:spcBef>
            </a:pP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/</a:t>
            </a: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-</a:t>
            </a:r>
          </a:p>
          <a:p>
            <a:pPr>
              <a:spcBef>
                <a:spcPts val="0"/>
              </a:spcBef>
            </a:pP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কোথায়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কাজ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করে</a:t>
            </a:r>
            <a:r>
              <a:rPr lang="en-GB" sz="28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-  </a:t>
            </a:r>
            <a:endParaRPr lang="en-US" sz="2800" dirty="0">
              <a:solidFill>
                <a:schemeClr val="bg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pic>
        <p:nvPicPr>
          <p:cNvPr id="1026" name="Picture 2" descr="9,152,968 House Stock Photos, Pictures &amp; Royalty-Free Images - iSto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6" y="1944914"/>
            <a:ext cx="4468502" cy="392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6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2" y="486834"/>
            <a:ext cx="11236659" cy="59139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5482" y="-193272"/>
            <a:ext cx="6386285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i="1" dirty="0" err="1">
                <a:ln/>
                <a:solidFill>
                  <a:schemeClr val="tx2">
                    <a:lumMod val="90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9900" b="1" i="1" dirty="0">
                <a:ln/>
                <a:solidFill>
                  <a:schemeClr val="tx2">
                    <a:lumMod val="9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2096620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1078173"/>
            <a:ext cx="4833073" cy="11176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GB" sz="4800" b="1" i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GB" sz="48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শিক্ষক</a:t>
            </a:r>
            <a:r>
              <a:rPr lang="en-GB" sz="48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8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1" y="1078173"/>
            <a:ext cx="4735772" cy="4797165"/>
          </a:xfrm>
        </p:spPr>
      </p:pic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180669" y="2377173"/>
            <a:ext cx="4833073" cy="349816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GB" sz="3200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35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দেওয়ান</a:t>
            </a:r>
            <a:r>
              <a:rPr lang="en-GB" sz="35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5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শফিকুল</a:t>
            </a:r>
            <a:r>
              <a:rPr lang="en-GB" sz="35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5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ইসলাম</a:t>
            </a:r>
            <a:endParaRPr lang="en-GB" sz="3500" dirty="0">
              <a:solidFill>
                <a:schemeClr val="bg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35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সহকারী</a:t>
            </a:r>
            <a:r>
              <a:rPr lang="en-GB" sz="35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5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অধ্যাপক</a:t>
            </a:r>
            <a:r>
              <a:rPr lang="en-GB" sz="35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5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(</a:t>
            </a:r>
            <a:r>
              <a:rPr lang="en-GB" sz="35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সমাজ্কর্ম</a:t>
            </a:r>
            <a:r>
              <a:rPr lang="en-GB" sz="35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 </a:t>
            </a:r>
            <a:r>
              <a:rPr lang="en-GB" sz="35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বিভাগ</a:t>
            </a:r>
            <a:r>
              <a:rPr lang="en-GB" sz="35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GB" sz="35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আটিয়া</a:t>
            </a:r>
            <a:r>
              <a:rPr lang="en-GB" sz="35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5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মহিলা</a:t>
            </a:r>
            <a:r>
              <a:rPr lang="en-GB" sz="35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5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মহাবিদ্যালয়</a:t>
            </a:r>
            <a:endParaRPr lang="en-GB" sz="3500" dirty="0">
              <a:solidFill>
                <a:schemeClr val="bg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35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দেলদুয়ার</a:t>
            </a:r>
            <a:r>
              <a:rPr lang="en-GB" sz="35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, </a:t>
            </a:r>
            <a:r>
              <a:rPr lang="en-GB" sz="35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টাঙ্গাইল</a:t>
            </a:r>
            <a:r>
              <a:rPr lang="en-GB" sz="35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  <a:endParaRPr lang="en-US" sz="3500" dirty="0">
              <a:solidFill>
                <a:schemeClr val="bg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78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GB" sz="6000" b="1" i="1" dirty="0" err="1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পাঠ</a:t>
            </a:r>
            <a:r>
              <a:rPr lang="en-GB" sz="6000" b="1" i="1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6000" b="1" i="1" dirty="0" err="1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পরিচিতি</a:t>
            </a:r>
            <a:endParaRPr lang="en-US" sz="6000" b="1" i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16569" y="2400300"/>
            <a:ext cx="6684431" cy="3602831"/>
          </a:xfrm>
          <a:solidFill>
            <a:schemeClr val="tx1">
              <a:lumMod val="65000"/>
            </a:schemeClr>
          </a:solidFill>
        </p:spPr>
        <p:txBody>
          <a:bodyPr/>
          <a:lstStyle/>
          <a:p>
            <a:pPr lvl="0">
              <a:buClr>
                <a:srgbClr val="4F81BD"/>
              </a:buClr>
            </a:pPr>
            <a:r>
              <a:rPr lang="en-GB" sz="3200" dirty="0" err="1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শ্রেণী</a:t>
            </a:r>
            <a:r>
              <a:rPr lang="en-GB" sz="3200" dirty="0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- </a:t>
            </a:r>
            <a:r>
              <a:rPr lang="en-GB" sz="3200" dirty="0" err="1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একাদশ</a:t>
            </a:r>
            <a:endParaRPr lang="en-GB" sz="3200" dirty="0">
              <a:solidFill>
                <a:prstClr val="black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lvl="0">
              <a:buClr>
                <a:srgbClr val="4F81BD"/>
              </a:buClr>
            </a:pPr>
            <a:r>
              <a:rPr lang="en-GB" sz="3200" dirty="0" err="1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বিষয়</a:t>
            </a:r>
            <a:r>
              <a:rPr lang="en-GB" sz="3200" dirty="0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– </a:t>
            </a:r>
            <a:r>
              <a:rPr lang="en-GB" sz="3200" dirty="0" err="1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সমাজকর্ম</a:t>
            </a:r>
            <a:r>
              <a:rPr lang="en-GB" sz="3200" dirty="0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 </a:t>
            </a:r>
            <a:r>
              <a:rPr lang="en-GB" sz="3200" dirty="0" smtClean="0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(</a:t>
            </a:r>
            <a:r>
              <a:rPr lang="en-GB" sz="3200" dirty="0" err="1" smtClean="0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প্রথম</a:t>
            </a:r>
            <a:r>
              <a:rPr lang="en-GB" sz="3200" dirty="0" smtClean="0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পত্র</a:t>
            </a:r>
            <a:r>
              <a:rPr lang="en-GB" sz="3200" dirty="0" smtClean="0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)</a:t>
            </a:r>
            <a:endParaRPr lang="en-GB" sz="3200" dirty="0">
              <a:solidFill>
                <a:prstClr val="black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lvl="0">
              <a:buClr>
                <a:srgbClr val="4F81BD"/>
              </a:buClr>
            </a:pPr>
            <a:r>
              <a:rPr lang="en-GB" sz="3200" dirty="0" err="1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সময়</a:t>
            </a:r>
            <a:r>
              <a:rPr lang="en-GB" sz="3200" dirty="0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– ১২.০০ </a:t>
            </a:r>
            <a:r>
              <a:rPr lang="en-GB" sz="3200" dirty="0" err="1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ঘটিকা</a:t>
            </a:r>
            <a:endParaRPr lang="en-GB" sz="3200" dirty="0">
              <a:solidFill>
                <a:prstClr val="black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lvl="0">
              <a:buClr>
                <a:srgbClr val="4F81BD"/>
              </a:buClr>
            </a:pPr>
            <a:r>
              <a:rPr lang="en-GB" sz="3200" dirty="0" err="1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তারিখ</a:t>
            </a:r>
            <a:r>
              <a:rPr lang="en-GB" sz="3200" dirty="0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– ০৯-১২-২০২০ </a:t>
            </a:r>
            <a:r>
              <a:rPr lang="en-GB" sz="3200" dirty="0" err="1">
                <a:solidFill>
                  <a:prstClr val="black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খ্রিঃ</a:t>
            </a:r>
            <a:endParaRPr lang="en-US" sz="3200" dirty="0">
              <a:solidFill>
                <a:prstClr val="black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endParaRPr lang="en-US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400299"/>
            <a:ext cx="2882900" cy="3602831"/>
          </a:xfrm>
        </p:spPr>
      </p:pic>
    </p:spTree>
    <p:extLst>
      <p:ext uri="{BB962C8B-B14F-4D97-AF65-F5344CB8AC3E}">
        <p14:creationId xmlns:p14="http://schemas.microsoft.com/office/powerpoint/2010/main" val="124604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93768"/>
            <a:ext cx="9718059" cy="127045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নিচের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ছবিগুলো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দেখে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তোমাদের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ধারণা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করতে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হবে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আজকের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পাঠের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বিষয়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।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তাহলে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ছবিগুলো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একনজর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দেখে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ঠিক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করি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আজকের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পাঠের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বিষয়</a:t>
            </a:r>
            <a:r>
              <a:rPr lang="en-US" sz="3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  <a:r>
              <a:rPr lang="en-US" sz="53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3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endParaRPr lang="en-US" b="1" i="1" dirty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8576" y="2560320"/>
            <a:ext cx="3039566" cy="3689807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31" y="2560319"/>
            <a:ext cx="3255705" cy="3689809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571574"/>
            <a:ext cx="3441086" cy="367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1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GB" sz="8800" b="1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পাঠ</a:t>
            </a:r>
            <a:r>
              <a:rPr lang="en-GB" sz="8800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8800" b="1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ঘোষণা</a:t>
            </a:r>
            <a:endParaRPr lang="en-US" sz="8800" b="1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9600" dirty="0" err="1" smtClean="0">
                <a:solidFill>
                  <a:srgbClr val="C000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endParaRPr lang="en-US" sz="4000" dirty="0">
              <a:solidFill>
                <a:srgbClr val="C00000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2998" y="2560320"/>
            <a:ext cx="4718304" cy="331012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96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96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</a:t>
            </a:r>
            <a:endParaRPr lang="en-US" sz="9600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4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</a:schemeClr>
          </a:solidFill>
        </p:spPr>
        <p:txBody>
          <a:bodyPr>
            <a:noAutofit/>
          </a:bodyPr>
          <a:lstStyle/>
          <a:p>
            <a:r>
              <a:rPr lang="en-GB" sz="8800" b="1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শিখন</a:t>
            </a:r>
            <a:r>
              <a:rPr lang="en-GB" sz="8800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8800" b="1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ফল</a:t>
            </a:r>
            <a:endParaRPr lang="en-US" sz="8800" b="1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58534"/>
            <a:ext cx="4718304" cy="321733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r>
              <a:rPr lang="en-GB" sz="32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সম্পর্কে</a:t>
            </a:r>
            <a:r>
              <a:rPr lang="en-GB" sz="32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ধারণা</a:t>
            </a:r>
            <a:r>
              <a:rPr lang="en-GB" sz="32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করতে</a:t>
            </a:r>
            <a:r>
              <a:rPr lang="en-GB" sz="32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পারবে</a:t>
            </a:r>
            <a:endParaRPr lang="en-GB" sz="3200" dirty="0">
              <a:solidFill>
                <a:schemeClr val="bg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r>
              <a:rPr lang="en-GB" sz="32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বৃত্তির</a:t>
            </a:r>
            <a:r>
              <a:rPr lang="en-GB" sz="32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পার্থক্য</a:t>
            </a:r>
            <a:r>
              <a:rPr lang="en-GB" sz="32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নির্ণয়</a:t>
            </a:r>
            <a:r>
              <a:rPr lang="en-GB" sz="32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করতে</a:t>
            </a:r>
            <a:r>
              <a:rPr lang="en-GB" sz="32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পারবে</a:t>
            </a:r>
            <a:endParaRPr lang="en-US" sz="3200" dirty="0">
              <a:solidFill>
                <a:schemeClr val="bg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2658534"/>
            <a:ext cx="4718304" cy="321733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</a:t>
            </a:r>
            <a:r>
              <a:rPr lang="en-GB" sz="32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সম্পর্কে</a:t>
            </a:r>
            <a:r>
              <a:rPr lang="en-GB" sz="32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ধারণা</a:t>
            </a:r>
            <a:r>
              <a:rPr lang="en-GB" sz="32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করতে</a:t>
            </a:r>
            <a:r>
              <a:rPr lang="en-GB" sz="3200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পারবে</a:t>
            </a:r>
            <a:endParaRPr lang="en-US" sz="3200" dirty="0">
              <a:solidFill>
                <a:schemeClr val="bg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r>
              <a:rPr lang="en-GB" sz="32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বৃত্তির</a:t>
            </a:r>
            <a:r>
              <a:rPr lang="en-GB" sz="32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সম্পর্ক</a:t>
            </a:r>
            <a:r>
              <a:rPr lang="en-GB" sz="32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বিশ্লেষণ</a:t>
            </a:r>
            <a:r>
              <a:rPr lang="en-GB" sz="32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করতে</a:t>
            </a:r>
            <a:r>
              <a:rPr lang="en-GB" sz="3200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পারবে</a:t>
            </a:r>
            <a:endParaRPr lang="en-US" sz="3200" dirty="0">
              <a:solidFill>
                <a:schemeClr val="bg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endParaRPr lang="en-US" sz="3600" dirty="0">
              <a:solidFill>
                <a:schemeClr val="bg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2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746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GB" sz="6000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      </a:t>
            </a:r>
            <a:r>
              <a:rPr lang="en-GB" sz="6000" b="1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পাঠ</a:t>
            </a:r>
            <a:r>
              <a:rPr lang="en-GB" sz="6000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6000" b="1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উপস্থাপন</a:t>
            </a:r>
            <a:endParaRPr lang="en-US" sz="6000" b="1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044700"/>
            <a:ext cx="4718304" cy="382574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‘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’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শব্দটি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ফারসি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ভাষা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থেকে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উদ্ভূত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।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পেশার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ইংরেজি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প্রতি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শব্দ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হলো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Profession.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এটি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ল্যাটিন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শব্দ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থেকে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এসেছে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।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যার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অর্থ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হলো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a public declaration</a:t>
            </a:r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.’’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জ্ঞানের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বিভিন্ন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শাখায়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জ্ঞান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অর্জন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করে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সেই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জ্ঞানকে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কাজে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লাগিয়ে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যে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জীবিকা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নির্বাহ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হয়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তাই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pPr algn="just"/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Social Welfare Dictionary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তে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বলা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হয়েছে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, “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হলো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বিশেষায়িত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শিক্ষা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,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দক্ষতা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কৌশলভিত্তিক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একটি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,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যা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সাধারণ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মূলনীতি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বিশেষ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নৈতিক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মানদন্ড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দ্বারা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পরিচালিত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।”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যেমন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–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শিক্ষক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উকিল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ডাক্তার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ইঞ্জিনিয়ার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ইত্যাদি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  <a:endParaRPr lang="en-US" sz="2000" dirty="0"/>
          </a:p>
          <a:p>
            <a:pPr lvl="1" algn="just"/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044700"/>
            <a:ext cx="4718304" cy="382574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lvl="1" algn="just"/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জীবিকা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নির্বাহের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জন্য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সমাজ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স্বীকৃত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যে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কোন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অর্থনৈতিক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কর্মকান্ডকে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বলে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।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বৃত্তির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ইংরেজি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প্রতিশব্দ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“Occupation.”  </a:t>
            </a:r>
          </a:p>
          <a:p>
            <a:pPr lvl="1" algn="just"/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সাধারণ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জ্ঞানবুদ্ধিসম্পন্ন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ব্যাক্তির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জীবন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ধারনের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উপায়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অবলম্বনকে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বলে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pPr lvl="1" algn="just"/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যেমন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–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কুলি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,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মজুর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,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রিক্সাচালক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,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অদক্ষ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শ্রমিক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ইত্যাদি</a:t>
            </a:r>
            <a:r>
              <a:rPr lang="en-GB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  <a:endParaRPr lang="en-US" dirty="0">
              <a:solidFill>
                <a:srgbClr val="0000FF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7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21" y="558801"/>
            <a:ext cx="10645255" cy="800100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en-GB" sz="6000" b="1" i="1" dirty="0" err="1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r>
              <a:rPr lang="en-GB" sz="6000" b="1" i="1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6000" b="1" i="1" dirty="0" err="1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বৃত্তির</a:t>
            </a:r>
            <a:r>
              <a:rPr lang="en-GB" sz="6000" b="1" i="1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6000" b="1" i="1" dirty="0" err="1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পার্থক্য</a:t>
            </a:r>
            <a:endParaRPr lang="en-US" b="1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198901"/>
              </p:ext>
            </p:extLst>
          </p:nvPr>
        </p:nvGraphicFramePr>
        <p:xfrm>
          <a:off x="777919" y="1333501"/>
          <a:ext cx="10645256" cy="484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628"/>
                <a:gridCol w="5322628"/>
              </a:tblGrid>
              <a:tr h="606827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>
                          <a:solidFill>
                            <a:srgbClr val="FFFF00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পেশা</a:t>
                      </a:r>
                      <a:r>
                        <a:rPr lang="en-GB" sz="3600" b="1" dirty="0" smtClean="0">
                          <a:solidFill>
                            <a:srgbClr val="FFFF00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FFFF00"/>
                        </a:solidFill>
                        <a:latin typeface="SutonnyUniBanglaOMJ" panose="01010600010101010101" pitchFamily="2" charset="0"/>
                        <a:cs typeface="SutonnyUniBanglaOMJ" panose="01010600010101010101" pitchFamily="2" charset="0"/>
                      </a:endParaRPr>
                    </a:p>
                  </a:txBody>
                  <a:tcPr>
                    <a:solidFill>
                      <a:srgbClr val="C42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3600" b="1" kern="1200" dirty="0" err="1" smtClean="0">
                          <a:solidFill>
                            <a:srgbClr val="FFFF00"/>
                          </a:solidFill>
                          <a:latin typeface="SutonnyUniBanglaOMJ" panose="01010600010101010101" pitchFamily="2" charset="0"/>
                          <a:ea typeface="+mn-ea"/>
                          <a:cs typeface="SutonnyUniBanglaOMJ" panose="01010600010101010101" pitchFamily="2" charset="0"/>
                        </a:rPr>
                        <a:t>বৃত্তি</a:t>
                      </a:r>
                      <a:endParaRPr lang="en-US" sz="3600" b="1" kern="1200" dirty="0">
                        <a:solidFill>
                          <a:srgbClr val="FFFF00"/>
                        </a:solidFill>
                        <a:latin typeface="SutonnyUniBanglaOMJ" panose="01010600010101010101" pitchFamily="2" charset="0"/>
                        <a:ea typeface="+mn-ea"/>
                        <a:cs typeface="SutonnyUniBanglaOMJ" panose="01010600010101010101" pitchFamily="2" charset="0"/>
                      </a:endParaRPr>
                    </a:p>
                  </a:txBody>
                  <a:tcPr>
                    <a:solidFill>
                      <a:srgbClr val="C42500"/>
                    </a:solidFill>
                  </a:tcPr>
                </a:tc>
              </a:tr>
              <a:tr h="419377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১। </a:t>
                      </a: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জীবিকা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নির্বাহের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জন্য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নির্দিষ্ট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বৈশিষ্ট্য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,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দক্ষতা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,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মূল্যবোধ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ও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ব্যবহারিক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জ্ঞানভিত্তিক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অর্থনৈতিক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কর্মকান্ডকে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পেশা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বলে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২।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প্রাতিষ্ঠানিক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জ্ঞানের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প্রয়োজন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আছে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৩।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তাত্ত্বিক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ও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ব্যবহারিক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জ্ঞানের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প্রয়োজন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আছে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৪।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জবাবদিহিতা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আবশ্যক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৫।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পেশাগত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প্রতিষ্ঠান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আছে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৬।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প্রতিটি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পেশারই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স্বতন্ত্র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মূল্যবোধ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ও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নৈতিক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মানদন্ড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আছে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৭।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পেশা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 </a:t>
                      </a:r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অ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বশ্যই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জনকল্যাণমূলক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৮।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পেশা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ইচ্ছা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করলেই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পরিবর্তন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করা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যায়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না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42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১। </a:t>
                      </a: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জীবিকা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নির্বাহের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জন্য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যে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কোন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অর্থনৈতিক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কর্মকান্ডকে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বৃত্তি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বলে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baseline="0" dirty="0" smtClean="0">
                        <a:solidFill>
                          <a:schemeClr val="tx1"/>
                        </a:solidFill>
                        <a:latin typeface="SutonnyUniBanglaOMJ" panose="01010600010101010101" pitchFamily="2" charset="0"/>
                        <a:cs typeface="SutonnyUniBanglaOMJ" panose="01010600010101010101" pitchFamily="2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২।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প্রাতিষ্ঠানিক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জ্ঞানের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প্রয়োজন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নাই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৩।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তাত্ত্বিক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ও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ব্যবহারিক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জ্ঞানের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প্রয়োজন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নাই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baseline="0" dirty="0" smtClean="0">
                        <a:solidFill>
                          <a:schemeClr val="tx1"/>
                        </a:solidFill>
                        <a:latin typeface="SutonnyUniBanglaOMJ" panose="01010600010101010101" pitchFamily="2" charset="0"/>
                        <a:cs typeface="SutonnyUniBanglaOMJ" panose="01010600010101010101" pitchFamily="2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৪।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জবাবদিহিতা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আবশ্যক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নয়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৫।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পেশাগত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প্রতিষ্ঠান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নাও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থাকতে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পারে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৬।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স্বতন্ত্র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মূল্যবোধ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ও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নৈতিক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মানদন্ড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প্রয়োজন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নাই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৭।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বৃত্তি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জনকল্যাণমূলক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নাও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হতে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পারে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৮।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বৃত্তি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ইচ্ছা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করলেই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পরিবর্তন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করা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 </a:t>
                      </a:r>
                      <a:r>
                        <a:rPr lang="en-GB" sz="2800" b="0" baseline="0" dirty="0" err="1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যায়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SutonnyUniBanglaOMJ" panose="01010600010101010101" pitchFamily="2" charset="0"/>
                          <a:cs typeface="SutonnyUniBanglaOMJ" panose="01010600010101010101" pitchFamily="2" charset="0"/>
                        </a:rPr>
                        <a:t>।</a:t>
                      </a:r>
                      <a:endParaRPr lang="en-US" sz="2400" b="0" dirty="0" smtClean="0">
                        <a:latin typeface="SutonnyUniBanglaOMJ" panose="01010600010101010101" pitchFamily="2" charset="0"/>
                        <a:cs typeface="SutonnyUniBanglaOMJ" panose="01010600010101010101" pitchFamily="2" charset="0"/>
                      </a:endParaRPr>
                    </a:p>
                  </a:txBody>
                  <a:tcPr>
                    <a:solidFill>
                      <a:srgbClr val="C425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95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8268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en-GB" sz="6000" b="1" i="1" dirty="0" err="1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পেশা</a:t>
            </a:r>
            <a:r>
              <a:rPr lang="en-GB" sz="6000" b="1" i="1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6000" b="1" i="1" dirty="0" err="1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বৃত্তির</a:t>
            </a:r>
            <a:r>
              <a:rPr lang="en-GB" sz="6000" b="1" i="1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6000" b="1" i="1" dirty="0" err="1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সম্পর্ক</a:t>
            </a:r>
            <a:endParaRPr lang="en-US" sz="60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08200"/>
            <a:ext cx="9601196" cy="376766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১। </a:t>
            </a:r>
            <a:r>
              <a:rPr lang="en-GB" sz="4800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উভয়ই</a:t>
            </a: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800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সেবা</a:t>
            </a: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800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কাজ</a:t>
            </a: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২। </a:t>
            </a:r>
            <a:r>
              <a:rPr lang="en-GB" sz="4800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দুটিই</a:t>
            </a: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800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উপার্জনমূখী</a:t>
            </a: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৩। </a:t>
            </a:r>
            <a:r>
              <a:rPr lang="en-GB" sz="4800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শ্রম</a:t>
            </a: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800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আবশ্যক</a:t>
            </a: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৪। </a:t>
            </a:r>
            <a:r>
              <a:rPr lang="en-GB" sz="4800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উন্নয়নে</a:t>
            </a: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800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অবদান</a:t>
            </a: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800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রাখে</a:t>
            </a: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48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৫। </a:t>
            </a:r>
            <a:r>
              <a:rPr lang="en-GB" sz="4800" dirty="0" err="1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পরিচিতি</a:t>
            </a:r>
            <a:r>
              <a:rPr lang="en-GB" sz="3200" dirty="0" smtClean="0">
                <a:solidFill>
                  <a:srgbClr val="0000FF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  <a:endParaRPr lang="en-US" sz="3200" dirty="0">
              <a:solidFill>
                <a:srgbClr val="0000FF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7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431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Garamond</vt:lpstr>
      <vt:lpstr>SutonnyMJ</vt:lpstr>
      <vt:lpstr>SutonnyOMJ</vt:lpstr>
      <vt:lpstr>SutonnyUniBanglaOMJ</vt:lpstr>
      <vt:lpstr>Times New Roman</vt:lpstr>
      <vt:lpstr>Organic</vt:lpstr>
      <vt:lpstr>            </vt:lpstr>
      <vt:lpstr>PowerPoint Presentation</vt:lpstr>
      <vt:lpstr>পাঠ পরিচিতি</vt:lpstr>
      <vt:lpstr> নিচের ছবিগুলো দেখে তোমাদের ধারণা করতে হবে আজকের পাঠের বিষয়। তাহলে ছবিগুলো একনজর দেখে ঠিক করি আজকের পাঠের বিষয়। </vt:lpstr>
      <vt:lpstr>পাঠ ঘোষণা</vt:lpstr>
      <vt:lpstr>শিখন ফল</vt:lpstr>
      <vt:lpstr>       পাঠ উপস্থাপন</vt:lpstr>
      <vt:lpstr>পেশা ও বৃত্তির পার্থক্য</vt:lpstr>
      <vt:lpstr>পেশা ও বৃত্তির সম্পর্ক</vt:lpstr>
      <vt:lpstr> মূল্যায়ন 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166</cp:revision>
  <dcterms:created xsi:type="dcterms:W3CDTF">2020-12-16T03:50:42Z</dcterms:created>
  <dcterms:modified xsi:type="dcterms:W3CDTF">2020-12-23T14:13:43Z</dcterms:modified>
</cp:coreProperties>
</file>