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83" r:id="rId2"/>
    <p:sldId id="282" r:id="rId3"/>
    <p:sldId id="271" r:id="rId4"/>
    <p:sldId id="284" r:id="rId5"/>
    <p:sldId id="274" r:id="rId6"/>
    <p:sldId id="275" r:id="rId7"/>
    <p:sldId id="276" r:id="rId8"/>
    <p:sldId id="277" r:id="rId9"/>
    <p:sldId id="278" r:id="rId10"/>
    <p:sldId id="279" r:id="rId11"/>
    <p:sldId id="285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AE72BE-E9EB-455A-950D-F224987A9B81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0A8C91-36ED-44F9-871D-F179C2966F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70939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B15D-8067-4B78-A98D-954C39B15EEC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35D9-1312-463F-8B91-E5BB578783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B15D-8067-4B78-A98D-954C39B15EEC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35D9-1312-463F-8B91-E5BB578783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B15D-8067-4B78-A98D-954C39B15EEC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35D9-1312-463F-8B91-E5BB578783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B15D-8067-4B78-A98D-954C39B15EEC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35D9-1312-463F-8B91-E5BB578783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B15D-8067-4B78-A98D-954C39B15EEC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35D9-1312-463F-8B91-E5BB578783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B15D-8067-4B78-A98D-954C39B15EEC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35D9-1312-463F-8B91-E5BB578783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B15D-8067-4B78-A98D-954C39B15EEC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35D9-1312-463F-8B91-E5BB578783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B15D-8067-4B78-A98D-954C39B15EEC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35D9-1312-463F-8B91-E5BB578783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B15D-8067-4B78-A98D-954C39B15EEC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35D9-1312-463F-8B91-E5BB578783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B15D-8067-4B78-A98D-954C39B15EEC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35D9-1312-463F-8B91-E5BB578783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B15D-8067-4B78-A98D-954C39B15EEC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35D9-1312-463F-8B91-E5BB578783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BB15D-8067-4B78-A98D-954C39B15EEC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D35D9-1312-463F-8B91-E5BB578783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1295400"/>
            <a:ext cx="32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Iqra\Pictures\New folder\411-4118590_transparent-red-rose-clip-art-red-rose-flowe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209800"/>
            <a:ext cx="4267200" cy="403444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673926" y="685800"/>
            <a:ext cx="3498273" cy="1066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দলগত  কাজ </a:t>
            </a:r>
            <a:endParaRPr lang="en-US" sz="6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905000"/>
            <a:ext cx="82157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নিচের সারণিতে ২০০ জন শিক্ষার্থীর পছন্দের ফল দেখানো হলঃ</a:t>
            </a:r>
            <a:endParaRPr lang="en-US" sz="4000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12553898"/>
              </p:ext>
            </p:extLst>
          </p:nvPr>
        </p:nvGraphicFramePr>
        <p:xfrm>
          <a:off x="436418" y="3352800"/>
          <a:ext cx="840278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556"/>
                <a:gridCol w="1680556"/>
                <a:gridCol w="1680556"/>
                <a:gridCol w="1680556"/>
                <a:gridCol w="1680556"/>
              </a:tblGrid>
              <a:tr h="503150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 smtClean="0">
                          <a:latin typeface="NikoshBAN" pitchFamily="2" charset="0"/>
                          <a:cs typeface="NikoshBAN" pitchFamily="2" charset="0"/>
                        </a:rPr>
                        <a:t>ফল 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 smtClean="0">
                          <a:latin typeface="NikoshBAN" pitchFamily="2" charset="0"/>
                          <a:cs typeface="NikoshBAN" pitchFamily="2" charset="0"/>
                        </a:rPr>
                        <a:t>আম 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 smtClean="0">
                          <a:latin typeface="NikoshBAN" pitchFamily="2" charset="0"/>
                          <a:cs typeface="NikoshBAN" pitchFamily="2" charset="0"/>
                        </a:rPr>
                        <a:t>কাঁঠাল</a:t>
                      </a:r>
                      <a:r>
                        <a:rPr lang="bn-BD" sz="4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 smtClean="0">
                          <a:latin typeface="NikoshBAN" pitchFamily="2" charset="0"/>
                          <a:cs typeface="NikoshBAN" pitchFamily="2" charset="0"/>
                        </a:rPr>
                        <a:t>লিচু 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 smtClean="0">
                          <a:latin typeface="NikoshBAN" pitchFamily="2" charset="0"/>
                          <a:cs typeface="NikoshBAN" pitchFamily="2" charset="0"/>
                        </a:rPr>
                        <a:t>জামরুল 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868450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 smtClean="0">
                          <a:latin typeface="NikoshBAN" pitchFamily="2" charset="0"/>
                          <a:cs typeface="NikoshBAN" pitchFamily="2" charset="0"/>
                        </a:rPr>
                        <a:t>শিক্ষার্থীর</a:t>
                      </a:r>
                      <a:r>
                        <a:rPr lang="bn-BD" sz="4000" baseline="0" dirty="0" smtClean="0">
                          <a:latin typeface="NikoshBAN" pitchFamily="2" charset="0"/>
                          <a:cs typeface="NikoshBAN" pitchFamily="2" charset="0"/>
                        </a:rPr>
                        <a:t> সংখ্যা 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 smtClean="0">
                          <a:latin typeface="NikoshBAN" pitchFamily="2" charset="0"/>
                          <a:cs typeface="NikoshBAN" pitchFamily="2" charset="0"/>
                        </a:rPr>
                        <a:t>৭০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 smtClean="0">
                          <a:latin typeface="NikoshBAN" pitchFamily="2" charset="0"/>
                          <a:cs typeface="NikoshBAN" pitchFamily="2" charset="0"/>
                        </a:rPr>
                        <a:t>৩০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 smtClean="0">
                          <a:latin typeface="NikoshBAN" pitchFamily="2" charset="0"/>
                          <a:cs typeface="NikoshBAN" pitchFamily="2" charset="0"/>
                        </a:rPr>
                        <a:t>৮০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 smtClean="0">
                          <a:latin typeface="NikoshBAN" pitchFamily="2" charset="0"/>
                          <a:cs typeface="NikoshBAN" pitchFamily="2" charset="0"/>
                        </a:rPr>
                        <a:t>২০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5715000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প্রদত্ত উপাত্তের পাই চিত্র অংকন কর। 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505279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457200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0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371600"/>
            <a:ext cx="72483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বিদ্যালয়ের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১০০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জন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শিক্ষার্থীর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বিষয়ে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প্রাপ্ত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নম্বরের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সারণি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09190777"/>
              </p:ext>
            </p:extLst>
          </p:nvPr>
        </p:nvGraphicFramePr>
        <p:xfrm>
          <a:off x="228600" y="3048000"/>
          <a:ext cx="8381999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6694"/>
                <a:gridCol w="1036694"/>
                <a:gridCol w="1036694"/>
                <a:gridCol w="1036694"/>
                <a:gridCol w="1036694"/>
                <a:gridCol w="1036694"/>
                <a:gridCol w="1036694"/>
                <a:gridCol w="1125141"/>
              </a:tblGrid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sz="3200" kern="1200" dirty="0" err="1" smtClean="0">
                          <a:latin typeface="NikoshBAN" pitchFamily="2" charset="0"/>
                          <a:cs typeface="NikoshBAN" pitchFamily="2" charset="0"/>
                        </a:rPr>
                        <a:t>প্রাপ্ত</a:t>
                      </a:r>
                      <a:r>
                        <a:rPr lang="en-US" sz="3200" kern="12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200" kern="1200" dirty="0" err="1" smtClean="0">
                          <a:latin typeface="NikoshBAN" pitchFamily="2" charset="0"/>
                          <a:cs typeface="NikoshBAN" pitchFamily="2" charset="0"/>
                        </a:rPr>
                        <a:t>নম্বর</a:t>
                      </a:r>
                      <a:r>
                        <a:rPr lang="en-US" sz="3200" kern="12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200" b="0" kern="1200" dirty="0">
                        <a:solidFill>
                          <a:sysClr val="windowText" lastClr="000000"/>
                        </a:solidFill>
                        <a:latin typeface="NikoshBAN" pitchFamily="2" charset="0"/>
                        <a:ea typeface="+mn-ea"/>
                        <a:cs typeface="NikoshBAN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৬৬–৭০</a:t>
                      </a:r>
                      <a:endParaRPr lang="en-US" sz="3200" b="0" dirty="0">
                        <a:solidFill>
                          <a:sysClr val="windowText" lastClr="0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৭১–৭৫</a:t>
                      </a:r>
                      <a:endParaRPr lang="en-US" sz="3200" b="0" dirty="0">
                        <a:solidFill>
                          <a:sysClr val="windowText" lastClr="0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৭৬–৮০</a:t>
                      </a:r>
                      <a:endParaRPr lang="en-US" sz="3200" b="0" dirty="0">
                        <a:solidFill>
                          <a:sysClr val="windowText" lastClr="0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৮১–৮৫</a:t>
                      </a:r>
                      <a:endParaRPr lang="en-US" sz="3200" b="0" dirty="0">
                        <a:solidFill>
                          <a:sysClr val="windowText" lastClr="0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৮৬–৯০</a:t>
                      </a:r>
                      <a:endParaRPr lang="en-US" sz="3200" b="0" dirty="0">
                        <a:solidFill>
                          <a:sysClr val="windowText" lastClr="0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৯১–৯৫</a:t>
                      </a:r>
                      <a:endParaRPr lang="en-US" sz="3200" b="0" dirty="0">
                        <a:solidFill>
                          <a:sysClr val="windowText" lastClr="0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৯৬–১০০</a:t>
                      </a:r>
                      <a:endParaRPr lang="en-US" sz="3200" b="0" dirty="0">
                        <a:solidFill>
                          <a:sysClr val="windowText" lastClr="0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/>
                </a:tc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NikoshBAN" pitchFamily="2" charset="0"/>
                          <a:cs typeface="NikoshBAN" pitchFamily="2" charset="0"/>
                        </a:rPr>
                        <a:t>গণসংখ্যা</a:t>
                      </a:r>
                      <a:endParaRPr lang="en-US" sz="3200" dirty="0">
                        <a:solidFill>
                          <a:sysClr val="windowText" lastClr="0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১০</a:t>
                      </a:r>
                      <a:endParaRPr lang="en-US" sz="3200" dirty="0">
                        <a:solidFill>
                          <a:sysClr val="windowText" lastClr="0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১৪</a:t>
                      </a:r>
                      <a:endParaRPr lang="en-US" sz="3200" dirty="0">
                        <a:solidFill>
                          <a:sysClr val="windowText" lastClr="0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১৯</a:t>
                      </a:r>
                      <a:endParaRPr lang="en-US" sz="3200" dirty="0">
                        <a:solidFill>
                          <a:sysClr val="windowText" lastClr="0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২৪</a:t>
                      </a:r>
                      <a:endParaRPr lang="en-US" sz="3200" dirty="0">
                        <a:solidFill>
                          <a:sysClr val="windowText" lastClr="0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১৬</a:t>
                      </a:r>
                      <a:endParaRPr lang="en-US" sz="3200" dirty="0">
                        <a:solidFill>
                          <a:sysClr val="windowText" lastClr="0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১২</a:t>
                      </a:r>
                      <a:endParaRPr lang="en-US" sz="3200" dirty="0">
                        <a:solidFill>
                          <a:sysClr val="windowText" lastClr="0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৫</a:t>
                      </a:r>
                      <a:endParaRPr lang="en-US" sz="3200" dirty="0">
                        <a:solidFill>
                          <a:sysClr val="windowText" lastClr="0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5715000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প্রদত্ত উপাত্তের পাই চিত্র অংকন কর। 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ave 5"/>
          <p:cNvSpPr/>
          <p:nvPr/>
        </p:nvSpPr>
        <p:spPr>
          <a:xfrm>
            <a:off x="457200" y="457200"/>
            <a:ext cx="4191001" cy="2487808"/>
          </a:xfrm>
          <a:prstGeom prst="wav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6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8357" y="304800"/>
            <a:ext cx="3833261" cy="6172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76570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838200"/>
            <a:ext cx="7162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b="1" dirty="0" smtClean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জয়নাল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আবেদীন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ভূঁইয়া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বগাচতর</a:t>
            </a:r>
            <a:r>
              <a:rPr lang="en-US" sz="40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এন</a:t>
            </a:r>
            <a:r>
              <a:rPr lang="en-US" sz="40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40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জি</a:t>
            </a:r>
            <a:r>
              <a:rPr lang="en-US" sz="40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40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ইউ</a:t>
            </a:r>
            <a:r>
              <a:rPr lang="en-US" sz="40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40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আই</a:t>
            </a:r>
            <a:r>
              <a:rPr lang="en-US" sz="40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ফাজিল</a:t>
            </a:r>
            <a:r>
              <a:rPr lang="en-US" sz="40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মাদ্রাসা</a:t>
            </a:r>
            <a:endParaRPr lang="en-US" sz="4000" dirty="0" smtClean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সীতাকুণ্ড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চট্টগ্রাম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05000" y="1447800"/>
            <a:ext cx="5361709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শিরোনাম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4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শ্রেণি </a:t>
            </a:r>
            <a:r>
              <a:rPr lang="en-US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bn-BD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অষ্টম  </a:t>
            </a:r>
            <a:endParaRPr lang="bn-BD" sz="4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বিষয়ঃ  গণিত</a:t>
            </a:r>
            <a:r>
              <a:rPr lang="bn-IN" sz="40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১১ ( তথ্য ও উপাত্ত) </a:t>
            </a:r>
            <a:endParaRPr lang="bn-BD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  ৪০ মিনিট </a:t>
            </a:r>
            <a:endParaRPr lang="en-US" sz="4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97613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685800"/>
            <a:ext cx="510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b="1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743200"/>
            <a:ext cx="7467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পাইচিত্র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প্রয়োজনীয়তা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পাইচিত্র</a:t>
            </a:r>
            <a:r>
              <a:rPr lang="en-US" sz="40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অঙ্কণ</a:t>
            </a:r>
            <a:r>
              <a:rPr lang="en-US" sz="40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2971800" y="925576"/>
            <a:ext cx="3886200" cy="1512824"/>
          </a:xfrm>
          <a:prstGeom prst="cloud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581400" y="1144123"/>
            <a:ext cx="195919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cap="all" spc="0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পাইচি্ত্র</a:t>
            </a:r>
            <a:endParaRPr lang="en-US" sz="6000" b="1" cap="all" spc="0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955800" y="2857499"/>
                <a:ext cx="6273800" cy="12400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+mj-lt"/>
                  <a:buAutoNum type="arabicPeriod"/>
                </a:pPr>
                <a:r>
                  <a:rPr lang="bn-BD" sz="2400" dirty="0" smtClean="0">
                    <a:solidFill>
                      <a:srgbClr val="7030A0"/>
                    </a:solidFill>
                  </a:rPr>
                  <a:t>পাইচিত্রও একটি লেখচিত্র।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bn-BD" sz="2400" dirty="0" smtClean="0">
                    <a:solidFill>
                      <a:srgbClr val="7030A0"/>
                    </a:solidFill>
                  </a:rPr>
                  <a:t>পাইচিত্রকে বৃত্তলেখও বলা হয়।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bn-BD" sz="2400" dirty="0" smtClean="0">
                    <a:solidFill>
                      <a:srgbClr val="7030A0"/>
                    </a:solidFill>
                  </a:rPr>
                  <a:t>বৃত্তের কেন্দ্রে সৃষ্ট কোনের পরিমান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sz="240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bn-BD" sz="24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৩৬০</m:t>
                        </m:r>
                      </m:e>
                      <m:sup>
                        <m:r>
                          <a:rPr lang="bn-BD" sz="24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bn-BD" sz="2400" b="0" i="1" smtClean="0">
                        <a:solidFill>
                          <a:srgbClr val="7030A0"/>
                        </a:solidFill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/>
                      </a:rPr>
                      <m:t>।</m:t>
                    </m:r>
                  </m:oMath>
                </a14:m>
                <a:endParaRPr 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5800" y="2857499"/>
                <a:ext cx="6273800" cy="1240083"/>
              </a:xfrm>
              <a:prstGeom prst="rect">
                <a:avLst/>
              </a:prstGeom>
              <a:blipFill rotWithShape="1">
                <a:blip r:embed="rId2"/>
                <a:stretch>
                  <a:fillRect l="-1555" t="-3448" b="-108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1066800" y="4648200"/>
                <a:ext cx="71628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000" dirty="0" smtClean="0">
                    <a:solidFill>
                      <a:srgbClr val="002060"/>
                    </a:solidFill>
                  </a:rPr>
                  <a:t>কোনো </a:t>
                </a:r>
                <a:r>
                  <a:rPr lang="en-US" sz="2000" dirty="0" err="1" smtClean="0">
                    <a:solidFill>
                      <a:srgbClr val="002060"/>
                    </a:solidFill>
                  </a:rPr>
                  <a:t>পরিসংখ্যান</a:t>
                </a:r>
                <a:r>
                  <a:rPr lang="en-US" sz="2000" dirty="0" smtClean="0">
                    <a:solidFill>
                      <a:srgbClr val="002060"/>
                    </a:solidFill>
                  </a:rPr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৩৬০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০</m:t>
                        </m:r>
                      </m:sup>
                    </m:sSup>
                  </m:oMath>
                </a14:m>
                <a:r>
                  <a:rPr lang="en-US" sz="2000" dirty="0" smtClean="0">
                    <a:solidFill>
                      <a:srgbClr val="002060"/>
                    </a:solidFill>
                  </a:rPr>
                  <a:t/>
                </a:r>
                <a:r>
                  <a:rPr lang="en-US" sz="2000" dirty="0" err="1" smtClean="0">
                    <a:solidFill>
                      <a:srgbClr val="002060"/>
                    </a:solidFill>
                  </a:rPr>
                  <a:t>এর</a:t>
                </a:r>
                <a:r>
                  <a:rPr lang="en-US" sz="2000" dirty="0" smtClean="0">
                    <a:solidFill>
                      <a:srgbClr val="002060"/>
                    </a:solidFill>
                  </a:rPr>
                  <a:t/>
                </a:r>
                <a:r>
                  <a:rPr lang="en-US" sz="2000" dirty="0" err="1" smtClean="0">
                    <a:solidFill>
                      <a:srgbClr val="002060"/>
                    </a:solidFill>
                  </a:rPr>
                  <a:t>অংশ</a:t>
                </a:r>
                <a:r>
                  <a:rPr lang="en-US" sz="2000" dirty="0" smtClean="0">
                    <a:solidFill>
                      <a:srgbClr val="002060"/>
                    </a:solidFill>
                  </a:rPr>
                  <a:t/>
                </a:r>
                <a:r>
                  <a:rPr lang="en-US" sz="2000" dirty="0" err="1" smtClean="0">
                    <a:solidFill>
                      <a:srgbClr val="002060"/>
                    </a:solidFill>
                  </a:rPr>
                  <a:t>হিসেবে</a:t>
                </a:r>
                <a:r>
                  <a:rPr lang="en-US" sz="2000" dirty="0" smtClean="0">
                    <a:solidFill>
                      <a:srgbClr val="002060"/>
                    </a:solidFill>
                  </a:rPr>
                  <a:t/>
                </a:r>
                <a:r>
                  <a:rPr lang="en-US" sz="2000" dirty="0" err="1" smtClean="0">
                    <a:solidFill>
                      <a:srgbClr val="002060"/>
                    </a:solidFill>
                  </a:rPr>
                  <a:t>উপস্থাপিত</a:t>
                </a:r>
                <a:r>
                  <a:rPr lang="en-US" sz="2000" dirty="0" smtClean="0">
                    <a:solidFill>
                      <a:srgbClr val="002060"/>
                    </a:solidFill>
                  </a:rPr>
                  <a:t/>
                </a:r>
                <a:r>
                  <a:rPr lang="en-US" sz="2000" dirty="0" err="1" smtClean="0">
                    <a:solidFill>
                      <a:srgbClr val="002060"/>
                    </a:solidFill>
                  </a:rPr>
                  <a:t>হলে</a:t>
                </a:r>
                <a:r>
                  <a:rPr lang="en-US" sz="2000" dirty="0" smtClean="0">
                    <a:solidFill>
                      <a:srgbClr val="002060"/>
                    </a:solidFill>
                  </a:rPr>
                  <a:t/>
                </a:r>
                <a:r>
                  <a:rPr lang="en-US" sz="2000" dirty="0" err="1" smtClean="0">
                    <a:solidFill>
                      <a:srgbClr val="002060"/>
                    </a:solidFill>
                  </a:rPr>
                  <a:t>তা</a:t>
                </a:r>
                <a:r>
                  <a:rPr lang="en-US" sz="2000" dirty="0" smtClean="0">
                    <a:solidFill>
                      <a:srgbClr val="002060"/>
                    </a:solidFill>
                  </a:rPr>
                  <a:t/>
                </a:r>
                <a:r>
                  <a:rPr lang="en-US" sz="2000" dirty="0" err="1" smtClean="0">
                    <a:solidFill>
                      <a:srgbClr val="002060"/>
                    </a:solidFill>
                  </a:rPr>
                  <a:t>হবে</a:t>
                </a:r>
                <a:r>
                  <a:rPr lang="en-US" sz="2000" dirty="0" smtClean="0">
                    <a:solidFill>
                      <a:srgbClr val="002060"/>
                    </a:solidFill>
                  </a:rPr>
                  <a:t/>
                </a:r>
                <a:r>
                  <a:rPr lang="en-US" sz="2000" dirty="0" err="1" smtClean="0">
                    <a:solidFill>
                      <a:srgbClr val="002060"/>
                    </a:solidFill>
                  </a:rPr>
                  <a:t>পাইচিত্র</a:t>
                </a:r>
                <a:r>
                  <a:rPr lang="en-US" sz="2000" dirty="0" smtClean="0">
                    <a:solidFill>
                      <a:srgbClr val="002060"/>
                    </a:solidFill>
                  </a:rPr>
                  <a:t>।</a:t>
                </a:r>
                <a:endParaRPr lang="en-US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4648200"/>
                <a:ext cx="7162800" cy="914400"/>
              </a:xfrm>
              <a:prstGeom prst="rect">
                <a:avLst/>
              </a:prstGeom>
              <a:blipFill rotWithShape="1">
                <a:blip r:embed="rId3"/>
                <a:stretch>
                  <a:fillRect l="-679" b="-25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3908060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build="p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819400" y="838200"/>
            <a:ext cx="2895600" cy="1033272"/>
          </a:xfrm>
          <a:prstGeom prst="horizontalScroll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সমস্যা </a:t>
            </a:r>
            <a:endParaRPr lang="en-US" sz="6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81000" y="2209800"/>
                <a:ext cx="8610600" cy="1285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400" dirty="0" smtClean="0">
                    <a:solidFill>
                      <a:srgbClr val="0070C0"/>
                    </a:solidFill>
                  </a:rPr>
                  <a:t>দুর্ঘটনায় </a:t>
                </a:r>
                <a:r>
                  <a:rPr lang="en-US" sz="2400" dirty="0" smtClean="0">
                    <a:solidFill>
                      <a:srgbClr val="0070C0"/>
                    </a:solidFill>
                  </a:rPr>
                  <a:t/>
                </a:r>
                <a:r>
                  <a:rPr lang="en-US" sz="2400" dirty="0" err="1" smtClean="0">
                    <a:solidFill>
                      <a:srgbClr val="0070C0"/>
                    </a:solidFill>
                  </a:rPr>
                  <a:t>মৃত</a:t>
                </a:r>
                <a:r>
                  <a:rPr lang="en-US" sz="2400" dirty="0" smtClean="0">
                    <a:solidFill>
                      <a:srgbClr val="0070C0"/>
                    </a:solidFill>
                  </a:rPr>
                  <a:t> ৪৫০ </a:t>
                </a:r>
                <a:r>
                  <a:rPr lang="en-US" sz="2400" dirty="0" err="1" smtClean="0">
                    <a:solidFill>
                      <a:srgbClr val="0070C0"/>
                    </a:solidFill>
                  </a:rPr>
                  <a:t>জনের</a:t>
                </a:r>
                <a:r>
                  <a:rPr lang="en-US" sz="2400" dirty="0" smtClean="0">
                    <a:solidFill>
                      <a:srgbClr val="0070C0"/>
                    </a:solidFill>
                  </a:rPr>
                  <a:t/>
                </a:r>
                <a:r>
                  <a:rPr lang="en-US" sz="2400" dirty="0" err="1" smtClean="0">
                    <a:solidFill>
                      <a:srgbClr val="0070C0"/>
                    </a:solidFill>
                  </a:rPr>
                  <a:t>মধ্যে</a:t>
                </a:r>
                <a:r>
                  <a:rPr lang="en-US" sz="2400" dirty="0" smtClean="0">
                    <a:solidFill>
                      <a:srgbClr val="0070C0"/>
                    </a:solidFill>
                  </a:rPr>
                  <a:t/>
                </a:r>
                <a:r>
                  <a:rPr lang="en-US" sz="2400" dirty="0" err="1" smtClean="0">
                    <a:solidFill>
                      <a:srgbClr val="0070C0"/>
                    </a:solidFill>
                  </a:rPr>
                  <a:t>কতজন</a:t>
                </a:r>
                <a:r>
                  <a:rPr lang="en-US" sz="2400" dirty="0" smtClean="0">
                    <a:solidFill>
                      <a:srgbClr val="0070C0"/>
                    </a:solidFill>
                  </a:rPr>
                  <a:t/>
                </a:r>
                <a:r>
                  <a:rPr lang="en-US" sz="2400" dirty="0" err="1" smtClean="0">
                    <a:solidFill>
                      <a:srgbClr val="0070C0"/>
                    </a:solidFill>
                  </a:rPr>
                  <a:t>নারী</a:t>
                </a:r>
                <a:r>
                  <a:rPr lang="en-US" sz="2400" dirty="0" smtClean="0">
                    <a:solidFill>
                      <a:srgbClr val="0070C0"/>
                    </a:solidFill>
                  </a:rPr>
                  <a:t> ,</a:t>
                </a:r>
                <a:r>
                  <a:rPr lang="en-US" sz="2400" dirty="0" err="1" smtClean="0">
                    <a:solidFill>
                      <a:srgbClr val="0070C0"/>
                    </a:solidFill>
                  </a:rPr>
                  <a:t>পুরুয</a:t>
                </a:r>
                <a:r>
                  <a:rPr lang="en-US" sz="2400" dirty="0" smtClean="0">
                    <a:solidFill>
                      <a:srgbClr val="0070C0"/>
                    </a:solidFill>
                  </a:rPr>
                  <a:t/>
                </a:r>
                <a:r>
                  <a:rPr lang="en-US" sz="2400" dirty="0" err="1" smtClean="0">
                    <a:solidFill>
                      <a:srgbClr val="0070C0"/>
                    </a:solidFill>
                  </a:rPr>
                  <a:t>ওশিশু</a:t>
                </a:r>
                <a:r>
                  <a:rPr lang="en-US" sz="2400" dirty="0" smtClean="0">
                    <a:solidFill>
                      <a:srgbClr val="0070C0"/>
                    </a:solidFill>
                  </a:rPr>
                  <a:t/>
                </a:r>
                <a:r>
                  <a:rPr lang="en-US" sz="2400" dirty="0" err="1" smtClean="0">
                    <a:solidFill>
                      <a:srgbClr val="0070C0"/>
                    </a:solidFill>
                  </a:rPr>
                  <a:t>তা</a:t>
                </a:r>
                <a:r>
                  <a:rPr lang="en-US" sz="2400" dirty="0" smtClean="0">
                    <a:solidFill>
                      <a:srgbClr val="0070C0"/>
                    </a:solidFill>
                  </a:rPr>
                  <a:t/>
                </a:r>
                <a:r>
                  <a:rPr lang="en-US" sz="2400" dirty="0" err="1" smtClean="0">
                    <a:solidFill>
                      <a:srgbClr val="0070C0"/>
                    </a:solidFill>
                  </a:rPr>
                  <a:t>পাইচিত্রে</a:t>
                </a:r>
                <a:r>
                  <a:rPr lang="en-US" sz="2400" dirty="0" smtClean="0">
                    <a:solidFill>
                      <a:srgbClr val="0070C0"/>
                    </a:solidFill>
                  </a:rPr>
                  <a:t/>
                </a:r>
                <a:r>
                  <a:rPr lang="en-US" sz="2400" dirty="0" err="1" smtClean="0">
                    <a:solidFill>
                      <a:srgbClr val="0070C0"/>
                    </a:solidFill>
                  </a:rPr>
                  <a:t>দেখানো</a:t>
                </a:r>
                <a:r>
                  <a:rPr lang="en-US" sz="2400" dirty="0" smtClean="0">
                    <a:solidFill>
                      <a:srgbClr val="0070C0"/>
                    </a:solidFill>
                  </a:rPr>
                  <a:t/>
                </a:r>
                <a:r>
                  <a:rPr lang="en-US" sz="2400" dirty="0" err="1" smtClean="0">
                    <a:solidFill>
                      <a:srgbClr val="0070C0"/>
                    </a:solidFill>
                  </a:rPr>
                  <a:t>হয়েছে</a:t>
                </a:r>
                <a:r>
                  <a:rPr lang="en-US" sz="2400" dirty="0" smtClean="0">
                    <a:solidFill>
                      <a:srgbClr val="0070C0"/>
                    </a:solidFill>
                  </a:rPr>
                  <a:t>।</a:t>
                </a:r>
                <a:endParaRPr lang="bn-BD" sz="2400" dirty="0" smtClean="0">
                  <a:solidFill>
                    <a:srgbClr val="0070C0"/>
                  </a:solidFill>
                </a:endParaRPr>
              </a:p>
              <a:p>
                <a:r>
                  <a:rPr lang="bn-BD" sz="2400" dirty="0" smtClean="0">
                    <a:solidFill>
                      <a:srgbClr val="0070C0"/>
                    </a:solidFill>
                  </a:rPr>
                  <a:t>নারীর জন্য নির্দেশিত কোণ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sz="24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bn-BD" sz="2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৮০</m:t>
                        </m:r>
                      </m:e>
                      <m:sup>
                        <m:r>
                          <a:rPr lang="bn-BD" sz="2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০</m:t>
                        </m:r>
                      </m:sup>
                    </m:sSup>
                    <m:r>
                      <a:rPr lang="bn-BD" sz="2400" b="0" i="0" smtClean="0">
                        <a:solidFill>
                          <a:srgbClr val="0070C0"/>
                        </a:solidFill>
                        <a:latin typeface="Cambria Math"/>
                      </a:rPr>
                      <m:t>।</m:t>
                    </m:r>
                  </m:oMath>
                </a14:m>
                <a:r>
                  <a:rPr lang="bn-BD" sz="2400" dirty="0" smtClean="0">
                    <a:solidFill>
                      <a:srgbClr val="0070C0"/>
                    </a:solidFill>
                  </a:rPr>
                  <a:t> নারীর সংখ্যা কত?</a:t>
                </a:r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209800"/>
                <a:ext cx="8610600" cy="1285865"/>
              </a:xfrm>
              <a:prstGeom prst="rect">
                <a:avLst/>
              </a:prstGeom>
              <a:blipFill rotWithShape="1">
                <a:blip r:embed="rId2"/>
                <a:stretch>
                  <a:fillRect l="-1133" t="-4286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16"/>
          <p:cNvGrpSpPr/>
          <p:nvPr/>
        </p:nvGrpSpPr>
        <p:grpSpPr>
          <a:xfrm>
            <a:off x="3505200" y="3618131"/>
            <a:ext cx="2743200" cy="2743200"/>
            <a:chOff x="990600" y="3581400"/>
            <a:chExt cx="2743200" cy="2743200"/>
          </a:xfrm>
        </p:grpSpPr>
        <p:sp>
          <p:nvSpPr>
            <p:cNvPr id="9" name="Oval 8"/>
            <p:cNvSpPr/>
            <p:nvPr/>
          </p:nvSpPr>
          <p:spPr>
            <a:xfrm>
              <a:off x="990600" y="3581400"/>
              <a:ext cx="2743200" cy="27432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>
              <a:stCxn id="9" idx="0"/>
            </p:cNvCxnSpPr>
            <p:nvPr/>
          </p:nvCxnSpPr>
          <p:spPr>
            <a:xfrm flipH="1">
              <a:off x="2209800" y="3581400"/>
              <a:ext cx="152400" cy="13716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2209800" y="4648200"/>
              <a:ext cx="1524000" cy="3048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="" xmlns:a14="http://schemas.microsoft.com/office/drawing/2010/main"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2438400" y="4038600"/>
                  <a:ext cx="106680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BD" dirty="0" smtClean="0"/>
                    <a:t>নারী ৮০</a:t>
                  </a:r>
                  <a14:m>
                    <m:oMath xmlns:m="http://schemas.openxmlformats.org/officeDocument/2006/math">
                      <m:r>
                        <a:rPr lang="bn-BD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a14:m>
                  <a:endParaRPr lang="en-US" dirty="0"/>
                </a:p>
              </p:txBody>
            </p:sp>
          </mc:Choice>
          <mc:Fallback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38400" y="4038600"/>
                  <a:ext cx="1066800" cy="64633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5143" t="-4717" b="-1415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="" xmlns:p14="http://schemas.microsoft.com/office/powerpoint/2010/main" val="333961188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685800"/>
            <a:ext cx="3352800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সমাধানঃ</a:t>
            </a:r>
            <a:endParaRPr lang="en-US" sz="6000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295400" y="1752600"/>
                <a:ext cx="6705600" cy="34085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400" dirty="0">
                    <a:solidFill>
                      <a:srgbClr val="C00000"/>
                    </a:solidFill>
                  </a:rPr>
                  <a:t>আমরা জানি, </a:t>
                </a:r>
                <a:endParaRPr lang="bn-BD" sz="2400" dirty="0" smtClean="0">
                  <a:solidFill>
                    <a:srgbClr val="C00000"/>
                  </a:solidFill>
                </a:endParaRPr>
              </a:p>
              <a:p>
                <a:r>
                  <a:rPr lang="bn-BD" sz="2400" dirty="0">
                    <a:solidFill>
                      <a:srgbClr val="C00000"/>
                    </a:solidFill>
                  </a:rPr>
                  <a:t/>
                </a:r>
                <a:r>
                  <a:rPr lang="bn-BD" sz="2400" dirty="0" smtClean="0">
                    <a:solidFill>
                      <a:srgbClr val="C00000"/>
                    </a:solidFill>
                  </a:rPr>
                  <a:t>বৃত্তের কেন্দ্রে সৃষ্ট কোন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sz="24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bn-BD" sz="24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৩৬০</m:t>
                        </m:r>
                      </m:e>
                      <m:sup>
                        <m:r>
                          <a:rPr lang="bn-BD" sz="24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০</m:t>
                        </m:r>
                      </m:sup>
                    </m:sSup>
                  </m:oMath>
                </a14:m>
                <a:r>
                  <a:rPr lang="bn-BD" sz="2400" dirty="0" smtClean="0">
                    <a:solidFill>
                      <a:srgbClr val="C00000"/>
                    </a:solidFill>
                  </a:rPr>
                  <a:t>।</a:t>
                </a:r>
              </a:p>
              <a:p>
                <a:r>
                  <a:rPr lang="bn-BD" sz="2400" dirty="0" smtClean="0">
                    <a:solidFill>
                      <a:srgbClr val="00B0F0"/>
                    </a:solidFill>
                  </a:rPr>
                  <a:t>সুতরাং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sz="2400" i="1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bn-BD" sz="2400" i="1">
                            <a:solidFill>
                              <a:srgbClr val="00B0F0"/>
                            </a:solidFill>
                            <a:latin typeface="Cambria Math"/>
                          </a:rPr>
                          <m:t>৩৬০</m:t>
                        </m:r>
                      </m:e>
                      <m:sup>
                        <m:r>
                          <a:rPr lang="bn-BD" sz="2400" i="1">
                            <a:solidFill>
                              <a:srgbClr val="00B0F0"/>
                            </a:solidFill>
                            <a:latin typeface="Cambria Math"/>
                          </a:rPr>
                          <m:t>০</m:t>
                        </m:r>
                      </m:sup>
                    </m:sSup>
                  </m:oMath>
                </a14:m>
                <a:r>
                  <a:rPr lang="bn-BD" sz="2400" dirty="0" smtClean="0">
                    <a:solidFill>
                      <a:srgbClr val="00B0F0"/>
                    </a:solidFill>
                  </a:rPr>
                  <a:t>এর জন্য ৪৫০ জন</a:t>
                </a:r>
              </a:p>
              <a:p>
                <a:r>
                  <a:rPr lang="bn-BD" sz="2400" dirty="0" smtClean="0">
                    <a:solidFill>
                      <a:srgbClr val="00B0F0"/>
                    </a:solidFill>
                    <a:ea typeface="Cambria Math"/>
                  </a:rPr>
                  <a:t/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B0F0"/>
                        </a:solidFill>
                        <a:latin typeface="Cambria Math"/>
                        <a:ea typeface="Cambria Math"/>
                      </a:rPr>
                      <m:t>∴</m:t>
                    </m:r>
                    <m:sSup>
                      <m:sSupPr>
                        <m:ctrlPr>
                          <a:rPr lang="en-US" sz="2400" i="1" smtClean="0">
                            <a:solidFill>
                              <a:srgbClr val="00B0F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bn-BD" sz="2400" b="0" i="1" smtClean="0">
                            <a:solidFill>
                              <a:srgbClr val="00B0F0"/>
                            </a:solidFill>
                            <a:latin typeface="Cambria Math"/>
                            <a:ea typeface="Cambria Math"/>
                          </a:rPr>
                          <m:t>১</m:t>
                        </m:r>
                      </m:e>
                      <m:sup>
                        <m:r>
                          <a:rPr lang="bn-BD" sz="2400" b="0" i="1" smtClean="0">
                            <a:solidFill>
                              <a:srgbClr val="00B0F0"/>
                            </a:solidFill>
                            <a:latin typeface="Cambria Math"/>
                            <a:ea typeface="Cambria Math"/>
                          </a:rPr>
                          <m:t>০</m:t>
                        </m:r>
                      </m:sup>
                    </m:sSup>
                  </m:oMath>
                </a14:m>
                <a:r>
                  <a:rPr lang="bn-BD" sz="2400" dirty="0" smtClean="0">
                    <a:solidFill>
                      <a:srgbClr val="00B0F0"/>
                    </a:solidFill>
                  </a:rPr>
                  <a:t> এর জন্য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40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bn-BD" sz="2400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৪৫০</m:t>
                        </m:r>
                      </m:num>
                      <m:den>
                        <m:r>
                          <a:rPr lang="bn-BD" sz="2400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৩৬০</m:t>
                        </m:r>
                      </m:den>
                    </m:f>
                  </m:oMath>
                </a14:m>
                <a:r>
                  <a:rPr lang="bn-BD" sz="2400" dirty="0" smtClean="0">
                    <a:solidFill>
                      <a:srgbClr val="00B0F0"/>
                    </a:solidFill>
                  </a:rPr>
                  <a:t> জন</a:t>
                </a:r>
              </a:p>
              <a:p>
                <a14:m>
                  <m:oMath xmlns:m="http://schemas.openxmlformats.org/officeDocument/2006/math">
                    <m:r>
                      <a:rPr lang="bn-BD" sz="2400" b="0" i="1" smtClean="0">
                        <a:solidFill>
                          <a:srgbClr val="00B0F0"/>
                        </a:solidFill>
                        <a:latin typeface="Cambria Math"/>
                        <a:ea typeface="Cambria Math"/>
                      </a:rPr>
                      <m:t>               </m:t>
                    </m:r>
                    <m:r>
                      <a:rPr lang="en-US" sz="2400" i="1" smtClean="0">
                        <a:solidFill>
                          <a:srgbClr val="00B0F0"/>
                        </a:solidFill>
                        <a:latin typeface="Cambria Math"/>
                        <a:ea typeface="Cambria Math"/>
                      </a:rPr>
                      <m:t>∴</m:t>
                    </m:r>
                    <m:r>
                      <a:rPr lang="bn-BD" sz="2400" b="0" i="1" smtClean="0">
                        <a:solidFill>
                          <a:srgbClr val="00B0F0"/>
                        </a:solidFill>
                        <a:latin typeface="Cambria Math"/>
                        <a:ea typeface="Cambria Math"/>
                      </a:rPr>
                      <m:t> </m:t>
                    </m:r>
                    <m:sSup>
                      <m:sSupPr>
                        <m:ctrlPr>
                          <a:rPr lang="bn-BD" sz="2400" b="0" i="1" smtClean="0">
                            <a:solidFill>
                              <a:srgbClr val="00B0F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bn-BD" sz="2400" b="0" i="1" smtClean="0">
                            <a:solidFill>
                              <a:srgbClr val="00B0F0"/>
                            </a:solidFill>
                            <a:latin typeface="Cambria Math"/>
                            <a:ea typeface="Cambria Math"/>
                          </a:rPr>
                          <m:t>৮০</m:t>
                        </m:r>
                      </m:e>
                      <m:sup>
                        <m:r>
                          <a:rPr lang="bn-BD" sz="2400" b="0" i="1" smtClean="0">
                            <a:solidFill>
                              <a:srgbClr val="00B0F0"/>
                            </a:solidFill>
                            <a:latin typeface="Cambria Math"/>
                            <a:ea typeface="Cambria Math"/>
                          </a:rPr>
                          <m:t>০</m:t>
                        </m:r>
                      </m:sup>
                    </m:sSup>
                  </m:oMath>
                </a14:m>
                <a:r>
                  <a:rPr lang="bn-BD" sz="2400" dirty="0" smtClean="0">
                    <a:solidFill>
                      <a:srgbClr val="00B0F0"/>
                    </a:solidFill>
                  </a:rPr>
                  <a:t> এর জন্য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400" i="1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bn-BD" sz="2400" i="1">
                            <a:solidFill>
                              <a:srgbClr val="00B0F0"/>
                            </a:solidFill>
                            <a:latin typeface="Cambria Math"/>
                          </a:rPr>
                          <m:t>৪৫০</m:t>
                        </m:r>
                      </m:num>
                      <m:den>
                        <m:r>
                          <a:rPr lang="bn-BD" sz="2400" i="1">
                            <a:solidFill>
                              <a:srgbClr val="00B0F0"/>
                            </a:solidFill>
                            <a:latin typeface="Cambria Math"/>
                          </a:rPr>
                          <m:t>৩৬০</m:t>
                        </m:r>
                      </m:den>
                    </m:f>
                  </m:oMath>
                </a14:m>
                <a:r>
                  <a:rPr lang="bn-BD" sz="2400" dirty="0" smtClean="0">
                    <a:solidFill>
                      <a:srgbClr val="00B0F0"/>
                    </a:solidFill>
                  </a:rPr>
                  <a:t/>
                </a:r>
                <a14:m>
                  <m:oMath xmlns:m="http://schemas.openxmlformats.org/officeDocument/2006/math">
                    <m:r>
                      <a:rPr lang="bn-BD" sz="2400" i="1" dirty="0" smtClean="0">
                        <a:solidFill>
                          <a:srgbClr val="00B0F0"/>
                        </a:solidFill>
                        <a:latin typeface="Cambria Math"/>
                        <a:ea typeface="Cambria Math"/>
                      </a:rPr>
                      <m:t>×</m:t>
                    </m:r>
                    <m:r>
                      <a:rPr lang="bn-BD" sz="2400" b="0" i="1" dirty="0" smtClean="0">
                        <a:solidFill>
                          <a:srgbClr val="00B0F0"/>
                        </a:solidFill>
                        <a:latin typeface="Cambria Math"/>
                        <a:ea typeface="Cambria Math"/>
                      </a:rPr>
                      <m:t>৮০</m:t>
                    </m:r>
                    <m:r>
                      <a:rPr lang="bn-BD" sz="2400" b="0" i="1" dirty="0" smtClean="0">
                        <a:solidFill>
                          <a:srgbClr val="00B0F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bn-BD" sz="2400" b="0" i="1" dirty="0" smtClean="0">
                        <a:solidFill>
                          <a:srgbClr val="00B0F0"/>
                        </a:solidFill>
                        <a:latin typeface="Cambria Math"/>
                        <a:ea typeface="Cambria Math"/>
                      </a:rPr>
                      <m:t>জন</m:t>
                    </m:r>
                  </m:oMath>
                </a14:m>
                <a:endParaRPr lang="bn-BD" sz="2400" b="0" dirty="0" smtClean="0">
                  <a:solidFill>
                    <a:srgbClr val="00B0F0"/>
                  </a:solidFill>
                  <a:ea typeface="Cambria Math"/>
                </a:endParaRPr>
              </a:p>
              <a:p>
                <a:r>
                  <a:rPr lang="bn-BD" sz="2400" dirty="0" smtClean="0">
                    <a:solidFill>
                      <a:srgbClr val="00B0F0"/>
                    </a:solidFill>
                  </a:rPr>
                  <a:t>                                     = ১০০ জন</a:t>
                </a:r>
              </a:p>
              <a:p>
                <a:r>
                  <a:rPr lang="bn-BD" sz="2400" dirty="0" smtClean="0">
                    <a:solidFill>
                      <a:srgbClr val="002060"/>
                    </a:solidFill>
                    <a:ea typeface="Cambria Math"/>
                  </a:rPr>
                  <a:t/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∴</m:t>
                    </m:r>
                    <m:r>
                      <a:rPr lang="bn-BD" sz="2400" b="0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নিণেয়</m:t>
                    </m:r>
                    <m:r>
                      <a:rPr lang="bn-BD" sz="2400" b="0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bn-BD" sz="2400" b="0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নারীর</m:t>
                    </m:r>
                    <m:r>
                      <a:rPr lang="bn-BD" sz="2400" b="0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bn-BD" sz="2400" b="0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সংখ্যা</m:t>
                    </m:r>
                    <m:r>
                      <a:rPr lang="bn-BD" sz="2400" b="0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bn-BD" sz="2400" b="0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১০০</m:t>
                    </m:r>
                    <m:r>
                      <a:rPr lang="bn-BD" sz="2400" b="0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bn-BD" sz="2400" b="0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জন।</m:t>
                    </m:r>
                  </m:oMath>
                </a14:m>
                <a:r>
                  <a:rPr lang="bn-BD" sz="2400" dirty="0" smtClean="0">
                    <a:solidFill>
                      <a:srgbClr val="002060"/>
                    </a:solidFill>
                  </a:rPr>
                  <a:t/>
                </a:r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752600"/>
                <a:ext cx="6705600" cy="3408562"/>
              </a:xfrm>
              <a:prstGeom prst="rect">
                <a:avLst/>
              </a:prstGeom>
              <a:blipFill rotWithShape="1">
                <a:blip r:embed="rId2"/>
                <a:stretch>
                  <a:fillRect l="-1455" t="-1252" b="-30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28369951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667000" y="457200"/>
            <a:ext cx="3505200" cy="11938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সমস্যা </a:t>
            </a:r>
            <a:endParaRPr lang="en-US" sz="4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82234270"/>
              </p:ext>
            </p:extLst>
          </p:nvPr>
        </p:nvGraphicFramePr>
        <p:xfrm>
          <a:off x="533400" y="3505199"/>
          <a:ext cx="8077200" cy="2011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46200"/>
                <a:gridCol w="1346200"/>
                <a:gridCol w="1346200"/>
                <a:gridCol w="1346200"/>
                <a:gridCol w="1346200"/>
                <a:gridCol w="1346200"/>
              </a:tblGrid>
              <a:tr h="487802">
                <a:tc>
                  <a:txBody>
                    <a:bodyPr/>
                    <a:lstStyle/>
                    <a:p>
                      <a:r>
                        <a:rPr kumimoji="0" lang="bn-BD" sz="4000" b="1" kern="1200" dirty="0" smtClean="0">
                          <a:solidFill>
                            <a:schemeClr val="lt1"/>
                          </a:solidFill>
                          <a:latin typeface="NikoshBAN" pitchFamily="2" charset="0"/>
                          <a:ea typeface="+mn-ea"/>
                          <a:cs typeface="NikoshBAN" pitchFamily="2" charset="0"/>
                        </a:rPr>
                        <a:t>দুর্ঘটনা</a:t>
                      </a:r>
                      <a:endParaRPr kumimoji="0" lang="en-US" sz="4000" b="1" kern="1200" dirty="0">
                        <a:solidFill>
                          <a:schemeClr val="lt1"/>
                        </a:solidFill>
                        <a:latin typeface="NikoshBAN" pitchFamily="2" charset="0"/>
                        <a:ea typeface="+mn-ea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4000" dirty="0" smtClean="0">
                          <a:latin typeface="NikoshBAN" pitchFamily="2" charset="0"/>
                          <a:cs typeface="NikoshBAN" pitchFamily="2" charset="0"/>
                        </a:rPr>
                        <a:t>বাস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4000" dirty="0" smtClean="0">
                          <a:latin typeface="NikoshBAN" pitchFamily="2" charset="0"/>
                          <a:cs typeface="NikoshBAN" pitchFamily="2" charset="0"/>
                        </a:rPr>
                        <a:t>ট্রাক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4000" dirty="0" smtClean="0">
                          <a:latin typeface="NikoshBAN" pitchFamily="2" charset="0"/>
                          <a:cs typeface="NikoshBAN" pitchFamily="2" charset="0"/>
                        </a:rPr>
                        <a:t>কার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4000" dirty="0" smtClean="0">
                          <a:latin typeface="NikoshBAN" pitchFamily="2" charset="0"/>
                          <a:cs typeface="NikoshBAN" pitchFamily="2" charset="0"/>
                        </a:rPr>
                        <a:t>নৌযান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4000" dirty="0" smtClean="0">
                          <a:latin typeface="NikoshBAN" pitchFamily="2" charset="0"/>
                          <a:cs typeface="NikoshBAN" pitchFamily="2" charset="0"/>
                        </a:rPr>
                        <a:t>মোট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841959">
                <a:tc>
                  <a:txBody>
                    <a:bodyPr/>
                    <a:lstStyle/>
                    <a:p>
                      <a:r>
                        <a:rPr lang="bn-BD" sz="4000" dirty="0" smtClean="0">
                          <a:latin typeface="NikoshBAN" pitchFamily="2" charset="0"/>
                          <a:cs typeface="NikoshBAN" pitchFamily="2" charset="0"/>
                        </a:rPr>
                        <a:t>মৃতের সংখ্যা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4000" dirty="0" smtClean="0">
                          <a:latin typeface="NikoshBAN" pitchFamily="2" charset="0"/>
                          <a:cs typeface="NikoshBAN" pitchFamily="2" charset="0"/>
                        </a:rPr>
                        <a:t>৪৫০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4000" dirty="0" smtClean="0">
                          <a:latin typeface="NikoshBAN" pitchFamily="2" charset="0"/>
                          <a:cs typeface="NikoshBAN" pitchFamily="2" charset="0"/>
                        </a:rPr>
                        <a:t>৩৫০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4000" dirty="0" smtClean="0">
                          <a:latin typeface="NikoshBAN" pitchFamily="2" charset="0"/>
                          <a:cs typeface="NikoshBAN" pitchFamily="2" charset="0"/>
                        </a:rPr>
                        <a:t>২৫০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4000" dirty="0" smtClean="0">
                          <a:latin typeface="NikoshBAN" pitchFamily="2" charset="0"/>
                          <a:cs typeface="NikoshBAN" pitchFamily="2" charset="0"/>
                        </a:rPr>
                        <a:t>১৫০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4000" dirty="0" smtClean="0">
                          <a:latin typeface="NikoshBAN" pitchFamily="2" charset="0"/>
                          <a:cs typeface="NikoshBAN" pitchFamily="2" charset="0"/>
                        </a:rPr>
                        <a:t>১২০০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90600" y="1905000"/>
            <a:ext cx="731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কোনো এক বছরে দুর্ঘটনাজনিত কারনে সংঘটিত মৃত্যুর সারণি নিচে দেয়া হলো।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5867400"/>
            <a:ext cx="7581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প্রদত্ত উপাত্তকে পাইচিত্রের মাধ্যমে প্রকাশ কর।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517355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64873" y="381000"/>
            <a:ext cx="2597727" cy="685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C00000"/>
                </a:solidFill>
              </a:rPr>
              <a:t>সমাধানঃ০৩ </a:t>
            </a:r>
            <a:endParaRPr lang="en-US" sz="28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813088" y="1078530"/>
                <a:ext cx="7467600" cy="3522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dirty="0" smtClean="0">
                    <a:solidFill>
                      <a:srgbClr val="C00000"/>
                    </a:solidFill>
                  </a:rPr>
                  <a:t>আমরা জানি, বৃত্তের </a:t>
                </a:r>
                <a:r>
                  <a:rPr lang="bn-BD" dirty="0">
                    <a:solidFill>
                      <a:srgbClr val="C00000"/>
                    </a:solidFill>
                  </a:rPr>
                  <a:t>কেন্দ্রে সৃষ্ট কোন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i="1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bn-BD" i="1">
                            <a:solidFill>
                              <a:srgbClr val="C00000"/>
                            </a:solidFill>
                            <a:latin typeface="Cambria Math"/>
                          </a:rPr>
                          <m:t>৩৬০</m:t>
                        </m:r>
                      </m:e>
                      <m:sup>
                        <m:r>
                          <a:rPr lang="bn-BD" i="1">
                            <a:solidFill>
                              <a:srgbClr val="C00000"/>
                            </a:solidFill>
                            <a:latin typeface="Cambria Math"/>
                          </a:rPr>
                          <m:t>০</m:t>
                        </m:r>
                      </m:sup>
                    </m:sSup>
                  </m:oMath>
                </a14:m>
                <a:r>
                  <a:rPr lang="bn-BD" dirty="0">
                    <a:solidFill>
                      <a:srgbClr val="C00000"/>
                    </a:solidFill>
                  </a:rPr>
                  <a:t>।</a:t>
                </a:r>
              </a:p>
              <a:p>
                <a:r>
                  <a:rPr lang="bn-BD" dirty="0" smtClean="0">
                    <a:solidFill>
                      <a:srgbClr val="00B050"/>
                    </a:solidFill>
                  </a:rPr>
                  <a:t>বাস দু</a:t>
                </a:r>
                <a:r>
                  <a:rPr lang="en-US" dirty="0" err="1">
                    <a:solidFill>
                      <a:srgbClr val="00B050"/>
                    </a:solidFill>
                  </a:rPr>
                  <a:t>র্ঘটনায়</a:t>
                </a:r>
                <a:r>
                  <a:rPr lang="en-US" dirty="0">
                    <a:solidFill>
                      <a:srgbClr val="00B050"/>
                    </a:solidFill>
                  </a:rPr>
                  <a:t/>
                </a:r>
                <a:r>
                  <a:rPr lang="en-US" dirty="0" err="1">
                    <a:solidFill>
                      <a:srgbClr val="00B050"/>
                    </a:solidFill>
                  </a:rPr>
                  <a:t>মৃত</a:t>
                </a:r>
                <a:r>
                  <a:rPr lang="en-US" dirty="0">
                    <a:solidFill>
                      <a:srgbClr val="00B050"/>
                    </a:solidFill>
                  </a:rPr>
                  <a:t> ৪৫</a:t>
                </a:r>
                <a:r>
                  <a:rPr lang="bn-BD" dirty="0">
                    <a:solidFill>
                      <a:srgbClr val="00B050"/>
                    </a:solidFill>
                  </a:rPr>
                  <a:t>০ জনের জন্য কোন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bn-BD" i="1">
                            <a:solidFill>
                              <a:srgbClr val="00B050"/>
                            </a:solidFill>
                            <a:latin typeface="Cambria Math"/>
                          </a:rPr>
                          <m:t>৪৫০</m:t>
                        </m:r>
                      </m:num>
                      <m:den>
                        <m:r>
                          <a:rPr lang="bn-BD" i="1">
                            <a:solidFill>
                              <a:srgbClr val="00B050"/>
                            </a:solidFill>
                            <a:latin typeface="Cambria Math"/>
                          </a:rPr>
                          <m:t>১২০০</m:t>
                        </m:r>
                      </m:den>
                    </m:f>
                  </m:oMath>
                </a14:m>
                <a:r>
                  <a:rPr lang="bn-BD" dirty="0">
                    <a:solidFill>
                      <a:srgbClr val="00B050"/>
                    </a:solidFill>
                  </a:rPr>
                  <a:t/>
                </a:r>
                <a14:m>
                  <m:oMath xmlns:m="http://schemas.openxmlformats.org/officeDocument/2006/math">
                    <m:r>
                      <a:rPr lang="bn-BD" i="1" dirty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× </m:t>
                    </m:r>
                    <m:sSup>
                      <m:sSupPr>
                        <m:ctrlPr>
                          <a:rPr lang="bn-BD" i="1" dirty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bn-BD" i="1" dirty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৩৬০</m:t>
                        </m:r>
                      </m:e>
                      <m:sup>
                        <m:r>
                          <a:rPr lang="bn-BD" i="1" dirty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০</m:t>
                        </m:r>
                      </m:sup>
                    </m:sSup>
                  </m:oMath>
                </a14:m>
                <a:r>
                  <a:rPr lang="bn-BD" dirty="0">
                    <a:solidFill>
                      <a:srgbClr val="00B050"/>
                    </a:solidFill>
                  </a:rPr>
                  <a:t>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bn-BD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১৩৫</m:t>
                        </m:r>
                      </m:e>
                      <m:sup>
                        <m:r>
                          <a:rPr lang="bn-BD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০</m:t>
                        </m:r>
                      </m:sup>
                    </m:sSup>
                  </m:oMath>
                </a14:m>
                <a:endParaRPr lang="bn-BD" dirty="0" smtClean="0">
                  <a:solidFill>
                    <a:srgbClr val="00B050"/>
                  </a:solidFill>
                </a:endParaRPr>
              </a:p>
              <a:p>
                <a:endParaRPr lang="bn-BD" dirty="0" smtClean="0">
                  <a:solidFill>
                    <a:srgbClr val="00B050"/>
                  </a:solidFill>
                </a:endParaRPr>
              </a:p>
              <a:p>
                <a:r>
                  <a:rPr lang="bn-BD" dirty="0" smtClean="0">
                    <a:solidFill>
                      <a:srgbClr val="00B050"/>
                    </a:solidFill>
                  </a:rPr>
                  <a:t>ট্রাক দু</a:t>
                </a:r>
                <a:r>
                  <a:rPr lang="en-US" dirty="0" err="1">
                    <a:solidFill>
                      <a:srgbClr val="00B050"/>
                    </a:solidFill>
                  </a:rPr>
                  <a:t>র্ঘটনায়</a:t>
                </a:r>
                <a:r>
                  <a:rPr lang="en-US" dirty="0">
                    <a:solidFill>
                      <a:srgbClr val="00B050"/>
                    </a:solidFill>
                  </a:rPr>
                  <a:t/>
                </a:r>
                <a:r>
                  <a:rPr lang="en-US" dirty="0" err="1">
                    <a:solidFill>
                      <a:srgbClr val="00B050"/>
                    </a:solidFill>
                  </a:rPr>
                  <a:t>মৃত</a:t>
                </a:r>
                <a:r>
                  <a:rPr lang="en-US" dirty="0">
                    <a:solidFill>
                      <a:srgbClr val="00B050"/>
                    </a:solidFill>
                  </a:rPr>
                  <a:t/>
                </a:r>
                <a:r>
                  <a:rPr lang="bn-BD" dirty="0" smtClean="0">
                    <a:solidFill>
                      <a:srgbClr val="00B050"/>
                    </a:solidFill>
                  </a:rPr>
                  <a:t>৩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৫</a:t>
                </a:r>
                <a:r>
                  <a:rPr lang="bn-BD" dirty="0">
                    <a:solidFill>
                      <a:srgbClr val="00B050"/>
                    </a:solidFill>
                  </a:rPr>
                  <a:t>০ জনের জন্য কোন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bn-BD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৩</m:t>
                        </m:r>
                        <m:r>
                          <a:rPr lang="bn-BD" i="1">
                            <a:solidFill>
                              <a:srgbClr val="00B050"/>
                            </a:solidFill>
                            <a:latin typeface="Cambria Math"/>
                          </a:rPr>
                          <m:t>৫০</m:t>
                        </m:r>
                      </m:num>
                      <m:den>
                        <m:r>
                          <a:rPr lang="bn-BD" i="1">
                            <a:solidFill>
                              <a:srgbClr val="00B050"/>
                            </a:solidFill>
                            <a:latin typeface="Cambria Math"/>
                          </a:rPr>
                          <m:t>১২০০</m:t>
                        </m:r>
                      </m:den>
                    </m:f>
                  </m:oMath>
                </a14:m>
                <a:r>
                  <a:rPr lang="bn-BD" dirty="0">
                    <a:solidFill>
                      <a:srgbClr val="00B050"/>
                    </a:solidFill>
                  </a:rPr>
                  <a:t/>
                </a:r>
                <a14:m>
                  <m:oMath xmlns:m="http://schemas.openxmlformats.org/officeDocument/2006/math">
                    <m:r>
                      <a:rPr lang="bn-BD" i="1" dirty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× </m:t>
                    </m:r>
                    <m:sSup>
                      <m:sSupPr>
                        <m:ctrlPr>
                          <a:rPr lang="bn-BD" i="1" dirty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bn-BD" i="1" dirty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৩৬০</m:t>
                        </m:r>
                      </m:e>
                      <m:sup>
                        <m:r>
                          <a:rPr lang="bn-BD" i="1" dirty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০</m:t>
                        </m:r>
                      </m:sup>
                    </m:sSup>
                  </m:oMath>
                </a14:m>
                <a:r>
                  <a:rPr lang="bn-BD" dirty="0">
                    <a:solidFill>
                      <a:srgbClr val="00B050"/>
                    </a:solidFill>
                  </a:rPr>
                  <a:t>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bn-BD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১</m:t>
                        </m:r>
                        <m:r>
                          <a:rPr lang="bn-BD" b="0" i="1" dirty="0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০</m:t>
                        </m:r>
                        <m:r>
                          <a:rPr lang="bn-BD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৫</m:t>
                        </m:r>
                      </m:e>
                      <m:sup>
                        <m:r>
                          <a:rPr lang="bn-BD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০</m:t>
                        </m:r>
                      </m:sup>
                    </m:sSup>
                  </m:oMath>
                </a14:m>
                <a:endParaRPr lang="bn-BD" dirty="0" smtClean="0">
                  <a:solidFill>
                    <a:srgbClr val="00B050"/>
                  </a:solidFill>
                </a:endParaRPr>
              </a:p>
              <a:p>
                <a:endParaRPr lang="bn-BD" dirty="0">
                  <a:solidFill>
                    <a:srgbClr val="00B050"/>
                  </a:solidFill>
                </a:endParaRPr>
              </a:p>
              <a:p>
                <a:r>
                  <a:rPr lang="bn-BD" dirty="0" smtClean="0">
                    <a:solidFill>
                      <a:srgbClr val="00B050"/>
                    </a:solidFill>
                  </a:rPr>
                  <a:t>কার </a:t>
                </a:r>
                <a:r>
                  <a:rPr lang="bn-BD" dirty="0">
                    <a:solidFill>
                      <a:srgbClr val="00B050"/>
                    </a:solidFill>
                  </a:rPr>
                  <a:t>দু</a:t>
                </a:r>
                <a:r>
                  <a:rPr lang="en-US" dirty="0" err="1">
                    <a:solidFill>
                      <a:srgbClr val="00B050"/>
                    </a:solidFill>
                  </a:rPr>
                  <a:t>র্ঘটনায়</a:t>
                </a:r>
                <a:r>
                  <a:rPr lang="en-US" dirty="0">
                    <a:solidFill>
                      <a:srgbClr val="00B050"/>
                    </a:solidFill>
                  </a:rPr>
                  <a:t/>
                </a:r>
                <a:r>
                  <a:rPr lang="en-US" dirty="0" err="1">
                    <a:solidFill>
                      <a:srgbClr val="00B050"/>
                    </a:solidFill>
                  </a:rPr>
                  <a:t>মৃত</a:t>
                </a:r>
                <a:r>
                  <a:rPr lang="en-US" dirty="0">
                    <a:solidFill>
                      <a:srgbClr val="00B050"/>
                    </a:solidFill>
                  </a:rPr>
                  <a:t/>
                </a:r>
                <a:r>
                  <a:rPr lang="bn-BD" dirty="0" smtClean="0">
                    <a:solidFill>
                      <a:srgbClr val="00B050"/>
                    </a:solidFill>
                  </a:rPr>
                  <a:t>২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৫</a:t>
                </a:r>
                <a:r>
                  <a:rPr lang="bn-BD" dirty="0">
                    <a:solidFill>
                      <a:srgbClr val="00B050"/>
                    </a:solidFill>
                  </a:rPr>
                  <a:t>০ জনের জন্য কোন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bn-BD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২</m:t>
                        </m:r>
                        <m:r>
                          <a:rPr lang="bn-BD" i="1">
                            <a:solidFill>
                              <a:srgbClr val="00B050"/>
                            </a:solidFill>
                            <a:latin typeface="Cambria Math"/>
                          </a:rPr>
                          <m:t>৫০</m:t>
                        </m:r>
                      </m:num>
                      <m:den>
                        <m:r>
                          <a:rPr lang="bn-BD" i="1">
                            <a:solidFill>
                              <a:srgbClr val="00B050"/>
                            </a:solidFill>
                            <a:latin typeface="Cambria Math"/>
                          </a:rPr>
                          <m:t>১২০০</m:t>
                        </m:r>
                      </m:den>
                    </m:f>
                  </m:oMath>
                </a14:m>
                <a:r>
                  <a:rPr lang="bn-BD" dirty="0">
                    <a:solidFill>
                      <a:srgbClr val="00B050"/>
                    </a:solidFill>
                  </a:rPr>
                  <a:t/>
                </a:r>
                <a14:m>
                  <m:oMath xmlns:m="http://schemas.openxmlformats.org/officeDocument/2006/math">
                    <m:r>
                      <a:rPr lang="bn-BD" i="1" dirty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× </m:t>
                    </m:r>
                    <m:sSup>
                      <m:sSupPr>
                        <m:ctrlPr>
                          <a:rPr lang="bn-BD" i="1" dirty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bn-BD" i="1" dirty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৩৬০</m:t>
                        </m:r>
                      </m:e>
                      <m:sup>
                        <m:r>
                          <a:rPr lang="bn-BD" i="1" dirty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০</m:t>
                        </m:r>
                      </m:sup>
                    </m:sSup>
                  </m:oMath>
                </a14:m>
                <a:r>
                  <a:rPr lang="bn-BD" dirty="0">
                    <a:solidFill>
                      <a:srgbClr val="00B050"/>
                    </a:solidFill>
                  </a:rPr>
                  <a:t> =</a:t>
                </a:r>
                <a:r>
                  <a:rPr lang="bn-BD" dirty="0" smtClean="0">
                    <a:solidFill>
                      <a:srgbClr val="00B050"/>
                    </a:solidFill>
                  </a:rPr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bn-BD" b="0" i="1" dirty="0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৭</m:t>
                        </m:r>
                        <m:r>
                          <a:rPr lang="bn-BD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৫</m:t>
                        </m:r>
                      </m:e>
                      <m:sup>
                        <m:r>
                          <a:rPr lang="bn-BD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০</m:t>
                        </m:r>
                      </m:sup>
                    </m:sSup>
                  </m:oMath>
                </a14:m>
                <a:endParaRPr lang="bn-BD" dirty="0">
                  <a:solidFill>
                    <a:srgbClr val="00B050"/>
                  </a:solidFill>
                </a:endParaRPr>
              </a:p>
              <a:p>
                <a:endParaRPr lang="bn-BD" dirty="0">
                  <a:solidFill>
                    <a:srgbClr val="00B050"/>
                  </a:solidFill>
                </a:endParaRPr>
              </a:p>
              <a:p>
                <a:r>
                  <a:rPr lang="bn-BD" dirty="0" smtClean="0">
                    <a:solidFill>
                      <a:srgbClr val="00B050"/>
                    </a:solidFill>
                  </a:rPr>
                  <a:t>নৌযান </a:t>
                </a:r>
                <a:r>
                  <a:rPr lang="bn-BD" dirty="0">
                    <a:solidFill>
                      <a:srgbClr val="00B050"/>
                    </a:solidFill>
                  </a:rPr>
                  <a:t>দু</a:t>
                </a:r>
                <a:r>
                  <a:rPr lang="en-US" dirty="0" err="1">
                    <a:solidFill>
                      <a:srgbClr val="00B050"/>
                    </a:solidFill>
                  </a:rPr>
                  <a:t>র্ঘটনায়</a:t>
                </a:r>
                <a:r>
                  <a:rPr lang="en-US" dirty="0">
                    <a:solidFill>
                      <a:srgbClr val="00B050"/>
                    </a:solidFill>
                  </a:rPr>
                  <a:t/>
                </a:r>
                <a:r>
                  <a:rPr lang="en-US" dirty="0" err="1">
                    <a:solidFill>
                      <a:srgbClr val="00B050"/>
                    </a:solidFill>
                  </a:rPr>
                  <a:t>মৃত</a:t>
                </a:r>
                <a:r>
                  <a:rPr lang="en-US" dirty="0">
                    <a:solidFill>
                      <a:srgbClr val="00B050"/>
                    </a:solidFill>
                  </a:rPr>
                  <a:t/>
                </a:r>
                <a:r>
                  <a:rPr lang="bn-BD" dirty="0">
                    <a:solidFill>
                      <a:srgbClr val="00B050"/>
                    </a:solidFill>
                  </a:rPr>
                  <a:t>১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৫</a:t>
                </a:r>
                <a:r>
                  <a:rPr lang="bn-BD" dirty="0">
                    <a:solidFill>
                      <a:srgbClr val="00B050"/>
                    </a:solidFill>
                  </a:rPr>
                  <a:t>০ জনের জন্য কোন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bn-BD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১</m:t>
                        </m:r>
                        <m:r>
                          <a:rPr lang="bn-BD" i="1">
                            <a:solidFill>
                              <a:srgbClr val="00B050"/>
                            </a:solidFill>
                            <a:latin typeface="Cambria Math"/>
                          </a:rPr>
                          <m:t>৫০</m:t>
                        </m:r>
                      </m:num>
                      <m:den>
                        <m:r>
                          <a:rPr lang="bn-BD" i="1">
                            <a:solidFill>
                              <a:srgbClr val="00B050"/>
                            </a:solidFill>
                            <a:latin typeface="Cambria Math"/>
                          </a:rPr>
                          <m:t>১২০০</m:t>
                        </m:r>
                      </m:den>
                    </m:f>
                  </m:oMath>
                </a14:m>
                <a:r>
                  <a:rPr lang="bn-BD" dirty="0">
                    <a:solidFill>
                      <a:srgbClr val="00B050"/>
                    </a:solidFill>
                  </a:rPr>
                  <a:t/>
                </a:r>
                <a14:m>
                  <m:oMath xmlns:m="http://schemas.openxmlformats.org/officeDocument/2006/math">
                    <m:r>
                      <a:rPr lang="bn-BD" i="1" dirty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× </m:t>
                    </m:r>
                    <m:sSup>
                      <m:sSupPr>
                        <m:ctrlPr>
                          <a:rPr lang="bn-BD" i="1" dirty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bn-BD" i="1" dirty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৩৬০</m:t>
                        </m:r>
                      </m:e>
                      <m:sup>
                        <m:r>
                          <a:rPr lang="bn-BD" i="1" dirty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০</m:t>
                        </m:r>
                      </m:sup>
                    </m:sSup>
                  </m:oMath>
                </a14:m>
                <a:r>
                  <a:rPr lang="bn-BD" dirty="0">
                    <a:solidFill>
                      <a:srgbClr val="00B050"/>
                    </a:solidFill>
                  </a:rPr>
                  <a:t/>
                </a:r>
                <a:r>
                  <a:rPr lang="bn-BD" dirty="0" smtClean="0">
                    <a:solidFill>
                      <a:srgbClr val="00B050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bn-BD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৪৫</m:t>
                        </m:r>
                      </m:e>
                      <m:sup>
                        <m:r>
                          <a:rPr lang="bn-BD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০</m:t>
                        </m:r>
                      </m:sup>
                    </m:sSup>
                  </m:oMath>
                </a14:m>
                <a:endParaRPr lang="bn-BD" dirty="0">
                  <a:solidFill>
                    <a:srgbClr val="00B050"/>
                  </a:solidFill>
                </a:endParaRPr>
              </a:p>
              <a:p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088" y="1078530"/>
                <a:ext cx="7467600" cy="3522887"/>
              </a:xfrm>
              <a:prstGeom prst="rect">
                <a:avLst/>
              </a:prstGeom>
              <a:blipFill rotWithShape="1">
                <a:blip r:embed="rId2"/>
                <a:stretch>
                  <a:fillRect l="-6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8382000" y="2362200"/>
            <a:ext cx="3048000" cy="2667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3521650" y="6055996"/>
                <a:ext cx="5410200" cy="710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dirty="0" smtClean="0">
                    <a:solidFill>
                      <a:srgbClr val="FF0000"/>
                    </a:solidFill>
                  </a:rPr>
                  <a:t>এখন, কোণগুলো</a:t>
                </a:r>
                <a:r>
                  <a:rPr lang="bn-BD" dirty="0">
                    <a:solidFill>
                      <a:srgbClr val="FF0000"/>
                    </a:solidFill>
                    <a:ea typeface="Cambria Math"/>
                  </a:rPr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i="1" dirty="0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bn-BD" i="1" dirty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৩৬০</m:t>
                        </m:r>
                      </m:e>
                      <m:sup>
                        <m:r>
                          <a:rPr lang="bn-BD" i="1" dirty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০</m:t>
                        </m:r>
                      </m:sup>
                    </m:sSup>
                  </m:oMath>
                </a14:m>
                <a:r>
                  <a:rPr lang="bn-BD" dirty="0" smtClean="0">
                    <a:solidFill>
                      <a:srgbClr val="FF0000"/>
                    </a:solidFill>
                  </a:rPr>
                  <a:t>এর অংশ হিসাবে আঁকা হলো ,  যা নির্ণেয় পাইচিত্র।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1650" y="6055996"/>
                <a:ext cx="5410200" cy="710451"/>
              </a:xfrm>
              <a:prstGeom prst="rect">
                <a:avLst/>
              </a:prstGeom>
              <a:blipFill rotWithShape="1">
                <a:blip r:embed="rId3"/>
                <a:stretch>
                  <a:fillRect l="-1015" r="-3157" b="-12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>
            <a:endCxn id="25" idx="6"/>
          </p:cNvCxnSpPr>
          <p:nvPr/>
        </p:nvCxnSpPr>
        <p:spPr>
          <a:xfrm flipV="1">
            <a:off x="1952972" y="5370013"/>
            <a:ext cx="1568678" cy="381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1933922" y="4661505"/>
                <a:ext cx="946028" cy="9874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bn-BD" dirty="0" smtClean="0"/>
                  <a:t>বাস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bn-BD" i="1" dirty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bn-BD" i="1" dirty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১৩৫</m:t>
                          </m:r>
                        </m:e>
                        <m:sup>
                          <m:r>
                            <a:rPr lang="bn-BD" i="1" dirty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০</m:t>
                          </m:r>
                        </m:sup>
                      </m:sSup>
                    </m:oMath>
                  </m:oMathPara>
                </a14:m>
                <a:endParaRPr lang="bn-BD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3922" y="4661505"/>
                <a:ext cx="946028" cy="987450"/>
              </a:xfrm>
              <a:prstGeom prst="rect">
                <a:avLst/>
              </a:prstGeom>
              <a:blipFill rotWithShape="1">
                <a:blip r:embed="rId4"/>
                <a:stretch>
                  <a:fillRect l="-5161" t="-3086" r="-5806" b="-9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2271907" y="5501998"/>
                <a:ext cx="859531" cy="7104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bn-BD" dirty="0" smtClean="0"/>
                  <a:t>নৌযান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bn-BD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bn-BD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৪৫</m:t>
                          </m:r>
                        </m:e>
                        <m:sup>
                          <m:r>
                            <a:rPr lang="bn-BD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০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1907" y="5501998"/>
                <a:ext cx="859531" cy="710451"/>
              </a:xfrm>
              <a:prstGeom prst="rect">
                <a:avLst/>
              </a:prstGeom>
              <a:blipFill rotWithShape="1">
                <a:blip r:embed="rId5"/>
                <a:stretch>
                  <a:fillRect l="-6383" t="-4310" r="-14184" b="-137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Oval 24"/>
          <p:cNvSpPr/>
          <p:nvPr/>
        </p:nvSpPr>
        <p:spPr>
          <a:xfrm>
            <a:off x="935321" y="4182838"/>
            <a:ext cx="2586329" cy="23743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340485" y="4555263"/>
            <a:ext cx="1371600" cy="189346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1142999" y="5408114"/>
            <a:ext cx="850900" cy="6478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925797" y="5185347"/>
                <a:ext cx="877933" cy="7104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bn-BD" dirty="0" smtClean="0"/>
                  <a:t>ট্রাক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bn-BD" i="1" dirty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bn-BD" i="1" dirty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১০৫</m:t>
                          </m:r>
                        </m:e>
                        <m:sup>
                          <m:r>
                            <a:rPr lang="bn-BD" i="1" dirty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০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797" y="5185347"/>
                <a:ext cx="877933" cy="710451"/>
              </a:xfrm>
              <a:prstGeom prst="rect">
                <a:avLst/>
              </a:prstGeom>
              <a:blipFill rotWithShape="1">
                <a:blip r:embed="rId6"/>
                <a:stretch>
                  <a:fillRect l="-6250" t="-4310" r="-6944" b="-137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1556286" y="5745840"/>
                <a:ext cx="755271" cy="7104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bn-BD" dirty="0" smtClean="0"/>
                  <a:t>কার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bn-BD" i="1" dirty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bn-BD" i="1" dirty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৭৫</m:t>
                          </m:r>
                        </m:e>
                        <m:sup>
                          <m:r>
                            <a:rPr lang="bn-BD" i="1" dirty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০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6286" y="5745840"/>
                <a:ext cx="755271" cy="710451"/>
              </a:xfrm>
              <a:prstGeom prst="rect">
                <a:avLst/>
              </a:prstGeom>
              <a:blipFill rotWithShape="1">
                <a:blip r:embed="rId7"/>
                <a:stretch>
                  <a:fillRect l="-6452" t="-4310" r="-8871" b="-137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41297035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24" grpId="0" animBg="1"/>
      <p:bldP spid="21" grpId="0" animBg="1"/>
      <p:bldP spid="22" grpId="0" animBg="1"/>
      <p:bldP spid="25" grpId="0" animBg="1"/>
      <p:bldP spid="28" grpId="0" animBg="1"/>
      <p:bldP spid="2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</TotalTime>
  <Words>160</Words>
  <Application>Microsoft Office PowerPoint</Application>
  <PresentationFormat>On-screen Show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Iqra</cp:lastModifiedBy>
  <cp:revision>70</cp:revision>
  <dcterms:created xsi:type="dcterms:W3CDTF">2020-08-21T10:38:38Z</dcterms:created>
  <dcterms:modified xsi:type="dcterms:W3CDTF">2020-12-25T02:56:48Z</dcterms:modified>
</cp:coreProperties>
</file>