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76" r:id="rId2"/>
    <p:sldId id="338" r:id="rId3"/>
    <p:sldId id="378" r:id="rId4"/>
    <p:sldId id="379" r:id="rId5"/>
    <p:sldId id="331" r:id="rId6"/>
    <p:sldId id="384" r:id="rId7"/>
    <p:sldId id="333" r:id="rId8"/>
    <p:sldId id="367" r:id="rId9"/>
    <p:sldId id="368" r:id="rId10"/>
    <p:sldId id="369" r:id="rId11"/>
    <p:sldId id="370" r:id="rId12"/>
    <p:sldId id="374" r:id="rId13"/>
    <p:sldId id="371" r:id="rId14"/>
    <p:sldId id="373" r:id="rId15"/>
    <p:sldId id="356" r:id="rId16"/>
    <p:sldId id="314" r:id="rId17"/>
    <p:sldId id="290" r:id="rId18"/>
    <p:sldId id="3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FF00FF"/>
    <a:srgbClr val="0000FF"/>
    <a:srgbClr val="00CC99"/>
    <a:srgbClr val="9900CC"/>
    <a:srgbClr val="FFFF99"/>
    <a:srgbClr val="CC3300"/>
    <a:srgbClr val="996600"/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034" autoAdjust="0"/>
  </p:normalViewPr>
  <p:slideViewPr>
    <p:cSldViewPr snapToGrid="0">
      <p:cViewPr>
        <p:scale>
          <a:sx n="100" d="100"/>
          <a:sy n="100" d="100"/>
        </p:scale>
        <p:origin x="-516" y="14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চিত্রটির মধ্যে</a:t>
            </a:r>
            <a:r>
              <a:rPr lang="bn-BD" baseline="0" dirty="0" smtClean="0"/>
              <a:t> নবায়নযোগ্য শক্তির উৎস রয়েছে তাই চিত্রটি এখানে দেওয়া হয়েছে। এর পরিবর্তে ফুল দিয়েও শুভেচ্ছা জানানো যায়?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773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740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695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02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893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1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82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929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0156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1918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42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07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C6C6E5-274D-47B7-894C-55A462AC65C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8959" y="224910"/>
            <a:ext cx="3657600" cy="1481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-19565_valentine-rose-png-collection-rose-flower-png-fi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956" y="1493157"/>
            <a:ext cx="5614129" cy="492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5096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404811" y="182469"/>
            <a:ext cx="41681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সৌরশক্তির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endParaRPr lang="bn-BD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2755" y="1304146"/>
            <a:ext cx="7281875" cy="2406246"/>
            <a:chOff x="902755" y="1454046"/>
            <a:chExt cx="7281875" cy="2406246"/>
          </a:xfrm>
        </p:grpSpPr>
        <p:grpSp>
          <p:nvGrpSpPr>
            <p:cNvPr id="2" name="Group 1"/>
            <p:cNvGrpSpPr/>
            <p:nvPr/>
          </p:nvGrpSpPr>
          <p:grpSpPr>
            <a:xfrm>
              <a:off x="902755" y="1527092"/>
              <a:ext cx="5941390" cy="2333200"/>
              <a:chOff x="902755" y="1527092"/>
              <a:chExt cx="5941390" cy="2333200"/>
            </a:xfrm>
          </p:grpSpPr>
          <p:pic>
            <p:nvPicPr>
              <p:cNvPr id="11" name="Picture 2" descr="C:\Users\DOEL\Desktop\Model content=14\New folder (2)\sun use\asfda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755" y="1527092"/>
                <a:ext cx="3641535" cy="180899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3311235" y="3275517"/>
                <a:ext cx="353291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3200" b="1" dirty="0" smtClean="0">
                    <a:ln w="1905"/>
                    <a:solidFill>
                      <a:srgbClr val="00B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সৌর বিদ্যুৎ উৎপন্ন করতে</a:t>
                </a:r>
                <a:endParaRPr lang="bn-BD" sz="3200" b="1" dirty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848" y="1454046"/>
              <a:ext cx="3450782" cy="1935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930401" y="3828801"/>
            <a:ext cx="3747813" cy="2627415"/>
            <a:chOff x="930401" y="3828801"/>
            <a:chExt cx="3747813" cy="2627415"/>
          </a:xfrm>
        </p:grpSpPr>
        <p:pic>
          <p:nvPicPr>
            <p:cNvPr id="22" name="Picture 24" descr="C:\Users\DOEL\Desktop\Model content=14\New folder (2)\sun use\ojkopk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401" y="3828801"/>
              <a:ext cx="1868217" cy="211692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9" descr="C:\Users\DOEL\Desktop\Model content=14\New folder (2)\sun use\giyguig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470" y="3835103"/>
              <a:ext cx="1596738" cy="210445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1107699" y="5909643"/>
              <a:ext cx="3570515" cy="546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ক্যালকুলেটরে চার্জ দিতে</a:t>
              </a:r>
              <a:endParaRPr lang="bn-BD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82706" y="3880443"/>
            <a:ext cx="3475926" cy="2563359"/>
            <a:chOff x="4782706" y="3880443"/>
            <a:chExt cx="3475926" cy="2563359"/>
          </a:xfrm>
        </p:grpSpPr>
        <p:pic>
          <p:nvPicPr>
            <p:cNvPr id="26" name="Picture 23" descr="C:\Users\DOEL\Desktop\Model content=14\New folder (2)\sun use\m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706" y="3880443"/>
              <a:ext cx="3475926" cy="202458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5082641" y="5897229"/>
              <a:ext cx="3004456" cy="546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মোবাইলে চার্জ দিতে</a:t>
              </a:r>
              <a:endParaRPr lang="bn-BD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290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0938" y="1190323"/>
            <a:ext cx="4145815" cy="2600767"/>
            <a:chOff x="770959" y="4173361"/>
            <a:chExt cx="2942056" cy="2249325"/>
          </a:xfrm>
        </p:grpSpPr>
        <p:pic>
          <p:nvPicPr>
            <p:cNvPr id="3077" name="Picture 5" descr="C:\Users\DOEL\Desktop\Model content=14\New folder (2)\sun use\dsfsdfsdf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59" y="4173361"/>
              <a:ext cx="2847975" cy="1756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011378" y="5916932"/>
              <a:ext cx="2701637" cy="505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ইলেকট্রনিক ঘড়িতে</a:t>
              </a:r>
              <a:endParaRPr lang="bn-BD" sz="32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88616" y="3994444"/>
            <a:ext cx="4664653" cy="2503796"/>
            <a:chOff x="799658" y="1545655"/>
            <a:chExt cx="4664653" cy="2503796"/>
          </a:xfrm>
        </p:grpSpPr>
        <p:grpSp>
          <p:nvGrpSpPr>
            <p:cNvPr id="3" name="Group 2"/>
            <p:cNvGrpSpPr/>
            <p:nvPr/>
          </p:nvGrpSpPr>
          <p:grpSpPr>
            <a:xfrm>
              <a:off x="799658" y="1545655"/>
              <a:ext cx="4664653" cy="1959542"/>
              <a:chOff x="799658" y="1240845"/>
              <a:chExt cx="4664653" cy="2076450"/>
            </a:xfrm>
          </p:grpSpPr>
          <p:pic>
            <p:nvPicPr>
              <p:cNvPr id="3078" name="Picture 6" descr="C:\Users\DOEL\Desktop\Model content=14\New folder (2)\sun use\uii8y8o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658" y="1260764"/>
                <a:ext cx="2456150" cy="203661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9" name="Picture 7" descr="C:\Users\DOEL\Desktop\Model content=14\New folder (2)\sun use\y89y89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036" y="1240845"/>
                <a:ext cx="2200275" cy="2076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2119753" y="3464676"/>
              <a:ext cx="27016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কৃত্রিম উপগ্রহে</a:t>
              </a:r>
              <a:endParaRPr lang="bn-BD" sz="32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404811" y="113194"/>
            <a:ext cx="41681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সৌরশক্তির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endParaRPr lang="bn-BD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56617" y="1169231"/>
            <a:ext cx="3216640" cy="2704847"/>
            <a:chOff x="5321508" y="3597639"/>
            <a:chExt cx="3216640" cy="2704847"/>
          </a:xfrm>
        </p:grpSpPr>
        <p:pic>
          <p:nvPicPr>
            <p:cNvPr id="22" name="Picture 3" descr="C:\Users\DOEL\Desktop\0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479" y="3597639"/>
              <a:ext cx="3171669" cy="202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321508" y="5717711"/>
              <a:ext cx="316292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রান্না  করতে</a:t>
              </a:r>
              <a:endParaRPr lang="en-US" sz="3200" b="1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0143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>
            <a:off x="2744718" y="542384"/>
            <a:ext cx="2826329" cy="80356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একক কাজ</a:t>
            </a:r>
            <a:endParaRPr lang="en-US" sz="4400" b="1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8250" y="1962150"/>
            <a:ext cx="6867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তোমা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দে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র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প্রাত্যাহিক জীবনে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যে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সৌরশক্তির ব্যবহার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তা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উল্লেখ কর।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678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77632" y="457340"/>
            <a:ext cx="687185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শক্তির সুবিধা-বাংলাদেশ প্রেক্ষাপট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425" y="1304925"/>
            <a:ext cx="78581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000" dirty="0" smtClean="0">
                <a:latin typeface="NikoshBAN" pitchFamily="2" charset="0"/>
                <a:cs typeface="NikoshBAN" pitchFamily="2" charset="0"/>
                <a:sym typeface="Wingdings"/>
              </a:rPr>
              <a:t>১। 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Wingdings"/>
              </a:rPr>
              <a:t>আমাদের 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Wingdings"/>
              </a:rPr>
              <a:t>দেশে বায়োগ্যাস একটি পরিচ্ছন্ন জ্বালানি হিসেবে ব্যবহৃত হতে পারে। এটি উন্নত মানের জৈব সার পেতে সাহায্য করে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20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342900" indent="-342900" algn="just"/>
            <a:r>
              <a:rPr lang="en-US" sz="2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lang="bn-BD" sz="2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কৃত্রিম </a:t>
            </a:r>
            <a:r>
              <a:rPr lang="bn-BD" sz="2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উপগ্রহে তড়িৎশক্তি সরবরাহের জন্য সৌরকোষ ব্যবহৃত হয়। বিভিন্ন ইলেকট্রনিক্স যন্ত্রপাতিতে সৌরশক্তি ব্যবহৃত হয়।</a:t>
            </a:r>
          </a:p>
          <a:p>
            <a:pPr marL="342900" indent="-342900" algn="just"/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৩। 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বায়ু 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ও সৌরশক্তি একটি অফুরন্ত শক্তির উৎস। কারণ বায়ু ও সূর্য সর্বদায় বিদ্যমান।</a:t>
            </a:r>
          </a:p>
          <a:p>
            <a:pPr marL="342900" indent="-342900" algn="just"/>
            <a:r>
              <a:rPr lang="en-US" sz="2000" dirty="0" smtClean="0">
                <a:latin typeface="NikoshBAN" pitchFamily="2" charset="0"/>
                <a:cs typeface="NikoshBAN" pitchFamily="2" charset="0"/>
                <a:sym typeface="Wingdings"/>
              </a:rPr>
              <a:t>৪। 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Wingdings"/>
              </a:rPr>
              <a:t>পানির 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Wingdings"/>
              </a:rPr>
              <a:t>স্রোতকে ব্যবহার করে বেশি পরিমাণে শক্তি উৎপাদন করা সম্ভব। এক্ষেত্রে স্রোতকে বাধা দেওয়ার জন্য তৈরী ব্রিজ বা ব্যারেজ সড়ক যোগাযোগকে উন্নত করে।</a:t>
            </a:r>
          </a:p>
          <a:p>
            <a:pPr marL="342900" indent="-342900" algn="just"/>
            <a:r>
              <a:rPr lang="en-US" sz="2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৫।</a:t>
            </a:r>
            <a:r>
              <a:rPr lang="bn-BD" sz="2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চাঁদ যেহেতু পানির জোয়ার-ভাঁটাকে প্রভাবিত করে এবং এটি সর্বদাই বিদ্যমান, তাই পানির জোয়ার-ভাঁটা থেকে প্রাপ্ত শক্তি সর্বদাই ব্যবহার করা যায়।</a:t>
            </a:r>
          </a:p>
          <a:p>
            <a:pPr marL="342900" indent="-342900" algn="just"/>
            <a:r>
              <a:rPr lang="en-US" sz="2000" dirty="0" smtClean="0">
                <a:latin typeface="NikoshBAN" pitchFamily="2" charset="0"/>
                <a:cs typeface="NikoshBAN" pitchFamily="2" charset="0"/>
                <a:sym typeface="Wingdings"/>
              </a:rPr>
              <a:t>৬। 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Wingdings"/>
              </a:rPr>
              <a:t>নবায়নযোগ্য </a:t>
            </a:r>
            <a:r>
              <a:rPr lang="bn-BD" sz="2000" dirty="0" smtClean="0">
                <a:latin typeface="NikoshBAN" pitchFamily="2" charset="0"/>
                <a:cs typeface="NikoshBAN" pitchFamily="2" charset="0"/>
                <a:sym typeface="Wingdings"/>
              </a:rPr>
              <a:t>শক্তি সর্বদাই পরিবেশবান্ধব। কারণ এরা বাতাসে কার্বন ডাইঅক্সাইড ছড়াই না।</a:t>
            </a:r>
          </a:p>
          <a:p>
            <a:pPr marL="342900" indent="-342900" algn="just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৭। </a:t>
            </a:r>
            <a:r>
              <a:rPr lang="bn-BD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বায়োগ্যাস </a:t>
            </a:r>
            <a:r>
              <a:rPr lang="bn-BD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প্লান্টের পচা দ্রব্যগুলো  পরবর্তীতে জমির উর্বরতা বৃদ্ধিতে ব্যবহার করা যেতে পারে</a:t>
            </a:r>
            <a:r>
              <a:rPr lang="bn-BD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BD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0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58637" y="235526"/>
            <a:ext cx="457689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শক্তির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সীমাবদ্ধতা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981075"/>
            <a:ext cx="86010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১।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বায়োগ্যাস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থেকে যে বিদ্যুৎ পাওয়া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তার পরিমাণ কম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342900" indent="-342900" algn="just"/>
            <a:r>
              <a:rPr lang="en-US" sz="2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lang="bn-BD" sz="2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বায়ু </a:t>
            </a:r>
            <a:r>
              <a:rPr lang="bn-BD" sz="2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ও স্রোত থেকে যে নবায়যোগ্য শক্তি পাওয়া যায় তার উৎস সীমিত।</a:t>
            </a:r>
          </a:p>
          <a:p>
            <a:pPr marL="342900" indent="-342900" algn="just"/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৩।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সূর্যের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আলো থাকলে সৌরশক্তি নির্ভর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নবায়ন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যো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গ্য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শক্তি পাওয়া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ingdings"/>
              </a:rPr>
              <a:t>যা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য়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। কিন্তু বৃষ্টির দিনে এর উৎপাদন ব্যহত হয়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</a:p>
          <a:p>
            <a:pPr marL="342900" indent="-342900" algn="just"/>
            <a:r>
              <a:rPr lang="bn-BD" sz="2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৪</a:t>
            </a:r>
            <a:r>
              <a:rPr lang="en-US" sz="2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bn-BD" sz="2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অনেক </a:t>
            </a:r>
            <a:r>
              <a:rPr lang="bn-BD" sz="2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সময় পানির জোয়ার-ভাঁটাকে নবায়নযোগ্য শক্তির উৎস হিসেবে ব্যবহার করলে নদীর গতিপথ পরিবর্তন হয়ে যায় এবং জলযান চলাচলে ব্যাঘাত ঘটে</a:t>
            </a:r>
            <a:r>
              <a:rPr lang="bn-BD" sz="2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24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342900" indent="-342900" algn="just"/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৫।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সৌর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, বায়ু ও পানির স্রোত থেকে উৎপন্ন নবায়যোগ্য শক্তি  সাধারণত ব্যয়বহুল।</a:t>
            </a:r>
          </a:p>
          <a:p>
            <a:pPr marL="342900" indent="-342900" algn="just"/>
            <a:r>
              <a:rPr lang="en-US" sz="2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৬। </a:t>
            </a:r>
            <a:r>
              <a:rPr lang="bn-BD" sz="2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বায়ুর </a:t>
            </a:r>
            <a:r>
              <a:rPr lang="bn-BD" sz="2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মাধ্যমে উৎপাদনের অন্যতম সমস্যা হল সব সময় বায়ু পাওয়া যায় না।</a:t>
            </a:r>
          </a:p>
          <a:p>
            <a:pPr marL="342900" indent="-342900" algn="just"/>
            <a:endParaRPr lang="bn-BD" sz="32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342900" indent="-342900" algn="just"/>
            <a:endParaRPr lang="bn-BD" sz="32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342900" indent="-342900" algn="just">
              <a:buAutoNum type="arabicPeriod"/>
            </a:pPr>
            <a:endParaRPr lang="bn-BD" sz="3200" dirty="0" smtClean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7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2820917" y="256634"/>
            <a:ext cx="2521529" cy="80356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দ</a:t>
            </a:r>
            <a:r>
              <a:rPr lang="en-US" sz="4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লীয়</a:t>
            </a:r>
            <a:r>
              <a:rPr lang="en-US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কাজ</a:t>
            </a:r>
            <a:endParaRPr lang="en-US" sz="4400" b="1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125" y="1781175"/>
            <a:ext cx="7648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rgbClr val="00CC99"/>
                </a:solidFill>
                <a:latin typeface="NikoshBAN" pitchFamily="2" charset="0"/>
                <a:cs typeface="NikoshBAN" pitchFamily="2" charset="0"/>
                <a:sym typeface="Wingdings"/>
              </a:rPr>
              <a:t>সমগ্র </a:t>
            </a:r>
            <a:r>
              <a:rPr lang="bn-BD" sz="4000" dirty="0" smtClean="0">
                <a:solidFill>
                  <a:srgbClr val="00CC99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বিশ্ব নবায়নযোগ্য শক্তি ব্যবহারের কথা বেশি বেশি ভাবছে।’ তুমি কী মনেকর এ ভাবনা সঠিক?</a:t>
            </a:r>
            <a:endParaRPr lang="bn-BD" sz="4000" dirty="0">
              <a:solidFill>
                <a:srgbClr val="00CC99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696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0493" y="1558659"/>
            <a:ext cx="574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নবায়নযোগ্য শক্তি  বলতে কী বুঝায়?</a:t>
            </a:r>
            <a:endParaRPr lang="en-US" sz="32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47" y="2202871"/>
            <a:ext cx="793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সৌরকোষ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bn-BD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156" y="2798614"/>
            <a:ext cx="714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 কোন জ্বালানি পরিবেশ বান্ধব?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2174" y="3490277"/>
            <a:ext cx="7916190" cy="1312407"/>
            <a:chOff x="812174" y="3490277"/>
            <a:chExt cx="7916190" cy="1312407"/>
          </a:xfrm>
        </p:grpSpPr>
        <p:grpSp>
          <p:nvGrpSpPr>
            <p:cNvPr id="12" name="Group 11"/>
            <p:cNvGrpSpPr/>
            <p:nvPr/>
          </p:nvGrpSpPr>
          <p:grpSpPr>
            <a:xfrm>
              <a:off x="812174" y="3490277"/>
              <a:ext cx="7916190" cy="1298555"/>
              <a:chOff x="812174" y="3781232"/>
              <a:chExt cx="7916190" cy="12985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2174" y="3781232"/>
                <a:ext cx="791619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rgbClr val="FF00FF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en-US" sz="3200" dirty="0" smtClean="0">
                    <a:solidFill>
                      <a:srgbClr val="FF00FF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BD" sz="3200" dirty="0" smtClean="0">
                    <a:solidFill>
                      <a:srgbClr val="FF00FF"/>
                    </a:solidFill>
                    <a:latin typeface="NikoshBAN" pitchFamily="2" charset="0"/>
                    <a:cs typeface="NikoshBAN" pitchFamily="2" charset="0"/>
                  </a:rPr>
                  <a:t>ইলেকট্রনিক </a:t>
                </a:r>
                <a:r>
                  <a:rPr lang="bn-BD" sz="3200" dirty="0" smtClean="0">
                    <a:solidFill>
                      <a:srgbClr val="FF00FF"/>
                    </a:solidFill>
                    <a:latin typeface="NikoshBAN" pitchFamily="2" charset="0"/>
                    <a:cs typeface="NikoshBAN" pitchFamily="2" charset="0"/>
                  </a:rPr>
                  <a:t>ঘড়িতে কোন শক্তি ব্যবহৃত হয়?</a:t>
                </a:r>
                <a:endParaRPr lang="en-US" sz="3200" dirty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solidFill>
                      <a:srgbClr val="FF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52952" y="4435820"/>
                <a:ext cx="73706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rgbClr val="008000"/>
                    </a:solidFill>
                    <a:latin typeface="NikoshBAN" pitchFamily="2" charset="0"/>
                    <a:cs typeface="NikoshBAN" pitchFamily="2" charset="0"/>
                  </a:rPr>
                  <a:t>     বায়ু                পানি           বায়ু            সৌর শক্তি</a:t>
                </a:r>
                <a:endParaRPr lang="en-US" sz="3200" dirty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895601" y="4419601"/>
                <a:ext cx="623454" cy="646331"/>
                <a:chOff x="374073" y="1134194"/>
                <a:chExt cx="623454" cy="618948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585858" y="4419604"/>
                <a:ext cx="623454" cy="646331"/>
                <a:chOff x="457203" y="1134194"/>
                <a:chExt cx="623454" cy="6189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45720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55418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151425" y="4156353"/>
              <a:ext cx="623454" cy="646331"/>
              <a:chOff x="8229608" y="4003948"/>
              <a:chExt cx="623454" cy="64633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22960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326653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6151357" y="4145699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798324" y="5069695"/>
            <a:ext cx="7916190" cy="1312407"/>
            <a:chOff x="839884" y="3490277"/>
            <a:chExt cx="7916190" cy="1312407"/>
          </a:xfrm>
        </p:grpSpPr>
        <p:grpSp>
          <p:nvGrpSpPr>
            <p:cNvPr id="69" name="Group 68"/>
            <p:cNvGrpSpPr/>
            <p:nvPr/>
          </p:nvGrpSpPr>
          <p:grpSpPr>
            <a:xfrm>
              <a:off x="839884" y="3490277"/>
              <a:ext cx="7916190" cy="1298555"/>
              <a:chOff x="839884" y="3781232"/>
              <a:chExt cx="7916190" cy="129855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39884" y="3781232"/>
                <a:ext cx="791619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rgbClr val="FF00FF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en-US" sz="3200" dirty="0" smtClean="0">
                    <a:solidFill>
                      <a:srgbClr val="FF00FF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BD" sz="3200" dirty="0" smtClean="0">
                    <a:solidFill>
                      <a:srgbClr val="FF00FF"/>
                    </a:solidFill>
                    <a:latin typeface="NikoshBAN" pitchFamily="2" charset="0"/>
                    <a:cs typeface="NikoshBAN" pitchFamily="2" charset="0"/>
                  </a:rPr>
                  <a:t>কৃত্রিম </a:t>
                </a:r>
                <a:r>
                  <a:rPr lang="bn-BD" sz="3200" dirty="0" smtClean="0">
                    <a:solidFill>
                      <a:srgbClr val="FF00FF"/>
                    </a:solidFill>
                    <a:latin typeface="NikoshBAN" pitchFamily="2" charset="0"/>
                    <a:cs typeface="NikoshBAN" pitchFamily="2" charset="0"/>
                  </a:rPr>
                  <a:t>উপগ্রহে কী ব্যবহৃত হয়?</a:t>
                </a:r>
                <a:endParaRPr lang="en-US" sz="3200" dirty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solidFill>
                      <a:srgbClr val="FF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25242" y="4435820"/>
                <a:ext cx="771697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rgbClr val="008000"/>
                    </a:solidFill>
                    <a:latin typeface="NikoshBAN" pitchFamily="2" charset="0"/>
                    <a:cs typeface="NikoshBAN" pitchFamily="2" charset="0"/>
                  </a:rPr>
                  <a:t>     ডিজেল            তেল          সৌরশক্তি          ব্যাটারী ।          </a:t>
                </a:r>
                <a:endParaRPr lang="en-US" sz="3200" dirty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867891" y="4419601"/>
                <a:ext cx="623454" cy="646331"/>
                <a:chOff x="346363" y="1134194"/>
                <a:chExt cx="623454" cy="618948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34636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40178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6580930" y="4156353"/>
              <a:ext cx="623454" cy="646331"/>
              <a:chOff x="8659113" y="4003948"/>
              <a:chExt cx="623454" cy="646331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8659113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75615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84" name="Oval 83"/>
          <p:cNvSpPr/>
          <p:nvPr/>
        </p:nvSpPr>
        <p:spPr>
          <a:xfrm>
            <a:off x="4377978" y="5752827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1411217" y="294734"/>
            <a:ext cx="2521529" cy="80356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CC99"/>
                </a:solidFill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4400" b="1" dirty="0">
              <a:solidFill>
                <a:srgbClr val="00CC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0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67" grpId="0" animBg="1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341" y="2012553"/>
            <a:ext cx="8229600" cy="646331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CC99"/>
                </a:solidFill>
                <a:latin typeface="NikoshBAN" pitchFamily="2" charset="0"/>
                <a:cs typeface="NikoshBAN" pitchFamily="2" charset="0"/>
                <a:sym typeface="Wingdings"/>
              </a:rPr>
              <a:t>সৌরশক্তিকে </a:t>
            </a:r>
            <a:r>
              <a:rPr lang="bn-BD" sz="3600" dirty="0" smtClean="0">
                <a:solidFill>
                  <a:srgbClr val="00CC99"/>
                </a:solidFill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 বলা হয় কেন?</a:t>
            </a:r>
          </a:p>
        </p:txBody>
      </p:sp>
      <p:sp>
        <p:nvSpPr>
          <p:cNvPr id="9" name="Pentagon 8"/>
          <p:cNvSpPr/>
          <p:nvPr/>
        </p:nvSpPr>
        <p:spPr>
          <a:xfrm>
            <a:off x="2258942" y="551909"/>
            <a:ext cx="3589408" cy="80356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বাড়ির </a:t>
            </a:r>
            <a:r>
              <a:rPr lang="bn-BD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কাজ</a:t>
            </a:r>
            <a:endParaRPr lang="en-US" sz="4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434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76325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CC99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60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 err="1" smtClean="0">
                <a:solidFill>
                  <a:srgbClr val="00CC99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6000" b="1" dirty="0">
              <a:solidFill>
                <a:srgbClr val="00CC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78-787050_rose-png-yellow-rose-no-background-transparent-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4" y="425634"/>
            <a:ext cx="4667251" cy="426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>
          <a:xfrm>
            <a:off x="719528" y="314793"/>
            <a:ext cx="4691920" cy="58348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764" y="1509702"/>
            <a:ext cx="84994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জয়নাল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আবেদীন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ভূঁইয়া</a:t>
            </a:r>
            <a:endParaRPr lang="en-US" sz="6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0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বগাচতর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ইউ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মাদ্‌রাসা</a:t>
            </a:r>
            <a:endParaRPr lang="en-US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সীতাকুণ্ড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601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21508" y="3207899"/>
            <a:ext cx="3216640" cy="2643292"/>
            <a:chOff x="5321508" y="3597639"/>
            <a:chExt cx="3216640" cy="2643292"/>
          </a:xfrm>
        </p:grpSpPr>
        <p:pic>
          <p:nvPicPr>
            <p:cNvPr id="1027" name="Picture 3" descr="C:\Users\DOEL\Desktop\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479" y="3597639"/>
              <a:ext cx="3171669" cy="202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5321508" y="5717711"/>
              <a:ext cx="31629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 smtClean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সূর্যের তাপ দ্বারা রান্না হচ্ছে</a:t>
              </a:r>
              <a:endParaRPr lang="en-US" sz="2800" b="1" dirty="0">
                <a:solidFill>
                  <a:srgbClr val="FF00FF"/>
                </a:solidFill>
              </a:endParaRPr>
            </a:p>
          </p:txBody>
        </p:sp>
      </p:grpSp>
      <p:pic>
        <p:nvPicPr>
          <p:cNvPr id="1030" name="Picture 6" descr="C:\Users\DOEL\Desktop\4clip031sun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316" y="1075548"/>
            <a:ext cx="1149090" cy="11490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215999" y="2059746"/>
            <a:ext cx="949299" cy="1387996"/>
            <a:chOff x="6215999" y="2449486"/>
            <a:chExt cx="949299" cy="1387996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6410871" y="2524438"/>
              <a:ext cx="229772" cy="1118173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590752" y="2509447"/>
              <a:ext cx="229772" cy="1118173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215999" y="2614378"/>
              <a:ext cx="79870" cy="1223104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800614" y="2449486"/>
              <a:ext cx="364684" cy="1163144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30044" y="1229197"/>
            <a:ext cx="4131897" cy="4621889"/>
            <a:chOff x="530044" y="1484027"/>
            <a:chExt cx="4250391" cy="4757236"/>
          </a:xfrm>
        </p:grpSpPr>
        <p:pic>
          <p:nvPicPr>
            <p:cNvPr id="1029" name="Picture 5" descr="C:\Users\DOEL\Desktop\00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44" y="1484027"/>
              <a:ext cx="4250391" cy="412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449785" y="5702721"/>
              <a:ext cx="2852391" cy="538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 smtClean="0">
                  <a:solidFill>
                    <a:srgbClr val="00CC99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গ্যাস দ্বারা রান্না হচ্ছে</a:t>
              </a:r>
              <a:endParaRPr lang="en-US" sz="2800" b="1" dirty="0">
                <a:solidFill>
                  <a:srgbClr val="00CC99"/>
                </a:solidFill>
              </a:endParaRPr>
            </a:p>
          </p:txBody>
        </p:sp>
      </p:grpSp>
      <p:sp>
        <p:nvSpPr>
          <p:cNvPr id="21" name="Pentagon 20"/>
          <p:cNvSpPr/>
          <p:nvPr/>
        </p:nvSpPr>
        <p:spPr>
          <a:xfrm>
            <a:off x="106293" y="94709"/>
            <a:ext cx="308661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চিন্তা করে বল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606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21508" y="2878119"/>
            <a:ext cx="3216640" cy="2643292"/>
            <a:chOff x="5321508" y="3597639"/>
            <a:chExt cx="3216640" cy="2643292"/>
          </a:xfrm>
        </p:grpSpPr>
        <p:pic>
          <p:nvPicPr>
            <p:cNvPr id="3" name="Picture 3" descr="C:\Users\DOEL\Desktop\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479" y="3597639"/>
              <a:ext cx="3171669" cy="202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321508" y="5717711"/>
              <a:ext cx="31629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সূর্যের তাপ দ্বারা রান্না হচ্ছে</a:t>
              </a:r>
              <a:endParaRPr lang="en-US" sz="2800" b="1" dirty="0"/>
            </a:p>
          </p:txBody>
        </p:sp>
      </p:grpSp>
      <p:pic>
        <p:nvPicPr>
          <p:cNvPr id="5" name="Picture 6" descr="C:\Users\DOEL\Desktop\4clip031sun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316" y="745768"/>
            <a:ext cx="1149090" cy="11490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215999" y="1729966"/>
            <a:ext cx="949299" cy="1387996"/>
            <a:chOff x="6215999" y="2449486"/>
            <a:chExt cx="949299" cy="138799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410871" y="2524438"/>
              <a:ext cx="229772" cy="1118173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590752" y="2509447"/>
              <a:ext cx="229772" cy="1118173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215999" y="2614378"/>
              <a:ext cx="79870" cy="1223104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800614" y="2449486"/>
              <a:ext cx="364684" cy="1163144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30044" y="899417"/>
            <a:ext cx="4131897" cy="4607003"/>
            <a:chOff x="530044" y="1484027"/>
            <a:chExt cx="4250391" cy="4741914"/>
          </a:xfrm>
        </p:grpSpPr>
        <p:pic>
          <p:nvPicPr>
            <p:cNvPr id="12" name="Picture 5" descr="C:\Users\DOEL\Desktop\00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44" y="1484027"/>
              <a:ext cx="4250391" cy="412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449785" y="5702721"/>
              <a:ext cx="285239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গ্যাস দ্বারা রান্না হচ্ছে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12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245" y="1777707"/>
            <a:ext cx="7952509" cy="178381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7200" b="1" dirty="0" smtClean="0">
                <a:ln w="31550" cmpd="sng">
                  <a:noFill/>
                  <a:prstDash val="solid"/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</a:t>
            </a:r>
            <a:endParaRPr lang="bn-BD" sz="7200" b="1" dirty="0">
              <a:ln w="31550" cmpd="sng">
                <a:noFill/>
                <a:prstDash val="solid"/>
              </a:ln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62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0872" y="925085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u="sng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u="sng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dirty="0" smtClean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সপ্তম</a:t>
            </a:r>
          </a:p>
          <a:p>
            <a:pPr algn="ctr"/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pPr algn="ctr">
              <a:defRPr/>
            </a:pPr>
            <a:r>
              <a:rPr lang="bn-BD" sz="6000" dirty="0" smtClean="0">
                <a:solidFill>
                  <a:srgbClr val="00CC99"/>
                </a:solidFill>
                <a:latin typeface="NikoshBAN" pitchFamily="2" charset="0"/>
                <a:cs typeface="NikoshBAN" pitchFamily="2" charset="0"/>
              </a:rPr>
              <a:t>অধ্যায়: সপ্তম</a:t>
            </a:r>
          </a:p>
          <a:p>
            <a:pPr algn="ctr">
              <a:defRPr/>
            </a:pPr>
            <a:r>
              <a:rPr lang="bn-BD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bn-BD" sz="6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284" y="1415391"/>
            <a:ext cx="4571993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3297169" y="228059"/>
            <a:ext cx="2064328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0551" y="2219325"/>
            <a:ext cx="7629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নবায়নযোগ্য শক্তি কী তা বলতে </a:t>
            </a:r>
            <a:r>
              <a:rPr lang="bn-BD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925" y="3057525"/>
            <a:ext cx="797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নবায়নযোগ্য শক্তির সুবিধা বর্ণনা করতে </a:t>
            </a:r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650" y="3895725"/>
            <a:ext cx="775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নবায়নযোগ্য শক্তির সীমাবদ্ধতা বলতে পারবে।</a:t>
            </a:r>
            <a:endParaRPr lang="bn-BD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173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4811" y="140904"/>
            <a:ext cx="41681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সৌরশক্তির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endParaRPr lang="bn-BD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3126" y="1828800"/>
            <a:ext cx="188421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99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1489" y="4077044"/>
            <a:ext cx="7841238" cy="2396961"/>
            <a:chOff x="471489" y="4077044"/>
            <a:chExt cx="7841238" cy="2396961"/>
          </a:xfrm>
        </p:grpSpPr>
        <p:pic>
          <p:nvPicPr>
            <p:cNvPr id="21" name="Picture 20" descr="C:\Users\DOEL\Desktop\Model content=14\New folder (2)\sun use\iuyi8yu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9" y="4077044"/>
              <a:ext cx="2867456" cy="1898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C:\Users\DOEL\Desktop\Model content=14\New folder (2)\sun use\sadfsd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946" y="4091558"/>
              <a:ext cx="2770910" cy="1840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2" descr="C:\Users\DOEL\Desktop\Model content=14\New folder (2)\sun use\lzcnl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506" y="4095165"/>
              <a:ext cx="2237221" cy="1823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1050986" y="5889230"/>
              <a:ext cx="68183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ধান, মরিচ, আঁচার ইত্যাদি খাদ্য শুকাতে বা সংরক্ষণে</a:t>
              </a:r>
              <a:endParaRPr lang="bn-BD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7612" y="1355842"/>
            <a:ext cx="2595892" cy="2749023"/>
            <a:chOff x="477612" y="1355842"/>
            <a:chExt cx="2595892" cy="2749023"/>
          </a:xfrm>
        </p:grpSpPr>
        <p:pic>
          <p:nvPicPr>
            <p:cNvPr id="27" name="Picture 3" descr="C:\Users\DOEL\Desktop\Model content=14\New folder (2)\sun use\asfdasf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12" y="1355842"/>
              <a:ext cx="2595892" cy="221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829294" y="3520090"/>
              <a:ext cx="20247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খাদ্য তৈরিতে</a:t>
              </a:r>
              <a:endParaRPr lang="bn-BD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33536" y="1376704"/>
            <a:ext cx="5073154" cy="2700455"/>
            <a:chOff x="3433536" y="1376704"/>
            <a:chExt cx="5073154" cy="2700455"/>
          </a:xfrm>
        </p:grpSpPr>
        <p:pic>
          <p:nvPicPr>
            <p:cNvPr id="30" name="Picture 8" descr="C:\Users\DOEL\Desktop\Model content=14\New folder (2)\sun use\dfdsfsdf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199" y="1390171"/>
              <a:ext cx="1953491" cy="216846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9" descr="C:\Users\DOEL\Desktop\Model content=14\New folder (2)\sun use\xzcds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536" y="1376704"/>
              <a:ext cx="3119664" cy="2183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3482236" y="3492384"/>
              <a:ext cx="49728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জীবনের জন্য তথা ভিটামিন ডি লাভে</a:t>
              </a:r>
              <a:endParaRPr lang="bn-BD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9032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4056" y="1634217"/>
            <a:ext cx="5492696" cy="2596923"/>
            <a:chOff x="334056" y="1634217"/>
            <a:chExt cx="5492696" cy="2596923"/>
          </a:xfrm>
        </p:grpSpPr>
        <p:pic>
          <p:nvPicPr>
            <p:cNvPr id="17" name="Picture 6" descr="C:\Users\DOEL\Desktop\Model content=14\New folder (2)\sun use\cvbcv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252" y="1634918"/>
              <a:ext cx="2476500" cy="2078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334056" y="1634217"/>
              <a:ext cx="4750562" cy="2596923"/>
              <a:chOff x="334056" y="1634217"/>
              <a:chExt cx="4750562" cy="2596923"/>
            </a:xfrm>
          </p:grpSpPr>
          <p:pic>
            <p:nvPicPr>
              <p:cNvPr id="7" name="Picture 10" descr="C:\Users\DOEL\Desktop\Model content=14\New folder (2)\sun use\dsadsa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056" y="1634217"/>
                <a:ext cx="2778828" cy="2081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1089764" y="3769475"/>
                <a:ext cx="39948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2400" b="1" dirty="0" smtClean="0">
                    <a:ln w="1905"/>
                    <a:solidFill>
                      <a:schemeClr val="accent6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শীত প্রধান দেশে বাড়িঘর গরম রাখতে</a:t>
                </a:r>
                <a:endParaRPr lang="bn-BD" sz="2400" b="1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118988" y="1689121"/>
            <a:ext cx="2647641" cy="2526584"/>
            <a:chOff x="6118988" y="1689121"/>
            <a:chExt cx="2647641" cy="2526584"/>
          </a:xfrm>
        </p:grpSpPr>
        <p:grpSp>
          <p:nvGrpSpPr>
            <p:cNvPr id="15" name="Group 14"/>
            <p:cNvGrpSpPr/>
            <p:nvPr/>
          </p:nvGrpSpPr>
          <p:grpSpPr>
            <a:xfrm>
              <a:off x="6118988" y="1689121"/>
              <a:ext cx="2647641" cy="2015981"/>
              <a:chOff x="6118988" y="1689121"/>
              <a:chExt cx="2647641" cy="2015981"/>
            </a:xfrm>
          </p:grpSpPr>
          <p:pic>
            <p:nvPicPr>
              <p:cNvPr id="14" name="Picture 17" descr="C:\Users\DOEL\Desktop\Model content=14\New folder (2)\sun use\fdf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8988" y="1962027"/>
                <a:ext cx="2647641" cy="1743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4" descr="C:\Users\DOEL\Desktop\Model content=14\New folder (2)\sun use\dsfsdfsd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5029" y="1689121"/>
                <a:ext cx="2641600" cy="10685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6607630" y="3630930"/>
              <a:ext cx="20653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শুটকী তৈরিতে</a:t>
              </a:r>
              <a:endParaRPr lang="bn-BD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25091" y="4283221"/>
            <a:ext cx="5130358" cy="2213927"/>
            <a:chOff x="3325091" y="4283221"/>
            <a:chExt cx="5130358" cy="2213927"/>
          </a:xfrm>
        </p:grpSpPr>
        <p:grpSp>
          <p:nvGrpSpPr>
            <p:cNvPr id="6" name="Group 5"/>
            <p:cNvGrpSpPr/>
            <p:nvPr/>
          </p:nvGrpSpPr>
          <p:grpSpPr>
            <a:xfrm>
              <a:off x="3325091" y="4290147"/>
              <a:ext cx="3672591" cy="2207001"/>
              <a:chOff x="3325091" y="4290147"/>
              <a:chExt cx="3672591" cy="2207001"/>
            </a:xfrm>
          </p:grpSpPr>
          <p:pic>
            <p:nvPicPr>
              <p:cNvPr id="18" name="Picture 16" descr="C:\Users\DOEL\Desktop\Model content=14\New folder (2)\sun use\ewrewr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5091" y="4290147"/>
                <a:ext cx="2486642" cy="1722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4516731" y="6097038"/>
                <a:ext cx="248095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2000" b="1" dirty="0" smtClean="0">
                    <a:ln w="1905"/>
                    <a:solidFill>
                      <a:schemeClr val="accent6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গাড়ির ব্যাটারীতে চার্জ দিতে</a:t>
                </a:r>
                <a:endParaRPr lang="bn-BD" sz="2000" b="1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pic>
          <p:nvPicPr>
            <p:cNvPr id="25" name="Picture 8" descr="C:\Users\DOEL\Desktop\Model content=14\New folder (2)\sun use\09EWQIR09I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128" y="4283221"/>
              <a:ext cx="2642321" cy="1715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82547" y="4235184"/>
            <a:ext cx="2619375" cy="2329655"/>
            <a:chOff x="382547" y="4235184"/>
            <a:chExt cx="2619375" cy="2329655"/>
          </a:xfrm>
        </p:grpSpPr>
        <p:pic>
          <p:nvPicPr>
            <p:cNvPr id="12" name="Picture 27" descr="C:\Users\DOEL\Desktop\Model content=14\New folder (2)\sun use\uyyi7tgi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47" y="4235184"/>
              <a:ext cx="2619375" cy="1777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927267" y="6041619"/>
              <a:ext cx="20098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2800" b="1" dirty="0" smtClean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কাপড় শুকাতে</a:t>
              </a:r>
              <a:endParaRPr lang="bn-BD" sz="2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404811" y="168614"/>
            <a:ext cx="41681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সৌরশক্তির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endParaRPr lang="bn-BD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99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4279</TotalTime>
  <Words>532</Words>
  <Application>Microsoft Office PowerPoint</Application>
  <PresentationFormat>On-screen Show (4:3)</PresentationFormat>
  <Paragraphs>94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Iqra</cp:lastModifiedBy>
  <cp:revision>1127</cp:revision>
  <dcterms:created xsi:type="dcterms:W3CDTF">2014-09-29T08:00:15Z</dcterms:created>
  <dcterms:modified xsi:type="dcterms:W3CDTF">2020-12-25T14:30:36Z</dcterms:modified>
</cp:coreProperties>
</file>