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8" r:id="rId2"/>
    <p:sldId id="327" r:id="rId3"/>
    <p:sldId id="301" r:id="rId4"/>
    <p:sldId id="303" r:id="rId5"/>
    <p:sldId id="304" r:id="rId6"/>
    <p:sldId id="287" r:id="rId7"/>
    <p:sldId id="298" r:id="rId8"/>
    <p:sldId id="305" r:id="rId9"/>
    <p:sldId id="306" r:id="rId10"/>
    <p:sldId id="307" r:id="rId11"/>
    <p:sldId id="308" r:id="rId12"/>
    <p:sldId id="309" r:id="rId13"/>
    <p:sldId id="310" r:id="rId14"/>
    <p:sldId id="312" r:id="rId15"/>
    <p:sldId id="313" r:id="rId16"/>
    <p:sldId id="315" r:id="rId17"/>
    <p:sldId id="258" r:id="rId18"/>
    <p:sldId id="295" r:id="rId19"/>
    <p:sldId id="261" r:id="rId20"/>
    <p:sldId id="262" r:id="rId21"/>
    <p:sldId id="264" r:id="rId22"/>
    <p:sldId id="325" r:id="rId23"/>
    <p:sldId id="322" r:id="rId24"/>
    <p:sldId id="323" r:id="rId25"/>
    <p:sldId id="299" r:id="rId26"/>
    <p:sldId id="32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A328D-6066-44DB-A26D-AD60B3B0CB09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4C411-7C56-4504-B3C5-8D420C5F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0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a 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2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Location of 7 arched</a:t>
            </a:r>
            <a:r>
              <a:rPr lang="en-US" baseline="0" dirty="0" smtClean="0"/>
              <a:t> doors.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97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the inner side of the mosque built.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50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</a:t>
            </a:r>
            <a:r>
              <a:rPr lang="en-US" baseline="0" dirty="0" smtClean="0"/>
              <a:t> description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28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arrange the debate next class</a:t>
            </a:r>
            <a:r>
              <a:rPr lang="en-US" baseline="0" dirty="0" smtClean="0"/>
              <a:t> but today h/s will give dictation about the debate.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0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</a:t>
            </a:r>
            <a:r>
              <a:rPr lang="en-US" baseline="0" dirty="0" smtClean="0"/>
              <a:t> at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5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to advance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Advance to the 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6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2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Both the four skills will be achieved from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6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If you have enough time, you can show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20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Word meaning.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78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About </a:t>
            </a:r>
            <a:r>
              <a:rPr lang="en-US" dirty="0" err="1" smtClean="0"/>
              <a:t>Bagerhat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90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 the eastern side of the mosque</a:t>
            </a:r>
            <a:r>
              <a:rPr lang="en-US" baseline="0" dirty="0" smtClean="0"/>
              <a:t> 11 arched doors are shown.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0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472B16-422F-4887-B4F6-B9F0C660C1FF}"/>
              </a:ext>
            </a:extLst>
          </p:cNvPr>
          <p:cNvSpPr/>
          <p:nvPr userDrawn="1"/>
        </p:nvSpPr>
        <p:spPr>
          <a:xfrm>
            <a:off x="3252652" y="6557554"/>
            <a:ext cx="2801983" cy="1175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Suprakash.biswas@gmail.com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1CE247-AC47-49AB-A92E-71262BD5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9337">
            <a:off x="-177845" y="6162055"/>
            <a:ext cx="1095468" cy="739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816E94-9C15-4DF4-95F5-CD04DE9DBC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1852">
            <a:off x="8144860" y="-91294"/>
            <a:ext cx="1095468" cy="739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B35B5E-A184-479E-9025-6D3A6E0487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86" y="4732"/>
            <a:ext cx="821601" cy="986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4A5328E-BFB9-48FC-905C-F3F56D362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9918">
            <a:off x="8352795" y="5800904"/>
            <a:ext cx="821601" cy="986581"/>
          </a:xfrm>
          <a:prstGeom prst="rect">
            <a:avLst/>
          </a:prstGeom>
        </p:spPr>
      </p:pic>
      <p:pic>
        <p:nvPicPr>
          <p:cNvPr id="14" name="Picture 13" descr="A close up of a flower&#10;&#10;Description generated with high confidence">
            <a:extLst>
              <a:ext uri="{FF2B5EF4-FFF2-40B4-BE49-F238E27FC236}">
                <a16:creationId xmlns:a16="http://schemas.microsoft.com/office/drawing/2014/main" xmlns="" id="{8EB5C7A7-C419-4E49-BFEC-0DBC4BFB84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37" y="5737840"/>
            <a:ext cx="903811" cy="60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2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6" b="7662"/>
          <a:stretch/>
        </p:blipFill>
        <p:spPr>
          <a:xfrm>
            <a:off x="228600" y="762000"/>
            <a:ext cx="8686800" cy="48665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433249">
            <a:off x="1637193" y="3888873"/>
            <a:ext cx="7412344" cy="124531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Welcome dear students.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0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57" y="152400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Mangrove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57" y="696533"/>
            <a:ext cx="83058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A tropical forest with trees that have roots which grow from their branches.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629" y="6085820"/>
            <a:ext cx="82840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 smtClean="0">
                <a:latin typeface="Book Antiqua" pitchFamily="18" charset="0"/>
              </a:rPr>
              <a:t>The </a:t>
            </a:r>
            <a:r>
              <a:rPr lang="en-US" sz="2400" b="1" spc="-100" dirty="0" err="1" smtClean="0">
                <a:latin typeface="Book Antiqua" pitchFamily="18" charset="0"/>
              </a:rPr>
              <a:t>Sunderban</a:t>
            </a:r>
            <a:r>
              <a:rPr lang="en-US" sz="2400" b="1" spc="-100" dirty="0" smtClean="0">
                <a:latin typeface="Book Antiqua" pitchFamily="18" charset="0"/>
              </a:rPr>
              <a:t> is one of the biggest mangrove forests.</a:t>
            </a:r>
            <a:endParaRPr lang="en-US" sz="2800" b="1" spc="-100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9" y="1905001"/>
            <a:ext cx="8284027" cy="380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6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57" y="152400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Infrastructure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57" y="696533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Base, framework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629" y="5459519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infrastructure of the mosque is very strong.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7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14" y="1288620"/>
            <a:ext cx="8354186" cy="4121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57" y="152400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Baked brick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857" y="696533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Hard, burned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614" y="6085820"/>
            <a:ext cx="83578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S</a:t>
            </a:r>
            <a:r>
              <a:rPr lang="en-US" sz="2800" b="1" dirty="0" smtClean="0">
                <a:latin typeface="Book Antiqua" pitchFamily="18" charset="0"/>
              </a:rPr>
              <a:t>hat </a:t>
            </a:r>
            <a:r>
              <a:rPr lang="en-US" sz="2800" b="1" dirty="0" err="1" smtClean="0">
                <a:latin typeface="Book Antiqua" pitchFamily="18" charset="0"/>
              </a:rPr>
              <a:t>Gambuj</a:t>
            </a:r>
            <a:r>
              <a:rPr lang="en-US" sz="2800" b="1" dirty="0" smtClean="0">
                <a:latin typeface="Book Antiqua" pitchFamily="18" charset="0"/>
              </a:rPr>
              <a:t> Mosque was built with baked brick.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8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57" y="152400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Reservoirs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57" y="696533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Water body, pool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629" y="6085820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Khan </a:t>
            </a:r>
            <a:r>
              <a:rPr lang="en-US" sz="2800" b="1" dirty="0" err="1" smtClean="0">
                <a:latin typeface="Book Antiqua" pitchFamily="18" charset="0"/>
              </a:rPr>
              <a:t>Jahan</a:t>
            </a:r>
            <a:r>
              <a:rPr lang="en-US" sz="2800" b="1" dirty="0" smtClean="0">
                <a:latin typeface="Book Antiqua" pitchFamily="18" charset="0"/>
              </a:rPr>
              <a:t> Ali made many reservoirs for people.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295400"/>
            <a:ext cx="8327572" cy="462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6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57" y="152400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Arches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57" y="696533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A </a:t>
            </a:r>
            <a:r>
              <a:rPr lang="en-US" sz="2800" b="1" dirty="0" err="1" smtClean="0">
                <a:latin typeface="Book Antiqua" pitchFamily="18" charset="0"/>
              </a:rPr>
              <a:t>masonary</a:t>
            </a:r>
            <a:r>
              <a:rPr lang="en-US" sz="2800" b="1" dirty="0" smtClean="0">
                <a:latin typeface="Book Antiqua" pitchFamily="18" charset="0"/>
              </a:rPr>
              <a:t> construction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118" y="5715000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latin typeface="Book Antiqua" pitchFamily="18" charset="0"/>
              </a:rPr>
              <a:t>There are 11 arched doors in Shat </a:t>
            </a:r>
            <a:r>
              <a:rPr lang="en-US" sz="2800" b="1" spc="-100" dirty="0" err="1" smtClean="0">
                <a:latin typeface="Book Antiqua" pitchFamily="18" charset="0"/>
              </a:rPr>
              <a:t>Gambuj</a:t>
            </a:r>
            <a:r>
              <a:rPr lang="en-US" sz="2800" b="1" spc="-100" dirty="0" smtClean="0">
                <a:latin typeface="Book Antiqua" pitchFamily="18" charset="0"/>
              </a:rPr>
              <a:t> Mosques. </a:t>
            </a:r>
            <a:endParaRPr lang="en-US" sz="2800" b="1" spc="-100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676400"/>
            <a:ext cx="832757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547" y="152400"/>
            <a:ext cx="774490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Hollow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547" y="696533"/>
            <a:ext cx="774490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Empty space inside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546" y="6085820"/>
            <a:ext cx="798725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interior part of the mosque is a big hollow.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7" y="1524000"/>
            <a:ext cx="7744906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1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599" y="152400"/>
            <a:ext cx="83130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Remarkable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599" y="675620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</a:t>
            </a:r>
            <a:r>
              <a:rPr lang="en-US" sz="2800" b="1" dirty="0">
                <a:latin typeface="Book Antiqua" pitchFamily="18" charset="0"/>
              </a:rPr>
              <a:t>M</a:t>
            </a:r>
            <a:r>
              <a:rPr lang="en-US" sz="2800" b="1" dirty="0" smtClean="0">
                <a:latin typeface="Book Antiqua" pitchFamily="18" charset="0"/>
              </a:rPr>
              <a:t>entionable, notable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629" y="6085820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scenery is really remarkable.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8" y="1676400"/>
            <a:ext cx="830580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1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585"/>
          <a:stretch/>
        </p:blipFill>
        <p:spPr>
          <a:xfrm>
            <a:off x="4572000" y="3435336"/>
            <a:ext cx="3006193" cy="18949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836" y="-3629"/>
            <a:ext cx="5671164" cy="6819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5486400" y="4382832"/>
            <a:ext cx="685800" cy="297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3048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What is </a:t>
            </a:r>
            <a:r>
              <a:rPr lang="en-US" sz="2800" b="1" dirty="0" err="1" smtClean="0">
                <a:latin typeface="Book Antiqua" pitchFamily="18" charset="0"/>
              </a:rPr>
              <a:t>Bagerhat</a:t>
            </a:r>
            <a:r>
              <a:rPr lang="en-US" sz="2800" b="1" dirty="0" smtClean="0">
                <a:latin typeface="Book Antiqua" pitchFamily="18" charset="0"/>
              </a:rPr>
              <a:t> famous for?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752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It is famous for Shat </a:t>
            </a:r>
            <a:r>
              <a:rPr lang="en-US" sz="2400" b="1" dirty="0" err="1" smtClean="0">
                <a:latin typeface="Book Antiqua" pitchFamily="18" charset="0"/>
              </a:rPr>
              <a:t>Gambuj</a:t>
            </a:r>
            <a:r>
              <a:rPr lang="en-US" sz="2400" b="1" dirty="0" smtClean="0">
                <a:latin typeface="Book Antiqua" pitchFamily="18" charset="0"/>
              </a:rPr>
              <a:t> Mosque.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60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0289E-6 L -0.47274 -0.094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-47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36" r="3896" b="42142"/>
          <a:stretch/>
        </p:blipFill>
        <p:spPr>
          <a:xfrm>
            <a:off x="228599" y="2616848"/>
            <a:ext cx="8764595" cy="2039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5261" y="533399"/>
            <a:ext cx="387393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 77 low height domes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857519" y="1150257"/>
            <a:ext cx="590281" cy="1600890"/>
          </a:xfrm>
          <a:prstGeom prst="upArrow">
            <a:avLst>
              <a:gd name="adj1" fmla="val 49726"/>
              <a:gd name="adj2" fmla="val 519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533399"/>
            <a:ext cx="452517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latin typeface="Book Antiqua" pitchFamily="18" charset="0"/>
              </a:rPr>
              <a:t>S</a:t>
            </a:r>
            <a:r>
              <a:rPr lang="en-US" sz="2800" b="1" spc="-100" dirty="0" smtClean="0">
                <a:latin typeface="Book Antiqua" pitchFamily="18" charset="0"/>
              </a:rPr>
              <a:t>maller domes in 4 corners</a:t>
            </a:r>
            <a:endParaRPr lang="en-US" sz="2800" b="1" spc="-100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350" y="5548527"/>
            <a:ext cx="8478844" cy="805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11 Arched doorways on east</a:t>
            </a:r>
          </a:p>
        </p:txBody>
      </p:sp>
      <p:sp>
        <p:nvSpPr>
          <p:cNvPr id="9" name="Up Arrow 8"/>
          <p:cNvSpPr/>
          <p:nvPr/>
        </p:nvSpPr>
        <p:spPr>
          <a:xfrm>
            <a:off x="7696200" y="4526221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6705600" y="4520573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7239000" y="4514932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562600" y="4527833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6195059" y="4526221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4953000" y="4526221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4277068" y="4520574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2971800" y="4520575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3628572" y="4526221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>
            <a:off x="2362200" y="4520576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1733550" y="4520577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6264002" y="1150257"/>
            <a:ext cx="590281" cy="2267036"/>
          </a:xfrm>
          <a:prstGeom prst="upArrow">
            <a:avLst>
              <a:gd name="adj1" fmla="val 49726"/>
              <a:gd name="adj2" fmla="val 519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660070" y="4114800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1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96432" y="4142840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2906032" y="4142840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3562804" y="4142840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4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11300" y="4162466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5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87232" y="4175367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6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96832" y="4171868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7</a:t>
            </a:r>
          </a:p>
        </p:txBody>
      </p:sp>
      <p:sp>
        <p:nvSpPr>
          <p:cNvPr id="38" name="Oval 37"/>
          <p:cNvSpPr/>
          <p:nvPr/>
        </p:nvSpPr>
        <p:spPr>
          <a:xfrm>
            <a:off x="6122806" y="4171868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6636115" y="4171868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9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173232" y="4171868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latin typeface="Book Antiqua" pitchFamily="18" charset="0"/>
              </a:rPr>
              <a:t>1o</a:t>
            </a:r>
            <a:endParaRPr lang="en-US" sz="900" b="1" dirty="0">
              <a:latin typeface="Book Antiqua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630432" y="4175367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latin typeface="Book Antiqua" pitchFamily="18" charset="0"/>
              </a:rPr>
              <a:t>11</a:t>
            </a:r>
            <a:endParaRPr lang="en-US" sz="9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" grpId="0" animBg="1"/>
      <p:bldP spid="21" grpId="0" animBg="1"/>
      <p:bldP spid="23" grpId="0" animBg="1"/>
      <p:bldP spid="25" grpId="0" animBg="1"/>
      <p:bldP spid="29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6200000">
            <a:off x="457200" y="5689599"/>
            <a:ext cx="1066800" cy="4572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762000" y="5689599"/>
            <a:ext cx="1066800" cy="4572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1103085" y="5704110"/>
            <a:ext cx="1066800" cy="4572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1524000" y="5704110"/>
            <a:ext cx="1066800" cy="4572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2133600" y="5744026"/>
            <a:ext cx="1066800" cy="4572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2895600" y="5715000"/>
            <a:ext cx="1066800" cy="4572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3810000" y="5704113"/>
            <a:ext cx="1066800" cy="4572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7 Arched doors in both south &amp; north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4800" y="3581400"/>
            <a:ext cx="3200400" cy="1752600"/>
          </a:xfrm>
          <a:prstGeom prst="rightArrow">
            <a:avLst>
              <a:gd name="adj1" fmla="val 66563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South of the mosque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6553200" y="3147787"/>
            <a:ext cx="2590800" cy="2619825"/>
          </a:xfrm>
          <a:prstGeom prst="leftArrow">
            <a:avLst/>
          </a:prstGeom>
          <a:solidFill>
            <a:schemeClr val="tx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East of the mosque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81000"/>
            <a:ext cx="4807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595" y="1524000"/>
            <a:ext cx="655281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ABUL KASHEM</a:t>
            </a:r>
          </a:p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Asst. 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Teacher (English)</a:t>
            </a:r>
            <a:endParaRPr lang="en-US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Pabna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Cadet Collegiate School</a:t>
            </a:r>
          </a:p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Mobile: 01718-996445</a:t>
            </a:r>
          </a:p>
          <a:p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Email:kashemsir87@gmail.com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4" y="48768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Class-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Nine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English 1</a:t>
            </a:r>
            <a:r>
              <a:rPr lang="en-US" sz="4400" b="1" baseline="300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st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Paper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8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787479"/>
            <a:ext cx="8534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Inside the mosque</a:t>
            </a:r>
            <a:endParaRPr lang="en-US" sz="44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41496"/>
            <a:ext cx="8305800" cy="444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453" y="5675293"/>
            <a:ext cx="884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The interior western wall of the mosque is beautifully decorated with terracotta .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66" y="457200"/>
            <a:ext cx="8030696" cy="50656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0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4800600"/>
            <a:ext cx="75438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Why is Shat </a:t>
            </a:r>
            <a:r>
              <a:rPr lang="en-US" sz="3200" dirty="0" err="1" smtClean="0"/>
              <a:t>Gambuj</a:t>
            </a:r>
            <a:r>
              <a:rPr lang="en-US" sz="3200" dirty="0" smtClean="0"/>
              <a:t> Mosque called World Heritage Site?</a:t>
            </a:r>
            <a:endParaRPr lang="en-US" sz="28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48920"/>
            <a:ext cx="4114800" cy="2298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133600" y="533400"/>
            <a:ext cx="52266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Group Work</a:t>
            </a:r>
            <a:endParaRPr lang="en-US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26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3E4E893-CB03-42D6-82E9-0D504AEF6A2C}"/>
              </a:ext>
            </a:extLst>
          </p:cNvPr>
          <p:cNvSpPr/>
          <p:nvPr/>
        </p:nvSpPr>
        <p:spPr>
          <a:xfrm>
            <a:off x="3381888" y="1057498"/>
            <a:ext cx="2275964" cy="6924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Evalution</a:t>
            </a:r>
            <a:endParaRPr lang="en-US" sz="40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A22E0A-4978-4A26-93F8-52DC40E92FD0}"/>
              </a:ext>
            </a:extLst>
          </p:cNvPr>
          <p:cNvSpPr txBox="1"/>
          <p:nvPr/>
        </p:nvSpPr>
        <p:spPr>
          <a:xfrm>
            <a:off x="1420423" y="1855164"/>
            <a:ext cx="5200650" cy="3231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Choose the correct answer from  the alternatives.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445F75-1108-46BF-A22A-070C774D423E}"/>
              </a:ext>
            </a:extLst>
          </p:cNvPr>
          <p:cNvSpPr txBox="1"/>
          <p:nvPr/>
        </p:nvSpPr>
        <p:spPr>
          <a:xfrm>
            <a:off x="1397328" y="2385068"/>
            <a:ext cx="577215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Q: a)  What is the closest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of the word ‘Heritage’ ?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74BCF5-3313-40ED-ACC7-578225858BDB}"/>
              </a:ext>
            </a:extLst>
          </p:cNvPr>
          <p:cNvSpPr txBox="1"/>
          <p:nvPr/>
        </p:nvSpPr>
        <p:spPr>
          <a:xfrm>
            <a:off x="660798" y="2971997"/>
            <a:ext cx="108585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>
                <a:latin typeface="Times New Roman" pitchFamily="18" charset="0"/>
                <a:cs typeface="Times New Roman" pitchFamily="18" charset="0"/>
              </a:rPr>
              <a:t>Cor. Ans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A4AD35-79AB-45E9-9B37-3B0AD5A765BA}"/>
              </a:ext>
            </a:extLst>
          </p:cNvPr>
          <p:cNvSpPr txBox="1"/>
          <p:nvPr/>
        </p:nvSpPr>
        <p:spPr>
          <a:xfrm>
            <a:off x="2249092" y="2986526"/>
            <a:ext cx="107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history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B8097B-8B12-41CC-8F11-9B8099F2B858}"/>
              </a:ext>
            </a:extLst>
          </p:cNvPr>
          <p:cNvSpPr txBox="1"/>
          <p:nvPr/>
        </p:nvSpPr>
        <p:spPr>
          <a:xfrm>
            <a:off x="3989786" y="2991530"/>
            <a:ext cx="1496614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parentage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74A918-DCF3-48CE-8BD7-FB8CD983E7ED}"/>
              </a:ext>
            </a:extLst>
          </p:cNvPr>
          <p:cNvSpPr txBox="1"/>
          <p:nvPr/>
        </p:nvSpPr>
        <p:spPr>
          <a:xfrm>
            <a:off x="2239567" y="3431646"/>
            <a:ext cx="1307306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 iii.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ancestry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F0C01C-D727-4C84-A3E6-CF564FFB70D4}"/>
              </a:ext>
            </a:extLst>
          </p:cNvPr>
          <p:cNvSpPr txBox="1"/>
          <p:nvPr/>
        </p:nvSpPr>
        <p:spPr>
          <a:xfrm>
            <a:off x="3961211" y="3441171"/>
            <a:ext cx="17145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 iv.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tradition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1711AB-2A4E-4221-A6EC-BD4255442B1D}"/>
              </a:ext>
            </a:extLst>
          </p:cNvPr>
          <p:cNvSpPr txBox="1"/>
          <p:nvPr/>
        </p:nvSpPr>
        <p:spPr>
          <a:xfrm>
            <a:off x="660798" y="2986526"/>
            <a:ext cx="108585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Cor. </a:t>
            </a: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469DE3D-5B8B-4F20-9CC6-C1A5954F0980}"/>
              </a:ext>
            </a:extLst>
          </p:cNvPr>
          <p:cNvSpPr txBox="1"/>
          <p:nvPr/>
        </p:nvSpPr>
        <p:spPr>
          <a:xfrm>
            <a:off x="1443039" y="3943350"/>
            <a:ext cx="5543550" cy="3231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Times New Roman" pitchFamily="18" charset="0"/>
                <a:cs typeface="Times New Roman" pitchFamily="18" charset="0"/>
              </a:rPr>
              <a:t> Q: b) Khalifatabad was known as the colony of the---------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DC44BA-6CC5-454A-9AA4-26FFD8F7A2D4}"/>
              </a:ext>
            </a:extLst>
          </p:cNvPr>
          <p:cNvSpPr txBox="1"/>
          <p:nvPr/>
        </p:nvSpPr>
        <p:spPr>
          <a:xfrm>
            <a:off x="670323" y="4379142"/>
            <a:ext cx="108585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>
                <a:latin typeface="Times New Roman" pitchFamily="18" charset="0"/>
                <a:cs typeface="Times New Roman" pitchFamily="18" charset="0"/>
              </a:rPr>
              <a:t>Cor. Ans: </a:t>
            </a:r>
            <a:endParaRPr lang="en-US" sz="135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BC561DE-F62C-4543-9EFF-DECEED2EA683}"/>
              </a:ext>
            </a:extLst>
          </p:cNvPr>
          <p:cNvSpPr txBox="1"/>
          <p:nvPr/>
        </p:nvSpPr>
        <p:spPr>
          <a:xfrm>
            <a:off x="1918098" y="4400550"/>
            <a:ext cx="10287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>
                <a:latin typeface="Times New Roman" pitchFamily="18" charset="0"/>
                <a:cs typeface="Times New Roman" pitchFamily="18" charset="0"/>
              </a:rPr>
              <a:t>i. Hindus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38095A-BA5C-4C90-BA97-CE5287A2608B}"/>
              </a:ext>
            </a:extLst>
          </p:cNvPr>
          <p:cNvSpPr txBox="1"/>
          <p:nvPr/>
        </p:nvSpPr>
        <p:spPr>
          <a:xfrm>
            <a:off x="3403998" y="4400550"/>
            <a:ext cx="12573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/>
              <a:t> </a:t>
            </a:r>
            <a:r>
              <a:rPr lang="en-US" sz="1500" b="1">
                <a:latin typeface="Times New Roman" pitchFamily="18" charset="0"/>
                <a:cs typeface="Times New Roman" pitchFamily="18" charset="0"/>
              </a:rPr>
              <a:t>ii. Buddhists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9EA8795-5DA5-4CCC-88A0-87310E1E17B8}"/>
              </a:ext>
            </a:extLst>
          </p:cNvPr>
          <p:cNvSpPr txBox="1"/>
          <p:nvPr/>
        </p:nvSpPr>
        <p:spPr>
          <a:xfrm>
            <a:off x="670323" y="4391025"/>
            <a:ext cx="108585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>
                <a:latin typeface="Times New Roman" pitchFamily="18" charset="0"/>
                <a:cs typeface="Times New Roman" pitchFamily="18" charset="0"/>
              </a:rPr>
              <a:t>Cor. Ans: </a:t>
            </a:r>
            <a:endParaRPr lang="en-US" sz="135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C398882-655B-427C-8506-7F194010A667}"/>
              </a:ext>
            </a:extLst>
          </p:cNvPr>
          <p:cNvSpPr txBox="1"/>
          <p:nvPr/>
        </p:nvSpPr>
        <p:spPr>
          <a:xfrm>
            <a:off x="2032398" y="4972050"/>
            <a:ext cx="1293019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/>
              <a:t> iii. Christians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DB16F9-712E-4D09-9E9F-36BBAD0D52D3}"/>
              </a:ext>
            </a:extLst>
          </p:cNvPr>
          <p:cNvSpPr txBox="1"/>
          <p:nvPr/>
        </p:nvSpPr>
        <p:spPr>
          <a:xfrm>
            <a:off x="3546873" y="4996592"/>
            <a:ext cx="1285875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b="1">
                <a:latin typeface="Times New Roman" pitchFamily="18" charset="0"/>
                <a:cs typeface="Times New Roman" pitchFamily="18" charset="0"/>
              </a:rPr>
              <a:t>iv. Muslims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72ADC5-DECC-4346-A64C-1F07FE2D18FB}"/>
              </a:ext>
            </a:extLst>
          </p:cNvPr>
          <p:cNvSpPr txBox="1"/>
          <p:nvPr/>
        </p:nvSpPr>
        <p:spPr>
          <a:xfrm>
            <a:off x="3546873" y="4983033"/>
            <a:ext cx="1285875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b="1">
                <a:latin typeface="Times New Roman" pitchFamily="18" charset="0"/>
                <a:cs typeface="Times New Roman" pitchFamily="18" charset="0"/>
              </a:rPr>
              <a:t>iv. Muslims</a:t>
            </a:r>
          </a:p>
        </p:txBody>
      </p:sp>
    </p:spTree>
    <p:extLst>
      <p:ext uri="{BB962C8B-B14F-4D97-AF65-F5344CB8AC3E}">
        <p14:creationId xmlns:p14="http://schemas.microsoft.com/office/powerpoint/2010/main" val="97276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7CEB9D-8223-4F39-B8DB-E1D1989E0B3D}"/>
              </a:ext>
            </a:extLst>
          </p:cNvPr>
          <p:cNvSpPr txBox="1"/>
          <p:nvPr/>
        </p:nvSpPr>
        <p:spPr>
          <a:xfrm>
            <a:off x="2135987" y="1421610"/>
            <a:ext cx="5429250" cy="3231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Q:  c) The decorations of the mosque involved-------architecture.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591111-C062-4926-B524-ADA1EAC9A417}"/>
              </a:ext>
            </a:extLst>
          </p:cNvPr>
          <p:cNvSpPr txBox="1"/>
          <p:nvPr/>
        </p:nvSpPr>
        <p:spPr>
          <a:xfrm>
            <a:off x="2135987" y="1966209"/>
            <a:ext cx="91440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Times New Roman" pitchFamily="18" charset="0"/>
                <a:cs typeface="Times New Roman" pitchFamily="18" charset="0"/>
              </a:rPr>
              <a:t>Cor. Ans: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2AE4A1-8FEE-44B4-8737-47DC5E3413D7}"/>
              </a:ext>
            </a:extLst>
          </p:cNvPr>
          <p:cNvSpPr txBox="1"/>
          <p:nvPr/>
        </p:nvSpPr>
        <p:spPr>
          <a:xfrm>
            <a:off x="3679037" y="1956684"/>
            <a:ext cx="131445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>
                <a:latin typeface="Times New Roman" pitchFamily="18" charset="0"/>
                <a:cs typeface="Times New Roman" pitchFamily="18" charset="0"/>
              </a:rPr>
              <a:t> i. Mughal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B530AE-FDDB-47BF-AE0D-2D8F90C746EF}"/>
              </a:ext>
            </a:extLst>
          </p:cNvPr>
          <p:cNvSpPr txBox="1"/>
          <p:nvPr/>
        </p:nvSpPr>
        <p:spPr>
          <a:xfrm>
            <a:off x="5450687" y="1920043"/>
            <a:ext cx="10858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>
                <a:latin typeface="Times New Roman" pitchFamily="18" charset="0"/>
                <a:cs typeface="Times New Roman" pitchFamily="18" charset="0"/>
              </a:rPr>
              <a:t>ii. Indian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4DDF85-4EF4-412B-A417-A45560A3DE88}"/>
              </a:ext>
            </a:extLst>
          </p:cNvPr>
          <p:cNvSpPr txBox="1"/>
          <p:nvPr/>
        </p:nvSpPr>
        <p:spPr>
          <a:xfrm>
            <a:off x="3688562" y="2497935"/>
            <a:ext cx="131445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>
                <a:latin typeface="Times New Roman" pitchFamily="18" charset="0"/>
                <a:cs typeface="Times New Roman" pitchFamily="18" charset="0"/>
              </a:rPr>
              <a:t>  iii. Turkish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FE72DD-6F1C-4FA8-96BA-1C5E7F00E2D2}"/>
              </a:ext>
            </a:extLst>
          </p:cNvPr>
          <p:cNvSpPr txBox="1"/>
          <p:nvPr/>
        </p:nvSpPr>
        <p:spPr>
          <a:xfrm>
            <a:off x="5450687" y="2497935"/>
            <a:ext cx="177165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>
                <a:latin typeface="Times New Roman" pitchFamily="18" charset="0"/>
                <a:cs typeface="Times New Roman" pitchFamily="18" charset="0"/>
              </a:rPr>
              <a:t>iv. Both ( I ) &amp; ( iii)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DBDCFC-611B-496A-95E7-1144660E8692}"/>
              </a:ext>
            </a:extLst>
          </p:cNvPr>
          <p:cNvSpPr txBox="1"/>
          <p:nvPr/>
        </p:nvSpPr>
        <p:spPr>
          <a:xfrm>
            <a:off x="5460212" y="2497935"/>
            <a:ext cx="177165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>
                <a:latin typeface="Times New Roman" pitchFamily="18" charset="0"/>
                <a:cs typeface="Times New Roman" pitchFamily="18" charset="0"/>
              </a:rPr>
              <a:t>iv. Both ( I ) &amp; ( iii)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D2A8A2-52CA-4C72-B49D-D38AD04D02CA}"/>
              </a:ext>
            </a:extLst>
          </p:cNvPr>
          <p:cNvSpPr txBox="1"/>
          <p:nvPr/>
        </p:nvSpPr>
        <p:spPr>
          <a:xfrm>
            <a:off x="2135987" y="1966209"/>
            <a:ext cx="88582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Times New Roman" pitchFamily="18" charset="0"/>
                <a:cs typeface="Times New Roman" pitchFamily="18" charset="0"/>
              </a:rPr>
              <a:t>Cor. Ans: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88375C-FCED-427B-9EE7-286361519F41}"/>
              </a:ext>
            </a:extLst>
          </p:cNvPr>
          <p:cNvSpPr txBox="1"/>
          <p:nvPr/>
        </p:nvSpPr>
        <p:spPr>
          <a:xfrm>
            <a:off x="2097887" y="3062269"/>
            <a:ext cx="5200650" cy="3231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Q: d)  How many mosques are there in Bagerhat city?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A60BC02-A0CC-4093-B1C8-B9DA281077CA}"/>
              </a:ext>
            </a:extLst>
          </p:cNvPr>
          <p:cNvSpPr txBox="1"/>
          <p:nvPr/>
        </p:nvSpPr>
        <p:spPr>
          <a:xfrm>
            <a:off x="2135987" y="3650460"/>
            <a:ext cx="120015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>
                <a:latin typeface="Times New Roman" pitchFamily="18" charset="0"/>
                <a:cs typeface="Times New Roman" pitchFamily="18" charset="0"/>
              </a:rPr>
              <a:t>Cor. Ans: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E112C9-D22C-4437-BF45-65F787DE8CA4}"/>
              </a:ext>
            </a:extLst>
          </p:cNvPr>
          <p:cNvSpPr txBox="1"/>
          <p:nvPr/>
        </p:nvSpPr>
        <p:spPr>
          <a:xfrm>
            <a:off x="3507587" y="3650460"/>
            <a:ext cx="74295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>
                <a:latin typeface="Times New Roman" pitchFamily="18" charset="0"/>
                <a:cs typeface="Times New Roman" pitchFamily="18" charset="0"/>
              </a:rPr>
              <a:t> i. 306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98AC33-7613-4FA8-9696-01FFDAAB06A0}"/>
              </a:ext>
            </a:extLst>
          </p:cNvPr>
          <p:cNvSpPr txBox="1"/>
          <p:nvPr/>
        </p:nvSpPr>
        <p:spPr>
          <a:xfrm>
            <a:off x="4641062" y="3650460"/>
            <a:ext cx="762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>
                <a:latin typeface="Times New Roman" pitchFamily="18" charset="0"/>
                <a:cs typeface="Times New Roman" pitchFamily="18" charset="0"/>
              </a:rPr>
              <a:t>ii. 360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07A8973-7EC2-44CB-AB4C-F310D72B49D2}"/>
              </a:ext>
            </a:extLst>
          </p:cNvPr>
          <p:cNvSpPr txBox="1"/>
          <p:nvPr/>
        </p:nvSpPr>
        <p:spPr>
          <a:xfrm>
            <a:off x="5745962" y="3621885"/>
            <a:ext cx="771525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>
                <a:latin typeface="Times New Roman" pitchFamily="18" charset="0"/>
                <a:cs typeface="Times New Roman" pitchFamily="18" charset="0"/>
              </a:rPr>
              <a:t> iii. 630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E0E2BF-03F8-42B6-96F1-8FBE0E81BB52}"/>
              </a:ext>
            </a:extLst>
          </p:cNvPr>
          <p:cNvSpPr txBox="1"/>
          <p:nvPr/>
        </p:nvSpPr>
        <p:spPr>
          <a:xfrm>
            <a:off x="6755612" y="3621885"/>
            <a:ext cx="97155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/>
              <a:t> </a:t>
            </a:r>
            <a:r>
              <a:rPr lang="en-US" sz="1500" b="1">
                <a:latin typeface="Times New Roman" pitchFamily="18" charset="0"/>
                <a:cs typeface="Times New Roman" pitchFamily="18" charset="0"/>
              </a:rPr>
              <a:t>iv. 260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8D6D6F-9C3F-446B-8470-3F282FCADA8D}"/>
              </a:ext>
            </a:extLst>
          </p:cNvPr>
          <p:cNvSpPr txBox="1"/>
          <p:nvPr/>
        </p:nvSpPr>
        <p:spPr>
          <a:xfrm>
            <a:off x="4641062" y="3650460"/>
            <a:ext cx="790575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>
                <a:latin typeface="Times New Roman" pitchFamily="18" charset="0"/>
                <a:cs typeface="Times New Roman" pitchFamily="18" charset="0"/>
              </a:rPr>
              <a:t>ii. 360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7DAEEE-F295-4732-9865-539912258CA9}"/>
              </a:ext>
            </a:extLst>
          </p:cNvPr>
          <p:cNvSpPr txBox="1"/>
          <p:nvPr/>
        </p:nvSpPr>
        <p:spPr>
          <a:xfrm>
            <a:off x="2135987" y="3643564"/>
            <a:ext cx="120015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>
                <a:latin typeface="Times New Roman" pitchFamily="18" charset="0"/>
                <a:cs typeface="Times New Roman" pitchFamily="18" charset="0"/>
              </a:rPr>
              <a:t>Cor. Ans: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D34EBD-BA5E-4DEF-BBD6-38AC75F89F96}"/>
              </a:ext>
            </a:extLst>
          </p:cNvPr>
          <p:cNvSpPr txBox="1"/>
          <p:nvPr/>
        </p:nvSpPr>
        <p:spPr>
          <a:xfrm>
            <a:off x="2097887" y="4107660"/>
            <a:ext cx="5124450" cy="3231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Times New Roman" pitchFamily="18" charset="0"/>
                <a:cs typeface="Times New Roman" pitchFamily="18" charset="0"/>
              </a:rPr>
              <a:t>Q: e)  How many arch doors are there in the mosque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65A5628-8F9A-4336-8DAC-6A51C8F93970}"/>
              </a:ext>
            </a:extLst>
          </p:cNvPr>
          <p:cNvSpPr txBox="1"/>
          <p:nvPr/>
        </p:nvSpPr>
        <p:spPr>
          <a:xfrm>
            <a:off x="2097887" y="4581894"/>
            <a:ext cx="9144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>
                <a:latin typeface="Times New Roman" pitchFamily="18" charset="0"/>
                <a:cs typeface="Times New Roman" pitchFamily="18" charset="0"/>
              </a:rPr>
              <a:t>Cor. Ans: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BC31FA8-FD3F-4AE0-B941-A76E5EB43F4E}"/>
              </a:ext>
            </a:extLst>
          </p:cNvPr>
          <p:cNvSpPr txBox="1"/>
          <p:nvPr/>
        </p:nvSpPr>
        <p:spPr>
          <a:xfrm>
            <a:off x="3507587" y="4564860"/>
            <a:ext cx="5715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>
                <a:latin typeface="Times New Roman" pitchFamily="18" charset="0"/>
                <a:cs typeface="Times New Roman" pitchFamily="18" charset="0"/>
              </a:rPr>
              <a:t>i. 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54D1798-58AD-47CA-876B-A85E051901DF}"/>
              </a:ext>
            </a:extLst>
          </p:cNvPr>
          <p:cNvSpPr txBox="1"/>
          <p:nvPr/>
        </p:nvSpPr>
        <p:spPr>
          <a:xfrm>
            <a:off x="4326737" y="4553319"/>
            <a:ext cx="762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/>
              <a:t> </a:t>
            </a:r>
            <a:r>
              <a:rPr lang="en-US" sz="1500" b="1">
                <a:latin typeface="Times New Roman" pitchFamily="18" charset="0"/>
                <a:cs typeface="Times New Roman" pitchFamily="18" charset="0"/>
              </a:rPr>
              <a:t>ii. 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4A347C2-B0CE-49F9-AD55-D7F24ABA4C54}"/>
              </a:ext>
            </a:extLst>
          </p:cNvPr>
          <p:cNvSpPr txBox="1"/>
          <p:nvPr/>
        </p:nvSpPr>
        <p:spPr>
          <a:xfrm>
            <a:off x="5388775" y="4576402"/>
            <a:ext cx="714375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/>
              <a:t> iii. 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C6A86B5-CF00-486C-9E58-254DD7959C36}"/>
              </a:ext>
            </a:extLst>
          </p:cNvPr>
          <p:cNvSpPr txBox="1"/>
          <p:nvPr/>
        </p:nvSpPr>
        <p:spPr>
          <a:xfrm>
            <a:off x="6469862" y="4564860"/>
            <a:ext cx="962025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>
                <a:latin typeface="Times New Roman" pitchFamily="18" charset="0"/>
                <a:cs typeface="Times New Roman" pitchFamily="18" charset="0"/>
              </a:rPr>
              <a:t>iv.  </a:t>
            </a:r>
            <a:r>
              <a:rPr lang="en-US" sz="135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5534707-0CCC-4379-B72B-7AA0FA291624}"/>
              </a:ext>
            </a:extLst>
          </p:cNvPr>
          <p:cNvSpPr txBox="1"/>
          <p:nvPr/>
        </p:nvSpPr>
        <p:spPr>
          <a:xfrm>
            <a:off x="3498062" y="4581894"/>
            <a:ext cx="5715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>
                <a:latin typeface="Times New Roman" pitchFamily="18" charset="0"/>
                <a:cs typeface="Times New Roman" pitchFamily="18" charset="0"/>
              </a:rPr>
              <a:t>i. 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4A28091-AF1F-4BB9-A2B9-3D6F13AC6CD5}"/>
              </a:ext>
            </a:extLst>
          </p:cNvPr>
          <p:cNvSpPr txBox="1"/>
          <p:nvPr/>
        </p:nvSpPr>
        <p:spPr>
          <a:xfrm>
            <a:off x="2107412" y="4569578"/>
            <a:ext cx="9144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>
                <a:latin typeface="Times New Roman" pitchFamily="18" charset="0"/>
                <a:cs typeface="Times New Roman" pitchFamily="18" charset="0"/>
              </a:rPr>
              <a:t>Cor. Ans:</a:t>
            </a:r>
          </a:p>
        </p:txBody>
      </p:sp>
    </p:spTree>
    <p:extLst>
      <p:ext uri="{BB962C8B-B14F-4D97-AF65-F5344CB8AC3E}">
        <p14:creationId xmlns:p14="http://schemas.microsoft.com/office/powerpoint/2010/main" val="19722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743200"/>
            <a:ext cx="8591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Write a paragraph about the central mosque of your locality in ten sentence.</a:t>
            </a:r>
            <a:endParaRPr lang="en-US" sz="28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0647" y="386219"/>
            <a:ext cx="404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WORK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1" y="304800"/>
            <a:ext cx="8534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THANKS TO ALL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0"/>
            <a:ext cx="5181600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7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/>
        </p:nvSpPr>
        <p:spPr>
          <a:xfrm>
            <a:off x="2775857" y="3429000"/>
            <a:ext cx="5943600" cy="689768"/>
          </a:xfrm>
          <a:prstGeom prst="leftArrow">
            <a:avLst>
              <a:gd name="adj1" fmla="val 10000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Now I am living here.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743200" y="609600"/>
            <a:ext cx="5943600" cy="657225"/>
          </a:xfrm>
          <a:prstGeom prst="leftArrow">
            <a:avLst>
              <a:gd name="adj1" fmla="val 10000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Grandfather built this house.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947557" y="1266826"/>
            <a:ext cx="1600200" cy="124845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5867400"/>
            <a:ext cx="848904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It is my heritage. I </a:t>
            </a:r>
            <a:r>
              <a:rPr lang="en-US" sz="2800" b="1" dirty="0" smtClean="0">
                <a:latin typeface="Book Antiqua" pitchFamily="18" charset="0"/>
              </a:rPr>
              <a:t>get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smtClean="0">
                <a:latin typeface="Book Antiqua" pitchFamily="18" charset="0"/>
              </a:rPr>
              <a:t>it from my father and I will pass it </a:t>
            </a:r>
            <a:r>
              <a:rPr lang="en-US" sz="2800" b="1" dirty="0" smtClean="0">
                <a:latin typeface="Book Antiqua" pitchFamily="18" charset="0"/>
              </a:rPr>
              <a:t>for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smtClean="0">
                <a:latin typeface="Book Antiqua" pitchFamily="18" charset="0"/>
              </a:rPr>
              <a:t>my future generation.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72"/>
            <a:ext cx="2603625" cy="2387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2603625" cy="24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61731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What do you see now ?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638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Shat </a:t>
            </a:r>
            <a:r>
              <a:rPr lang="en-US" sz="2800" b="1" dirty="0" err="1" smtClean="0">
                <a:latin typeface="Book Antiqua" pitchFamily="18" charset="0"/>
              </a:rPr>
              <a:t>Gambuj</a:t>
            </a:r>
            <a:r>
              <a:rPr lang="en-US" sz="2800" b="1" dirty="0" smtClean="0">
                <a:latin typeface="Book Antiqua" pitchFamily="18" charset="0"/>
              </a:rPr>
              <a:t> Mosque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7152"/>
            <a:ext cx="7391400" cy="38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7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257" y="25400"/>
            <a:ext cx="9144000" cy="88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O</a:t>
            </a:r>
            <a:r>
              <a:rPr lang="en-US" sz="3200" b="1" dirty="0" smtClean="0">
                <a:latin typeface="Book Antiqua" pitchFamily="18" charset="0"/>
              </a:rPr>
              <a:t>ur today’s lesson is.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71" y="2321243"/>
            <a:ext cx="898434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The Shat </a:t>
            </a:r>
            <a:r>
              <a:rPr lang="en-US" sz="5400" b="1" dirty="0" err="1" smtClean="0">
                <a:latin typeface="Book Antiqua" pitchFamily="18" charset="0"/>
              </a:rPr>
              <a:t>Gambuj</a:t>
            </a:r>
            <a:r>
              <a:rPr lang="en-US" sz="5400" b="1" dirty="0" smtClean="0">
                <a:latin typeface="Book Antiqua" pitchFamily="18" charset="0"/>
              </a:rPr>
              <a:t> Mosque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8862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Unit-8</a:t>
            </a:r>
          </a:p>
          <a:p>
            <a:pPr algn="ctr"/>
            <a:r>
              <a:rPr lang="en-US" sz="4800" b="1" dirty="0" smtClean="0">
                <a:latin typeface="Book Antiqua" pitchFamily="18" charset="0"/>
              </a:rPr>
              <a:t>Lesson-1</a:t>
            </a:r>
            <a:endParaRPr lang="en-US" sz="4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905000" y="685800"/>
            <a:ext cx="5181600" cy="2057400"/>
          </a:xfrm>
          <a:prstGeom prst="horizontalScroll">
            <a:avLst>
              <a:gd name="adj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Learning outcomes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8956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After we have studied this lesson , we will be able to---</a:t>
            </a:r>
          </a:p>
          <a:p>
            <a:r>
              <a:rPr lang="en-US" sz="2800" b="1" dirty="0" smtClean="0">
                <a:latin typeface="Book Antiqua" pitchFamily="18" charset="0"/>
              </a:rPr>
              <a:t>** know about Shat </a:t>
            </a:r>
            <a:r>
              <a:rPr lang="en-US" sz="2800" b="1" dirty="0" err="1" smtClean="0">
                <a:latin typeface="Book Antiqua" pitchFamily="18" charset="0"/>
              </a:rPr>
              <a:t>Gambuj</a:t>
            </a:r>
            <a:r>
              <a:rPr lang="en-US" sz="2800" b="1" dirty="0" smtClean="0">
                <a:latin typeface="Book Antiqua" pitchFamily="18" charset="0"/>
              </a:rPr>
              <a:t> Mosque.</a:t>
            </a:r>
          </a:p>
          <a:p>
            <a:r>
              <a:rPr lang="en-US" sz="2800" b="1" dirty="0" smtClean="0">
                <a:latin typeface="Book Antiqua" pitchFamily="18" charset="0"/>
              </a:rPr>
              <a:t>** read and understand texts.</a:t>
            </a:r>
          </a:p>
          <a:p>
            <a:r>
              <a:rPr lang="en-US" sz="2800" b="1" dirty="0" smtClean="0">
                <a:latin typeface="Book Antiqua" pitchFamily="18" charset="0"/>
              </a:rPr>
              <a:t>** ask and answer question.</a:t>
            </a:r>
          </a:p>
          <a:p>
            <a:r>
              <a:rPr lang="en-US" sz="2800" b="1" dirty="0" smtClean="0">
                <a:latin typeface="Book Antiqua" pitchFamily="18" charset="0"/>
              </a:rPr>
              <a:t>** describe a place.</a:t>
            </a:r>
          </a:p>
        </p:txBody>
      </p:sp>
    </p:spTree>
    <p:extLst>
      <p:ext uri="{BB962C8B-B14F-4D97-AF65-F5344CB8AC3E}">
        <p14:creationId xmlns:p14="http://schemas.microsoft.com/office/powerpoint/2010/main" val="24429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973" y="188532"/>
            <a:ext cx="7790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Book Antiqua" pitchFamily="18" charset="0"/>
              </a:rPr>
              <a:t>A. look at the picture. Work in pair Talk about the picture and ask and answer the following questions with your </a:t>
            </a:r>
            <a:r>
              <a:rPr lang="en-US" sz="2400" b="1" dirty="0" smtClean="0">
                <a:latin typeface="Book Antiqua" pitchFamily="18" charset="0"/>
              </a:rPr>
              <a:t>partner.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974" y="4983540"/>
            <a:ext cx="9221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atin typeface="Book Antiqua" pitchFamily="18" charset="0"/>
              </a:rPr>
              <a:t>What is this building?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Book Antiqua" pitchFamily="18" charset="0"/>
              </a:rPr>
              <a:t>Do you have a building like this in your town/village?</a:t>
            </a:r>
          </a:p>
          <a:p>
            <a:r>
              <a:rPr lang="en-US" sz="2400" b="1" dirty="0" smtClean="0">
                <a:latin typeface="Book Antiqua" pitchFamily="18" charset="0"/>
              </a:rPr>
              <a:t>3.   What do we call it?</a:t>
            </a:r>
          </a:p>
          <a:p>
            <a:r>
              <a:rPr lang="en-US" sz="2400" b="1" dirty="0" smtClean="0">
                <a:latin typeface="Book Antiqua" pitchFamily="18" charset="0"/>
              </a:rPr>
              <a:t>4.   What is it used for?</a:t>
            </a:r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6" y="1600200"/>
            <a:ext cx="7954923" cy="338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7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Let us introduce with some new words/key words.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857" y="830943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Unique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857" y="1375076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Uncommon, Extraordinary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629" y="6085820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Shat </a:t>
            </a:r>
            <a:r>
              <a:rPr lang="en-US" sz="2800" b="1" dirty="0" err="1" smtClean="0">
                <a:latin typeface="Book Antiqua" pitchFamily="18" charset="0"/>
              </a:rPr>
              <a:t>Gambuj</a:t>
            </a:r>
            <a:r>
              <a:rPr lang="en-US" sz="2800" b="1" dirty="0" smtClean="0">
                <a:latin typeface="Book Antiqua" pitchFamily="18" charset="0"/>
              </a:rPr>
              <a:t> Mosque is a unique world heritage.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29" y="1981200"/>
            <a:ext cx="828402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57" y="152400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Outskirts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57" y="696533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The outer part of a town or city.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857" y="5257800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Pabna</a:t>
            </a:r>
            <a:r>
              <a:rPr lang="en-US" sz="2800" b="1" dirty="0" smtClean="0">
                <a:latin typeface="Book Antiqua" pitchFamily="18" charset="0"/>
              </a:rPr>
              <a:t> Cadet College is the outskirt of </a:t>
            </a:r>
            <a:r>
              <a:rPr lang="en-US" sz="2800" b="1" dirty="0" err="1" smtClean="0">
                <a:latin typeface="Book Antiqua" pitchFamily="18" charset="0"/>
              </a:rPr>
              <a:t>Pabna</a:t>
            </a:r>
            <a:r>
              <a:rPr lang="en-US" sz="2800" b="1" dirty="0" smtClean="0">
                <a:latin typeface="Book Antiqua" pitchFamily="18" charset="0"/>
              </a:rPr>
              <a:t> city.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8" y="1676400"/>
            <a:ext cx="8305801" cy="30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3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791</Words>
  <Application>Microsoft Office PowerPoint</Application>
  <PresentationFormat>On-screen Show (4:3)</PresentationFormat>
  <Paragraphs>152</Paragraphs>
  <Slides>26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307</cp:revision>
  <dcterms:created xsi:type="dcterms:W3CDTF">2006-08-16T00:00:00Z</dcterms:created>
  <dcterms:modified xsi:type="dcterms:W3CDTF">2020-12-25T03:51:05Z</dcterms:modified>
</cp:coreProperties>
</file>