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sldIdLst>
    <p:sldId id="271" r:id="rId2"/>
    <p:sldId id="270" r:id="rId3"/>
    <p:sldId id="274" r:id="rId4"/>
    <p:sldId id="275" r:id="rId5"/>
    <p:sldId id="276" r:id="rId6"/>
    <p:sldId id="256" r:id="rId7"/>
    <p:sldId id="277" r:id="rId8"/>
    <p:sldId id="257" r:id="rId9"/>
    <p:sldId id="258" r:id="rId10"/>
    <p:sldId id="259" r:id="rId11"/>
    <p:sldId id="260" r:id="rId12"/>
    <p:sldId id="279" r:id="rId13"/>
    <p:sldId id="280" r:id="rId14"/>
    <p:sldId id="281" r:id="rId15"/>
    <p:sldId id="273" r:id="rId16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786" y="-9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5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3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3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5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5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3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3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13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94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13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9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ros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8400" y="1657350"/>
            <a:ext cx="3829051" cy="185737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209800" y="1047750"/>
            <a:ext cx="4114800" cy="1200329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bn-IN" sz="72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b="1" dirty="0" err="1" smtClean="0"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7200" b="1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19200" y="1123950"/>
            <a:ext cx="6553200" cy="52322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১। </a:t>
            </a:r>
            <a:r>
              <a:rPr lang="bn-IN" sz="2800" b="1" dirty="0" smtClean="0">
                <a:latin typeface="NikoshBAN" pitchFamily="2" charset="0"/>
                <a:cs typeface="NikoshBAN" pitchFamily="2" charset="0"/>
              </a:rPr>
              <a:t>গঠন প্রক্রিয়াঃ  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সমস্ত পদ= বিশেষ্য + বিশেষ্য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76600" y="209551"/>
            <a:ext cx="2743200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2800" b="1" dirty="0" smtClean="0">
                <a:latin typeface="NikoshBAN" pitchFamily="2" charset="0"/>
                <a:cs typeface="NikoshBAN" pitchFamily="2" charset="0"/>
              </a:rPr>
              <a:t>ব্যধিকরণ বহুব্রীহি</a:t>
            </a:r>
            <a:endParaRPr lang="en-US" sz="28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838200" y="2190750"/>
            <a:ext cx="3962400" cy="224676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bn-IN" sz="2800" b="1" dirty="0" smtClean="0">
                <a:latin typeface="NikoshBAN" pitchFamily="2" charset="0"/>
                <a:cs typeface="NikoshBAN" pitchFamily="2" charset="0"/>
              </a:rPr>
              <a:t>	</a:t>
            </a:r>
            <a:r>
              <a:rPr lang="bn-IN" sz="2800" b="1" u="sng" dirty="0" smtClean="0">
                <a:latin typeface="NikoshBAN" pitchFamily="2" charset="0"/>
                <a:cs typeface="NikoshBAN" pitchFamily="2" charset="0"/>
              </a:rPr>
              <a:t>উদাহরণঃ</a:t>
            </a:r>
          </a:p>
          <a:p>
            <a:pPr algn="just"/>
            <a:r>
              <a:rPr lang="bn-IN" sz="28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আশীবিষ</a:t>
            </a:r>
            <a:r>
              <a:rPr lang="bn-IN" sz="2800" b="1" dirty="0" smtClean="0">
                <a:latin typeface="NikoshBAN" pitchFamily="2" charset="0"/>
                <a:cs typeface="NikoshBAN" pitchFamily="2" charset="0"/>
              </a:rPr>
              <a:t>=আশীতে (দাঁত) বিষ যার</a:t>
            </a:r>
          </a:p>
          <a:p>
            <a:pPr algn="just"/>
            <a:r>
              <a:rPr lang="bn-IN" sz="28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পদ্মনাভ</a:t>
            </a:r>
            <a:r>
              <a:rPr lang="bn-IN" sz="2800" b="1" dirty="0" smtClean="0">
                <a:latin typeface="NikoshBAN" pitchFamily="2" charset="0"/>
                <a:cs typeface="NikoshBAN" pitchFamily="2" charset="0"/>
              </a:rPr>
              <a:t> = পদ্ম নাভিতে যার</a:t>
            </a:r>
          </a:p>
          <a:p>
            <a:pPr algn="just"/>
            <a:r>
              <a:rPr lang="bn-IN" sz="28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কথাসর্বস্ব</a:t>
            </a:r>
            <a:r>
              <a:rPr lang="bn-IN" sz="2800" b="1" dirty="0" smtClean="0">
                <a:latin typeface="NikoshBAN" pitchFamily="2" charset="0"/>
                <a:cs typeface="NikoshBAN" pitchFamily="2" charset="0"/>
              </a:rPr>
              <a:t> = কথা সর্বস্ব যার</a:t>
            </a:r>
          </a:p>
          <a:p>
            <a:pPr algn="just"/>
            <a:r>
              <a:rPr lang="bn-IN" sz="28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নদীমাতৃক</a:t>
            </a:r>
            <a:r>
              <a:rPr lang="bn-IN" sz="2800" b="1" dirty="0" smtClean="0">
                <a:latin typeface="NikoshBAN" pitchFamily="2" charset="0"/>
                <a:cs typeface="NikoshBAN" pitchFamily="2" charset="0"/>
              </a:rPr>
              <a:t> = নদী মাতা যার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943601" y="2286000"/>
            <a:ext cx="198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dirty="0" smtClean="0"/>
              <a:t> </a:t>
            </a: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5181600" y="2038350"/>
          <a:ext cx="3200400" cy="24765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0200"/>
                <a:gridCol w="1600200"/>
              </a:tblGrid>
              <a:tr h="487680">
                <a:tc>
                  <a:txBody>
                    <a:bodyPr/>
                    <a:lstStyle/>
                    <a:p>
                      <a:pPr algn="ctr"/>
                      <a:r>
                        <a:rPr lang="bn-IN" sz="2800" b="1" dirty="0" smtClean="0">
                          <a:solidFill>
                            <a:srgbClr val="0070C0"/>
                          </a:solidFill>
                          <a:latin typeface="NikoshBAN" pitchFamily="2" charset="0"/>
                          <a:cs typeface="NikoshBAN" pitchFamily="2" charset="0"/>
                        </a:rPr>
                        <a:t>বিশেষ্য</a:t>
                      </a:r>
                      <a:endParaRPr lang="en-US" sz="2800" b="1" dirty="0">
                        <a:solidFill>
                          <a:srgbClr val="0070C0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2800" b="1" dirty="0" smtClean="0">
                          <a:solidFill>
                            <a:srgbClr val="0070C0"/>
                          </a:solidFill>
                          <a:latin typeface="NikoshBAN" pitchFamily="2" charset="0"/>
                          <a:cs typeface="NikoshBAN" pitchFamily="2" charset="0"/>
                        </a:rPr>
                        <a:t>বিশেষ্য</a:t>
                      </a:r>
                      <a:endParaRPr lang="en-US" sz="2800" b="1" dirty="0">
                        <a:solidFill>
                          <a:srgbClr val="0070C0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87680">
                <a:tc>
                  <a:txBody>
                    <a:bodyPr/>
                    <a:lstStyle/>
                    <a:p>
                      <a:pPr algn="ctr"/>
                      <a:r>
                        <a:rPr lang="bn-IN" sz="2800" b="1" dirty="0" smtClean="0">
                          <a:latin typeface="NikoshBAN" pitchFamily="2" charset="0"/>
                          <a:cs typeface="NikoshBAN" pitchFamily="2" charset="0"/>
                        </a:rPr>
                        <a:t>আশী</a:t>
                      </a:r>
                      <a:endParaRPr lang="en-US" sz="2800" b="1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2800" b="1" dirty="0" smtClean="0">
                          <a:latin typeface="NikoshBAN" pitchFamily="2" charset="0"/>
                          <a:cs typeface="NikoshBAN" pitchFamily="2" charset="0"/>
                        </a:rPr>
                        <a:t>বিষ</a:t>
                      </a:r>
                      <a:endParaRPr lang="en-US" sz="2800" b="1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87680">
                <a:tc>
                  <a:txBody>
                    <a:bodyPr/>
                    <a:lstStyle/>
                    <a:p>
                      <a:pPr algn="ctr"/>
                      <a:r>
                        <a:rPr lang="bn-IN" sz="2800" b="1" dirty="0" smtClean="0">
                          <a:latin typeface="NikoshBAN" pitchFamily="2" charset="0"/>
                          <a:cs typeface="NikoshBAN" pitchFamily="2" charset="0"/>
                        </a:rPr>
                        <a:t>পদ্ম</a:t>
                      </a:r>
                      <a:endParaRPr lang="en-US" sz="2800" b="1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2800" b="1" dirty="0" smtClean="0">
                          <a:latin typeface="NikoshBAN" pitchFamily="2" charset="0"/>
                          <a:cs typeface="NikoshBAN" pitchFamily="2" charset="0"/>
                        </a:rPr>
                        <a:t>নাভ</a:t>
                      </a:r>
                      <a:endParaRPr lang="en-US" sz="2800" b="1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87680">
                <a:tc>
                  <a:txBody>
                    <a:bodyPr/>
                    <a:lstStyle/>
                    <a:p>
                      <a:pPr algn="ctr"/>
                      <a:r>
                        <a:rPr lang="bn-IN" sz="2800" b="1" dirty="0" smtClean="0">
                          <a:latin typeface="NikoshBAN" pitchFamily="2" charset="0"/>
                          <a:cs typeface="NikoshBAN" pitchFamily="2" charset="0"/>
                        </a:rPr>
                        <a:t>কথা</a:t>
                      </a:r>
                      <a:endParaRPr lang="en-US" sz="2800" b="1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2800" b="1" dirty="0" smtClean="0">
                          <a:latin typeface="NikoshBAN" pitchFamily="2" charset="0"/>
                          <a:cs typeface="NikoshBAN" pitchFamily="2" charset="0"/>
                        </a:rPr>
                        <a:t>সর্বস্ব</a:t>
                      </a:r>
                      <a:endParaRPr lang="en-US" sz="2800" b="1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87680">
                <a:tc>
                  <a:txBody>
                    <a:bodyPr/>
                    <a:lstStyle/>
                    <a:p>
                      <a:pPr algn="ctr"/>
                      <a:r>
                        <a:rPr lang="bn-IN" sz="2800" b="1" dirty="0" smtClean="0">
                          <a:latin typeface="NikoshBAN" pitchFamily="2" charset="0"/>
                          <a:cs typeface="NikoshBAN" pitchFamily="2" charset="0"/>
                        </a:rPr>
                        <a:t>নদী</a:t>
                      </a:r>
                      <a:endParaRPr lang="en-US" sz="2800" b="1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2800" b="1" dirty="0" smtClean="0">
                          <a:latin typeface="NikoshBAN" pitchFamily="2" charset="0"/>
                          <a:cs typeface="NikoshBAN" pitchFamily="2" charset="0"/>
                        </a:rPr>
                        <a:t>মাতা</a:t>
                      </a:r>
                      <a:endParaRPr lang="en-US" sz="2800" b="1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8" name="Down Arrow 7"/>
          <p:cNvSpPr/>
          <p:nvPr/>
        </p:nvSpPr>
        <p:spPr>
          <a:xfrm>
            <a:off x="6248400" y="1657350"/>
            <a:ext cx="152401" cy="304800"/>
          </a:xfrm>
          <a:prstGeom prst="down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autoRev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tx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autoRev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tx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autoRev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47800" y="819150"/>
            <a:ext cx="7010400" cy="52322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২। </a:t>
            </a:r>
            <a:r>
              <a:rPr lang="bn-IN" sz="2800" b="1" dirty="0" smtClean="0">
                <a:latin typeface="NikoshBAN" pitchFamily="2" charset="0"/>
                <a:cs typeface="NikoshBAN" pitchFamily="2" charset="0"/>
              </a:rPr>
              <a:t>গঠন প্রক্রিয়াঃ  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সমস্ত পদ= বিশেষ্য +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কৃদন্ত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বিশেষণ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76600" y="133350"/>
            <a:ext cx="2743200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2800" b="1" dirty="0" smtClean="0">
                <a:latin typeface="NikoshBAN" pitchFamily="2" charset="0"/>
                <a:cs typeface="NikoshBAN" pitchFamily="2" charset="0"/>
              </a:rPr>
              <a:t>ব্যধিকরণ বহুব্রীহি</a:t>
            </a:r>
            <a:endParaRPr lang="en-US" sz="28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762000" y="2495550"/>
            <a:ext cx="3962400" cy="1815882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bn-IN" sz="2800" b="1" dirty="0" smtClean="0">
                <a:latin typeface="NikoshBAN" pitchFamily="2" charset="0"/>
                <a:cs typeface="NikoshBAN" pitchFamily="2" charset="0"/>
              </a:rPr>
              <a:t>	</a:t>
            </a:r>
            <a:r>
              <a:rPr lang="bn-IN" sz="2800" b="1" u="sng" dirty="0" smtClean="0">
                <a:latin typeface="NikoshBAN" pitchFamily="2" charset="0"/>
                <a:cs typeface="NikoshBAN" pitchFamily="2" charset="0"/>
              </a:rPr>
              <a:t>উদাহরণঃ</a:t>
            </a:r>
          </a:p>
          <a:p>
            <a:pPr algn="just"/>
            <a:r>
              <a:rPr lang="bn-IN" sz="28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দুকানকাটা</a:t>
            </a:r>
            <a:r>
              <a:rPr lang="bn-IN" sz="2800" b="1" dirty="0" smtClean="0">
                <a:latin typeface="NikoshBAN" pitchFamily="2" charset="0"/>
                <a:cs typeface="NikoshBAN" pitchFamily="2" charset="0"/>
              </a:rPr>
              <a:t>= দু কান কাটা যার</a:t>
            </a:r>
          </a:p>
          <a:p>
            <a:pPr algn="just"/>
            <a:r>
              <a:rPr lang="bn-IN" sz="28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বোঁটাখসা</a:t>
            </a:r>
            <a:r>
              <a:rPr lang="bn-IN" sz="2800" b="1" dirty="0" smtClean="0">
                <a:latin typeface="NikoshBAN" pitchFamily="2" charset="0"/>
                <a:cs typeface="NikoshBAN" pitchFamily="2" charset="0"/>
              </a:rPr>
              <a:t> = বোঁটা খসেছে যার</a:t>
            </a:r>
          </a:p>
          <a:p>
            <a:pPr algn="just"/>
            <a:r>
              <a:rPr lang="bn-IN" sz="28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ধামাধরা</a:t>
            </a:r>
            <a:r>
              <a:rPr lang="bn-IN" sz="2800" b="1" dirty="0" smtClean="0">
                <a:latin typeface="NikoshBAN" pitchFamily="2" charset="0"/>
                <a:cs typeface="NikoshBAN" pitchFamily="2" charset="0"/>
              </a:rPr>
              <a:t> = ধামা ধরা যার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943601" y="2286000"/>
            <a:ext cx="198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dirty="0" smtClean="0"/>
              <a:t> </a:t>
            </a: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5715000" y="2419350"/>
          <a:ext cx="2819400" cy="20851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19400"/>
              </a:tblGrid>
              <a:tr h="458285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কৃদন্ত</a:t>
                      </a:r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800" b="1" dirty="0" err="1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বিশেষণ</a:t>
                      </a:r>
                      <a:endParaRPr lang="en-US" sz="28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99295">
                <a:tc>
                  <a:txBody>
                    <a:bodyPr/>
                    <a:lstStyle/>
                    <a:p>
                      <a:pPr algn="ctr"/>
                      <a:r>
                        <a:rPr lang="bn-IN" sz="2800" b="1" dirty="0" smtClean="0">
                          <a:latin typeface="NikoshBAN" pitchFamily="2" charset="0"/>
                          <a:cs typeface="NikoshBAN" pitchFamily="2" charset="0"/>
                        </a:rPr>
                        <a:t>কাট + আ = কাটা</a:t>
                      </a:r>
                      <a:endParaRPr lang="en-US" sz="2800" b="1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65335">
                <a:tc>
                  <a:txBody>
                    <a:bodyPr/>
                    <a:lstStyle/>
                    <a:p>
                      <a:pPr algn="ctr"/>
                      <a:r>
                        <a:rPr lang="bn-IN" sz="2800" b="1" dirty="0" smtClean="0">
                          <a:latin typeface="NikoshBAN" pitchFamily="2" charset="0"/>
                          <a:cs typeface="NikoshBAN" pitchFamily="2" charset="0"/>
                        </a:rPr>
                        <a:t>খস</a:t>
                      </a:r>
                      <a:r>
                        <a:rPr lang="bn-IN" sz="2800" b="1" baseline="0" dirty="0" smtClean="0">
                          <a:latin typeface="NikoshBAN" pitchFamily="2" charset="0"/>
                          <a:cs typeface="NikoshBAN" pitchFamily="2" charset="0"/>
                        </a:rPr>
                        <a:t> + আ = খসা</a:t>
                      </a:r>
                      <a:endParaRPr lang="en-US" sz="2800" b="1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58285">
                <a:tc>
                  <a:txBody>
                    <a:bodyPr/>
                    <a:lstStyle/>
                    <a:p>
                      <a:pPr algn="ctr"/>
                      <a:r>
                        <a:rPr lang="bn-IN" sz="2800" b="1" dirty="0" smtClean="0">
                          <a:latin typeface="NikoshBAN" pitchFamily="2" charset="0"/>
                          <a:cs typeface="NikoshBAN" pitchFamily="2" charset="0"/>
                        </a:rPr>
                        <a:t>ধর</a:t>
                      </a:r>
                      <a:r>
                        <a:rPr lang="bn-IN" sz="2800" b="1" baseline="0" dirty="0" smtClean="0">
                          <a:latin typeface="NikoshBAN" pitchFamily="2" charset="0"/>
                          <a:cs typeface="NikoshBAN" pitchFamily="2" charset="0"/>
                        </a:rPr>
                        <a:t> +আ =ধরা</a:t>
                      </a:r>
                      <a:endParaRPr lang="en-US" sz="2800" b="1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9" name="Right Arrow 8"/>
          <p:cNvSpPr/>
          <p:nvPr/>
        </p:nvSpPr>
        <p:spPr>
          <a:xfrm>
            <a:off x="4876804" y="3657600"/>
            <a:ext cx="673609" cy="1714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371600" y="1657350"/>
            <a:ext cx="7086600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buFont typeface="Arial" pitchFamily="34" charset="0"/>
              <a:buChar char="•"/>
            </a:pPr>
            <a:r>
              <a:rPr lang="bn-IN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কৃদন্ত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বিশেষণ</a:t>
            </a:r>
            <a:r>
              <a:rPr lang="bn-IN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=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28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ধাতু + প্রত্যয় </a:t>
            </a:r>
            <a:r>
              <a:rPr lang="bn-IN" sz="2800" b="1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bn-IN" sz="2800" b="1" i="1" dirty="0" smtClean="0">
                <a:latin typeface="NikoshBAN" pitchFamily="2" charset="0"/>
                <a:cs typeface="NikoshBAN" pitchFamily="2" charset="0"/>
              </a:rPr>
              <a:t>যেমন-  টানা = টান + আ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autoRev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autoRev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autoRev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24200" y="742950"/>
            <a:ext cx="2057400" cy="584775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3200" b="1" dirty="0" smtClean="0">
                <a:latin typeface="NikoshBAN" pitchFamily="2" charset="0"/>
                <a:cs typeface="NikoshBAN" pitchFamily="2" charset="0"/>
              </a:rPr>
              <a:t>জোড়ায় কাজ</a:t>
            </a:r>
            <a:endParaRPr lang="en-US" sz="32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95400" y="1885950"/>
            <a:ext cx="6553200" cy="181588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সমানাধিকরণ ও ব্যধিকরণ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বহুব্রীহি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সমাস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 চিহ্নিত করঃ</a:t>
            </a:r>
          </a:p>
          <a:p>
            <a:pPr algn="ctr"/>
            <a:endParaRPr lang="bn-IN" sz="28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আশীবিষ, নীলকণ্ঠ,  পদ্মনাভ, উচ্চশির,  কমবখত, সুশ্রী, ধামাধরা,  পীতাম্বর, দুকানকাটা, মহাত্মা,  কথাসর্বস্ব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24200" y="590550"/>
            <a:ext cx="2057400" cy="584775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3200" b="1" dirty="0" smtClean="0"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32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00200" y="1352550"/>
            <a:ext cx="5638800" cy="3046988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bn-IN" sz="24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১। বহুব্রীহি সমাস কত প্রকার ?</a:t>
            </a:r>
          </a:p>
          <a:p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২। বহুব্রীহি সমাসে কোন পদের প্রধান্য থাকে?</a:t>
            </a:r>
          </a:p>
          <a:p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৩। সমানাধিকরণ বহুব্রীহি সমাসের সমস্ত পদের গঠন কী?</a:t>
            </a:r>
          </a:p>
          <a:p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৪। কৃদন্ত বিশেষণ যুক্ত হলে কোন বহুব্রীহি সমাস হয়?</a:t>
            </a:r>
          </a:p>
          <a:p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৫। আশীবিষ কোন ধরনের বহুব্রীহি সমাস ?</a:t>
            </a:r>
          </a:p>
          <a:p>
            <a:endParaRPr lang="bn-IN" sz="2400" dirty="0" smtClean="0">
              <a:latin typeface="NikoshBAN" pitchFamily="2" charset="0"/>
              <a:cs typeface="NikoshBAN" pitchFamily="2" charset="0"/>
            </a:endParaRPr>
          </a:p>
          <a:p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24200" y="590550"/>
            <a:ext cx="2057400" cy="584775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3200" b="1" dirty="0" smtClean="0">
                <a:latin typeface="NikoshBAN" pitchFamily="2" charset="0"/>
                <a:cs typeface="NikoshBAN" pitchFamily="2" charset="0"/>
              </a:rPr>
              <a:t>বাড়ির কাজ</a:t>
            </a:r>
            <a:endParaRPr lang="en-US" sz="32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00200" y="1352550"/>
            <a:ext cx="5638800" cy="181588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bn-IN" sz="28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ব্যাসবাক্যসহ বহুব্রীহি সমাসের দশটি উদাহরণ লিখ।</a:t>
            </a:r>
          </a:p>
          <a:p>
            <a:endParaRPr lang="bn-IN" sz="2800" dirty="0" smtClean="0">
              <a:latin typeface="NikoshBAN" pitchFamily="2" charset="0"/>
              <a:cs typeface="NikoshBAN" pitchFamily="2" charset="0"/>
            </a:endParaRPr>
          </a:p>
          <a:p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990600" y="742950"/>
            <a:ext cx="7010400" cy="3400568"/>
            <a:chOff x="990600" y="742950"/>
            <a:chExt cx="7010400" cy="3400568"/>
          </a:xfrm>
        </p:grpSpPr>
        <p:pic>
          <p:nvPicPr>
            <p:cNvPr id="3" name="Picture 2" descr="ro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990600" y="742950"/>
              <a:ext cx="7010400" cy="3400568"/>
            </a:xfrm>
            <a:prstGeom prst="rect">
              <a:avLst/>
            </a:prstGeom>
            <a:ln>
              <a:noFill/>
            </a:ln>
          </p:spPr>
        </p:pic>
        <p:sp>
          <p:nvSpPr>
            <p:cNvPr id="4" name="Rectangle 3"/>
            <p:cNvSpPr/>
            <p:nvPr/>
          </p:nvSpPr>
          <p:spPr>
            <a:xfrm>
              <a:off x="2362200" y="1428750"/>
              <a:ext cx="3733800" cy="17526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IN" sz="6000" b="1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ধন্যবাদ</a:t>
              </a:r>
              <a:endParaRPr lang="en-US" sz="6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endParaRPr>
            </a:p>
            <a:p>
              <a:pPr algn="ctr"/>
              <a:endParaRPr lang="en-US" sz="60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971800" y="361950"/>
            <a:ext cx="2698944" cy="707886"/>
          </a:xfrm>
          <a:prstGeom prst="rect">
            <a:avLst/>
          </a:prstGeom>
          <a:solidFill>
            <a:srgbClr val="00B050"/>
          </a:solidFill>
        </p:spPr>
        <p:txBody>
          <a:bodyPr vert="wordArtVert" wrap="square" rtlCol="0">
            <a:spAutoFit/>
          </a:bodyPr>
          <a:lstStyle/>
          <a:p>
            <a:pPr algn="ctr"/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পরিচিতি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90600" y="1657350"/>
            <a:ext cx="7162800" cy="1754326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2800" b="1" dirty="0" smtClean="0">
                <a:solidFill>
                  <a:srgbClr val="002060"/>
                </a:solidFill>
                <a:cs typeface="NikoshBAN" pitchFamily="2" charset="0"/>
              </a:rPr>
              <a:t>মোঃ মুহিবুর রহমান</a:t>
            </a:r>
          </a:p>
          <a:p>
            <a:pPr algn="ctr"/>
            <a:r>
              <a:rPr lang="bn-IN" sz="2800" b="1" dirty="0" smtClean="0">
                <a:cs typeface="NikoshBAN" pitchFamily="2" charset="0"/>
              </a:rPr>
              <a:t>সহকারী শিক্ষক</a:t>
            </a:r>
          </a:p>
          <a:p>
            <a:pPr algn="ctr"/>
            <a:r>
              <a:rPr lang="bn-IN" sz="2800" b="1" dirty="0" smtClean="0">
                <a:cs typeface="NikoshBAN" pitchFamily="2" charset="0"/>
              </a:rPr>
              <a:t>মৌলভীবাজার সরকারি উচ্চ বিদ্যালয়, মৌলভীবাজার।</a:t>
            </a:r>
          </a:p>
          <a:p>
            <a:pPr algn="ctr"/>
            <a:r>
              <a:rPr lang="en-US" sz="2400" u="sng" dirty="0" smtClean="0">
                <a:cs typeface="NikoshBAN" pitchFamily="2" charset="0"/>
              </a:rPr>
              <a:t>E-mail</a:t>
            </a:r>
            <a:r>
              <a:rPr lang="en-US" sz="2400" dirty="0" smtClean="0">
                <a:cs typeface="NikoshBAN" pitchFamily="2" charset="0"/>
              </a:rPr>
              <a:t>: muhib.sumon82@gmail.com</a:t>
            </a:r>
            <a:endParaRPr lang="en-US" sz="2400" dirty="0"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166456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00400" y="285750"/>
            <a:ext cx="25146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200" b="1" dirty="0" smtClean="0">
                <a:latin typeface="NikoshBAN" pitchFamily="2" charset="0"/>
                <a:cs typeface="NikoshBAN" pitchFamily="2" charset="0"/>
              </a:rPr>
              <a:t>পাঠ পরিচিতি</a:t>
            </a:r>
            <a:endParaRPr lang="en-US" sz="3200" b="1" dirty="0"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2438400" y="1047750"/>
            <a:ext cx="3848489" cy="3284486"/>
            <a:chOff x="1752600" y="971550"/>
            <a:chExt cx="3848489" cy="3284486"/>
          </a:xfrm>
        </p:grpSpPr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52600" y="971550"/>
              <a:ext cx="3848489" cy="3284486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  <p:sp>
          <p:nvSpPr>
            <p:cNvPr id="6" name="Rectangle 5"/>
            <p:cNvSpPr/>
            <p:nvPr/>
          </p:nvSpPr>
          <p:spPr>
            <a:xfrm>
              <a:off x="2819400" y="2038350"/>
              <a:ext cx="1861407" cy="1077218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>
              <a:spAutoFit/>
            </a:bodyPr>
            <a:lstStyle/>
            <a:p>
              <a:pPr algn="ctr"/>
              <a:r>
                <a:rPr lang="bn-IN" sz="3200" b="1" dirty="0" smtClean="0">
                  <a:latin typeface="NikoshBAN" pitchFamily="2" charset="0"/>
                  <a:cs typeface="NikoshBAN" pitchFamily="2" charset="0"/>
                </a:rPr>
                <a:t>অধ্যায়ঃ ৩য়, </a:t>
              </a:r>
            </a:p>
            <a:p>
              <a:pPr algn="ctr"/>
              <a:r>
                <a:rPr lang="bn-IN" sz="3200" b="1" dirty="0" smtClean="0">
                  <a:latin typeface="NikoshBAN" pitchFamily="2" charset="0"/>
                  <a:cs typeface="NikoshBAN" pitchFamily="2" charset="0"/>
                </a:rPr>
                <a:t>৬ষ্ঠ পরিচ্ছেদ</a:t>
              </a:r>
              <a:endParaRPr lang="en-US" sz="3200" b="1" dirty="0">
                <a:latin typeface="NikoshBAN" pitchFamily="2" charset="0"/>
                <a:cs typeface="NikoshBAN" pitchFamily="2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895350"/>
            <a:ext cx="8153401" cy="707886"/>
          </a:xfrm>
          <a:prstGeom prst="rect">
            <a:avLst/>
          </a:prstGeom>
          <a:noFill/>
          <a:ln w="952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আজকের বিষয়ঃ</a:t>
            </a:r>
            <a:endParaRPr lang="en-US" sz="4000" b="1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657600" y="1962150"/>
            <a:ext cx="188865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IN" sz="3200" b="1" dirty="0" smtClean="0">
                <a:latin typeface="NikoshBAN" pitchFamily="2" charset="0"/>
                <a:cs typeface="NikoshBAN" pitchFamily="2" charset="0"/>
              </a:rPr>
              <a:t>বহুব্রীহি সমাস</a:t>
            </a:r>
            <a:endParaRPr lang="en-US" sz="3200" dirty="0"/>
          </a:p>
        </p:txBody>
      </p:sp>
      <p:sp>
        <p:nvSpPr>
          <p:cNvPr id="4" name="Rectangle 3"/>
          <p:cNvSpPr/>
          <p:nvPr/>
        </p:nvSpPr>
        <p:spPr>
          <a:xfrm>
            <a:off x="2971800" y="2952750"/>
            <a:ext cx="369364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IN" sz="2800" b="1" dirty="0" smtClean="0">
                <a:latin typeface="NikoshBAN" pitchFamily="2" charset="0"/>
                <a:cs typeface="NikoshBAN" pitchFamily="2" charset="0"/>
              </a:rPr>
              <a:t>ভিন্নার্থক বা অন্যপদ প্রধান সমাস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66800" y="590550"/>
            <a:ext cx="7086600" cy="34778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2800" dirty="0" smtClean="0">
              <a:latin typeface="NikoshBAN" pitchFamily="2" charset="0"/>
              <a:cs typeface="NikoshBAN" pitchFamily="2" charset="0"/>
            </a:endParaRPr>
          </a:p>
          <a:p>
            <a:endParaRPr lang="en-US" sz="2400" dirty="0" smtClean="0">
              <a:latin typeface="NikoshBAN" pitchFamily="2" charset="0"/>
              <a:cs typeface="NikoshBAN" pitchFamily="2" charset="0"/>
            </a:endParaRPr>
          </a:p>
          <a:p>
            <a:endParaRPr lang="en-US" sz="24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১।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বহুব্রীহি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সমাসের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সংজ্ঞা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bn-IN" sz="24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২।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বহুব্রীহি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সমাসের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ব্যাসবাক্যের গঠন প্রক্রিয়া বলতে পারবে।</a:t>
            </a:r>
          </a:p>
          <a:p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৩।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বহুব্রীহি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সমাসের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প্রকারভেদ বর্ণনা করতে পারবে।</a:t>
            </a:r>
          </a:p>
          <a:p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৪। সমানাধিকরণ ও ব্যধিকরণ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বহুব্রীহি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সমাসের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2400" dirty="0" smtClean="0">
                <a:latin typeface="NikoshBAN" pitchFamily="2" charset="0"/>
                <a:cs typeface="NikoshBAN" pitchFamily="2" charset="0"/>
              </a:rPr>
              <a:t> সংজ্ঞা ও উদাহরণ বর্ণনা করতে পারবে।</a:t>
            </a:r>
            <a:endParaRPr lang="en-US" sz="2400" dirty="0" smtClean="0">
              <a:latin typeface="NikoshBAN" pitchFamily="2" charset="0"/>
              <a:cs typeface="NikoshBAN" pitchFamily="2" charset="0"/>
            </a:endParaRPr>
          </a:p>
          <a:p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667000" y="171452"/>
            <a:ext cx="4114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উদাহরণগুলো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লক্ষ্য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endParaRPr lang="en-US" sz="2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838200" y="819150"/>
            <a:ext cx="7239000" cy="1384995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bn-IN" sz="2800" b="1" dirty="0" smtClean="0">
                <a:latin typeface="NikoshBAN" pitchFamily="2" charset="0"/>
                <a:cs typeface="NikoshBAN" pitchFamily="2" charset="0"/>
              </a:rPr>
              <a:t> একদিকে দিকে চোখ যার = একচোখা  </a:t>
            </a:r>
            <a:r>
              <a:rPr lang="bn-IN" sz="28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---পক্ষপাতিত্ব</a:t>
            </a:r>
          </a:p>
          <a:p>
            <a:pPr>
              <a:buFont typeface="Arial" pitchFamily="34" charset="0"/>
              <a:buChar char="•"/>
            </a:pPr>
            <a:r>
              <a:rPr lang="bn-IN" sz="2800" b="1" dirty="0" smtClean="0">
                <a:latin typeface="NikoshBAN" pitchFamily="2" charset="0"/>
                <a:cs typeface="NikoshBAN" pitchFamily="2" charset="0"/>
              </a:rPr>
              <a:t> দশ আনন (মাথা) যার    =  দশানন         </a:t>
            </a:r>
            <a:r>
              <a:rPr lang="bn-IN" sz="28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---- রাবণ</a:t>
            </a:r>
          </a:p>
          <a:p>
            <a:pPr>
              <a:buFont typeface="Arial" pitchFamily="34" charset="0"/>
              <a:buChar char="•"/>
            </a:pPr>
            <a:r>
              <a:rPr lang="bn-IN" sz="2800" b="1" dirty="0" smtClean="0">
                <a:latin typeface="NikoshBAN" pitchFamily="2" charset="0"/>
                <a:cs typeface="NikoshBAN" pitchFamily="2" charset="0"/>
              </a:rPr>
              <a:t> বহু ব্রীহি ( ধান) আছে যার = বহুব্রীহি    </a:t>
            </a:r>
            <a:r>
              <a:rPr lang="bn-IN" sz="28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---- ধনী ব্যক্তি</a:t>
            </a:r>
            <a:endParaRPr lang="en-US" sz="2800" b="1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5800" y="2419350"/>
            <a:ext cx="7391400" cy="95410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bn-IN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2800" b="1" i="1" u="sng" dirty="0" smtClean="0">
                <a:latin typeface="NikoshBAN" pitchFamily="2" charset="0"/>
                <a:cs typeface="NikoshBAN" pitchFamily="2" charset="0"/>
              </a:rPr>
              <a:t>সংজ্ঞাঃ</a:t>
            </a:r>
            <a:r>
              <a:rPr lang="bn-IN" sz="2800" b="1" dirty="0" smtClean="0">
                <a:latin typeface="NikoshBAN" pitchFamily="2" charset="0"/>
                <a:cs typeface="NikoshBAN" pitchFamily="2" charset="0"/>
              </a:rPr>
              <a:t> সমস্যমান পদ বা সমস্ত পদের অর্থ না বুঝিয়ে ভিন্ন অর্থ প্রকাশ করে যে সমাস, তাকে </a:t>
            </a:r>
            <a:r>
              <a:rPr lang="bn-IN" sz="2800" b="1" i="1" u="sng" dirty="0" smtClean="0">
                <a:latin typeface="NikoshBAN" pitchFamily="2" charset="0"/>
                <a:cs typeface="NikoshBAN" pitchFamily="2" charset="0"/>
              </a:rPr>
              <a:t>বহুব্রীহি সমাস </a:t>
            </a:r>
            <a:r>
              <a:rPr lang="bn-IN" sz="2800" b="1" dirty="0" smtClean="0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28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5800" y="3714750"/>
            <a:ext cx="8153401" cy="52322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2800" b="1" dirty="0" smtClean="0">
                <a:latin typeface="NikoshBAN" pitchFamily="2" charset="0"/>
                <a:cs typeface="NikoshBAN" pitchFamily="2" charset="0"/>
              </a:rPr>
              <a:t> গঠন প্রক্রিয়াঃ </a:t>
            </a:r>
            <a:r>
              <a:rPr lang="bn-IN" sz="28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2800" b="1" dirty="0" smtClean="0">
                <a:latin typeface="NikoshBAN" pitchFamily="2" charset="0"/>
                <a:cs typeface="NikoshBAN" pitchFamily="2" charset="0"/>
              </a:rPr>
              <a:t>সমস্ত পদ = পূর্ব পদ + পর পদ + যার/যা/যাতে</a:t>
            </a:r>
            <a:endParaRPr lang="en-US" sz="2800" b="1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81400" y="742950"/>
            <a:ext cx="1600200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একক কাজ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438400" y="1885950"/>
            <a:ext cx="411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Font typeface="Arial" pitchFamily="34" charset="0"/>
              <a:buChar char="•"/>
            </a:pP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বহুব্রীহি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সমাসের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 সংজ্ঞা বলো।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33600" y="438150"/>
            <a:ext cx="48006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200" b="1" dirty="0" smtClean="0">
                <a:latin typeface="NikoshBAN" pitchFamily="2" charset="0"/>
                <a:cs typeface="NikoshBAN" pitchFamily="2" charset="0"/>
              </a:rPr>
              <a:t>বহুব্রীহি সমাস </a:t>
            </a:r>
            <a:r>
              <a:rPr lang="bn-IN" sz="32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আট</a:t>
            </a:r>
            <a:r>
              <a:rPr lang="bn-IN" sz="3200" b="1" dirty="0" smtClean="0">
                <a:latin typeface="NikoshBAN" pitchFamily="2" charset="0"/>
                <a:cs typeface="NikoshBAN" pitchFamily="2" charset="0"/>
              </a:rPr>
              <a:t> প্রকার</a:t>
            </a:r>
            <a:endParaRPr lang="en-US" sz="32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828800" y="1200150"/>
            <a:ext cx="4800601" cy="3046988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 lvl="2"/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১। </a:t>
            </a:r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সমানাধিকরণ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বহুব্রীহি</a:t>
            </a:r>
            <a:endParaRPr lang="bn-IN" sz="2400" b="1" dirty="0" smtClean="0">
              <a:latin typeface="NikoshBAN" pitchFamily="2" charset="0"/>
              <a:cs typeface="NikoshBAN" pitchFamily="2" charset="0"/>
            </a:endParaRPr>
          </a:p>
          <a:p>
            <a:pPr lvl="2"/>
            <a:r>
              <a:rPr lang="bn-IN" sz="2400" b="1" dirty="0" smtClean="0">
                <a:latin typeface="NikoshBAN" pitchFamily="2" charset="0"/>
                <a:cs typeface="NikoshBAN" pitchFamily="2" charset="0"/>
              </a:rPr>
              <a:t>২। ব্যধিকরণ </a:t>
            </a:r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বহুব্রীহি</a:t>
            </a:r>
            <a:endParaRPr lang="bn-IN" sz="2400" b="1" dirty="0" smtClean="0">
              <a:latin typeface="NikoshBAN" pitchFamily="2" charset="0"/>
              <a:cs typeface="NikoshBAN" pitchFamily="2" charset="0"/>
            </a:endParaRPr>
          </a:p>
          <a:p>
            <a:pPr lvl="2"/>
            <a:r>
              <a:rPr lang="bn-IN" sz="2400" b="1" dirty="0" smtClean="0">
                <a:latin typeface="NikoshBAN" pitchFamily="2" charset="0"/>
                <a:cs typeface="NikoshBAN" pitchFamily="2" charset="0"/>
              </a:rPr>
              <a:t>৩। ব্যতিহার </a:t>
            </a:r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বহুব্রীহি</a:t>
            </a:r>
            <a:endParaRPr lang="bn-IN" sz="2400" b="1" dirty="0" smtClean="0">
              <a:latin typeface="NikoshBAN" pitchFamily="2" charset="0"/>
              <a:cs typeface="NikoshBAN" pitchFamily="2" charset="0"/>
            </a:endParaRPr>
          </a:p>
          <a:p>
            <a:pPr lvl="2"/>
            <a:r>
              <a:rPr lang="bn-IN" sz="2400" b="1" dirty="0" smtClean="0">
                <a:latin typeface="NikoshBAN" pitchFamily="2" charset="0"/>
                <a:cs typeface="NikoshBAN" pitchFamily="2" charset="0"/>
              </a:rPr>
              <a:t>৪। মধ্যপদলোপী </a:t>
            </a:r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বহুব্রীহি</a:t>
            </a:r>
            <a:endParaRPr lang="bn-IN" sz="2400" b="1" dirty="0" smtClean="0">
              <a:latin typeface="NikoshBAN" pitchFamily="2" charset="0"/>
              <a:cs typeface="NikoshBAN" pitchFamily="2" charset="0"/>
            </a:endParaRPr>
          </a:p>
          <a:p>
            <a:pPr lvl="2"/>
            <a:r>
              <a:rPr lang="bn-IN" sz="2400" b="1" dirty="0" smtClean="0">
                <a:latin typeface="NikoshBAN" pitchFamily="2" charset="0"/>
                <a:cs typeface="NikoshBAN" pitchFamily="2" charset="0"/>
              </a:rPr>
              <a:t>৫। প্রত্যয়ান্ত </a:t>
            </a:r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বহুব্রীহি</a:t>
            </a:r>
            <a:endParaRPr lang="bn-IN" sz="2400" b="1" dirty="0" smtClean="0">
              <a:latin typeface="NikoshBAN" pitchFamily="2" charset="0"/>
              <a:cs typeface="NikoshBAN" pitchFamily="2" charset="0"/>
            </a:endParaRPr>
          </a:p>
          <a:p>
            <a:pPr lvl="2"/>
            <a:r>
              <a:rPr lang="bn-IN" sz="2400" b="1" dirty="0" smtClean="0">
                <a:latin typeface="NikoshBAN" pitchFamily="2" charset="0"/>
                <a:cs typeface="NikoshBAN" pitchFamily="2" charset="0"/>
              </a:rPr>
              <a:t>৬। সংখ্যাবাচক </a:t>
            </a:r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বহুব্রীহি</a:t>
            </a:r>
            <a:endParaRPr lang="bn-IN" sz="2400" b="1" dirty="0" smtClean="0">
              <a:latin typeface="NikoshBAN" pitchFamily="2" charset="0"/>
              <a:cs typeface="NikoshBAN" pitchFamily="2" charset="0"/>
            </a:endParaRPr>
          </a:p>
          <a:p>
            <a:pPr lvl="2"/>
            <a:r>
              <a:rPr lang="bn-IN" sz="2400" b="1" dirty="0" smtClean="0">
                <a:latin typeface="NikoshBAN" pitchFamily="2" charset="0"/>
                <a:cs typeface="NikoshBAN" pitchFamily="2" charset="0"/>
              </a:rPr>
              <a:t>৭। অলুক </a:t>
            </a:r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বহুব্রীহি</a:t>
            </a:r>
            <a:endParaRPr lang="bn-IN" sz="2400" b="1" dirty="0" smtClean="0">
              <a:latin typeface="NikoshBAN" pitchFamily="2" charset="0"/>
              <a:cs typeface="NikoshBAN" pitchFamily="2" charset="0"/>
            </a:endParaRPr>
          </a:p>
          <a:p>
            <a:pPr lvl="2"/>
            <a:r>
              <a:rPr lang="bn-IN" sz="2400" b="1" dirty="0" smtClean="0">
                <a:latin typeface="NikoshBAN" pitchFamily="2" charset="0"/>
                <a:cs typeface="NikoshBAN" pitchFamily="2" charset="0"/>
              </a:rPr>
              <a:t>৮। নিপাতনে সিদ্ধ </a:t>
            </a:r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বহুব্রীহি</a:t>
            </a:r>
            <a:endParaRPr lang="bn-IN" sz="2400" b="1" dirty="0" smtClean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33600" y="1123950"/>
            <a:ext cx="6096000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2800" b="1" dirty="0" smtClean="0">
                <a:latin typeface="NikoshBAN" pitchFamily="2" charset="0"/>
                <a:cs typeface="NikoshBAN" pitchFamily="2" charset="0"/>
              </a:rPr>
              <a:t>গঠন প্রক্রিয়াঃ  </a:t>
            </a:r>
            <a:r>
              <a:rPr lang="bn-IN" sz="2800" b="1" i="1" dirty="0" smtClean="0">
                <a:latin typeface="NikoshBAN" pitchFamily="2" charset="0"/>
                <a:cs typeface="NikoshBAN" pitchFamily="2" charset="0"/>
              </a:rPr>
              <a:t>সমস্ত পদ= বিশেষণ + বিশেষ্য </a:t>
            </a:r>
            <a:endParaRPr lang="en-US" sz="2800" b="1" i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819400" y="361950"/>
            <a:ext cx="3581401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2800" b="1" dirty="0" smtClean="0">
                <a:latin typeface="NikoshBAN" pitchFamily="2" charset="0"/>
                <a:cs typeface="NikoshBAN" pitchFamily="2" charset="0"/>
              </a:rPr>
              <a:t>সমানাধিকরণ বহুব্রীহি</a:t>
            </a:r>
            <a:endParaRPr lang="en-US" sz="28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914400" y="2190750"/>
            <a:ext cx="3581400" cy="236220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2400" b="1" dirty="0" smtClean="0">
                <a:latin typeface="NikoshBAN" pitchFamily="2" charset="0"/>
                <a:cs typeface="NikoshBAN" pitchFamily="2" charset="0"/>
              </a:rPr>
              <a:t>	</a:t>
            </a:r>
            <a:r>
              <a:rPr lang="bn-IN" sz="2400" b="1" u="sng" dirty="0" smtClean="0">
                <a:latin typeface="NikoshBAN" pitchFamily="2" charset="0"/>
                <a:cs typeface="NikoshBAN" pitchFamily="2" charset="0"/>
              </a:rPr>
              <a:t>উদাহরণঃ</a:t>
            </a:r>
          </a:p>
          <a:p>
            <a:r>
              <a:rPr lang="bn-IN" sz="24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নীলকণ্ঠ </a:t>
            </a:r>
            <a:r>
              <a:rPr lang="bn-IN" sz="2400" b="1" dirty="0" smtClean="0">
                <a:latin typeface="NikoshBAN" pitchFamily="2" charset="0"/>
                <a:cs typeface="NikoshBAN" pitchFamily="2" charset="0"/>
              </a:rPr>
              <a:t>= নীল কণ্ঠ যার</a:t>
            </a:r>
          </a:p>
          <a:p>
            <a:r>
              <a:rPr lang="bn-IN" sz="24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হৃতসর্বস্ব</a:t>
            </a:r>
            <a:r>
              <a:rPr lang="bn-IN" sz="2400" b="1" dirty="0" smtClean="0">
                <a:latin typeface="NikoshBAN" pitchFamily="2" charset="0"/>
                <a:cs typeface="NikoshBAN" pitchFamily="2" charset="0"/>
              </a:rPr>
              <a:t> = হৃত হয়েছে সর্বস্ব যার</a:t>
            </a:r>
          </a:p>
          <a:p>
            <a:r>
              <a:rPr lang="bn-IN" sz="24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উচ্চশির</a:t>
            </a:r>
            <a:r>
              <a:rPr lang="bn-IN" sz="2400" b="1" dirty="0" smtClean="0">
                <a:latin typeface="NikoshBAN" pitchFamily="2" charset="0"/>
                <a:cs typeface="NikoshBAN" pitchFamily="2" charset="0"/>
              </a:rPr>
              <a:t> = উচ্চ শির যার</a:t>
            </a:r>
          </a:p>
          <a:p>
            <a:r>
              <a:rPr lang="bn-IN" sz="24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কমবখত</a:t>
            </a:r>
            <a:r>
              <a:rPr lang="bn-IN" sz="2400" b="1" dirty="0" smtClean="0">
                <a:latin typeface="NikoshBAN" pitchFamily="2" charset="0"/>
                <a:cs typeface="NikoshBAN" pitchFamily="2" charset="0"/>
              </a:rPr>
              <a:t> = কম বখত যার</a:t>
            </a:r>
          </a:p>
          <a:p>
            <a:r>
              <a:rPr lang="bn-IN" sz="24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মহাত্মা</a:t>
            </a:r>
            <a:r>
              <a:rPr lang="bn-IN" sz="2400" b="1" dirty="0" smtClean="0">
                <a:latin typeface="NikoshBAN" pitchFamily="2" charset="0"/>
                <a:cs typeface="NikoshBAN" pitchFamily="2" charset="0"/>
              </a:rPr>
              <a:t> = মহান আত্মা যার</a:t>
            </a:r>
            <a:endParaRPr lang="en-US" sz="24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943601" y="2286000"/>
            <a:ext cx="198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dirty="0" smtClean="0"/>
              <a:t> </a:t>
            </a: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4953000" y="2038350"/>
          <a:ext cx="3276600" cy="2667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38300"/>
                <a:gridCol w="1638300"/>
              </a:tblGrid>
              <a:tr h="444500">
                <a:tc>
                  <a:txBody>
                    <a:bodyPr/>
                    <a:lstStyle/>
                    <a:p>
                      <a:pPr algn="ctr"/>
                      <a:r>
                        <a:rPr lang="bn-IN" sz="2400" b="1" dirty="0" smtClean="0">
                          <a:solidFill>
                            <a:srgbClr val="0070C0"/>
                          </a:solidFill>
                          <a:latin typeface="NikoshBAN" pitchFamily="2" charset="0"/>
                          <a:cs typeface="NikoshBAN" pitchFamily="2" charset="0"/>
                        </a:rPr>
                        <a:t>বিশেষণ </a:t>
                      </a:r>
                      <a:endParaRPr lang="en-US" sz="2400" b="1" dirty="0">
                        <a:solidFill>
                          <a:srgbClr val="0070C0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2400" b="1" dirty="0" smtClean="0">
                          <a:solidFill>
                            <a:srgbClr val="0070C0"/>
                          </a:solidFill>
                          <a:latin typeface="NikoshBAN" pitchFamily="2" charset="0"/>
                          <a:cs typeface="NikoshBAN" pitchFamily="2" charset="0"/>
                        </a:rPr>
                        <a:t>বিশেষ্য</a:t>
                      </a:r>
                      <a:endParaRPr lang="en-US" sz="2400" b="1" dirty="0">
                        <a:solidFill>
                          <a:srgbClr val="0070C0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44500">
                <a:tc>
                  <a:txBody>
                    <a:bodyPr/>
                    <a:lstStyle/>
                    <a:p>
                      <a:pPr algn="ctr"/>
                      <a:r>
                        <a:rPr lang="bn-IN" sz="2400" b="1" dirty="0" smtClean="0">
                          <a:latin typeface="NikoshBAN" pitchFamily="2" charset="0"/>
                          <a:cs typeface="NikoshBAN" pitchFamily="2" charset="0"/>
                        </a:rPr>
                        <a:t>নীল</a:t>
                      </a:r>
                      <a:endParaRPr lang="en-US" sz="2400" b="1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2400" b="1" dirty="0" smtClean="0">
                          <a:latin typeface="NikoshBAN" pitchFamily="2" charset="0"/>
                          <a:cs typeface="NikoshBAN" pitchFamily="2" charset="0"/>
                        </a:rPr>
                        <a:t>কণ্ঠ</a:t>
                      </a:r>
                      <a:endParaRPr lang="en-US" sz="2400" b="1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44500">
                <a:tc>
                  <a:txBody>
                    <a:bodyPr/>
                    <a:lstStyle/>
                    <a:p>
                      <a:pPr algn="ctr"/>
                      <a:r>
                        <a:rPr lang="bn-IN" sz="2400" b="1" dirty="0" smtClean="0">
                          <a:latin typeface="NikoshBAN" pitchFamily="2" charset="0"/>
                          <a:cs typeface="NikoshBAN" pitchFamily="2" charset="0"/>
                        </a:rPr>
                        <a:t>হৃত</a:t>
                      </a:r>
                      <a:endParaRPr lang="en-US" sz="2400" b="1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2400" b="1" dirty="0" smtClean="0">
                          <a:latin typeface="NikoshBAN" pitchFamily="2" charset="0"/>
                          <a:cs typeface="NikoshBAN" pitchFamily="2" charset="0"/>
                        </a:rPr>
                        <a:t>সর্বস্ব</a:t>
                      </a:r>
                      <a:endParaRPr lang="en-US" sz="2400" b="1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44500">
                <a:tc>
                  <a:txBody>
                    <a:bodyPr/>
                    <a:lstStyle/>
                    <a:p>
                      <a:pPr algn="ctr"/>
                      <a:r>
                        <a:rPr lang="bn-IN" sz="2400" b="1" dirty="0" smtClean="0">
                          <a:latin typeface="NikoshBAN" pitchFamily="2" charset="0"/>
                          <a:cs typeface="NikoshBAN" pitchFamily="2" charset="0"/>
                        </a:rPr>
                        <a:t>উচ্চ</a:t>
                      </a:r>
                      <a:endParaRPr lang="en-US" sz="2400" b="1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2400" b="1" dirty="0" smtClean="0">
                          <a:latin typeface="NikoshBAN" pitchFamily="2" charset="0"/>
                          <a:cs typeface="NikoshBAN" pitchFamily="2" charset="0"/>
                        </a:rPr>
                        <a:t>শির</a:t>
                      </a:r>
                      <a:endParaRPr lang="en-US" sz="2400" b="1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44500">
                <a:tc>
                  <a:txBody>
                    <a:bodyPr/>
                    <a:lstStyle/>
                    <a:p>
                      <a:pPr algn="ctr"/>
                      <a:r>
                        <a:rPr lang="bn-IN" sz="2400" b="1" dirty="0" smtClean="0">
                          <a:latin typeface="NikoshBAN" pitchFamily="2" charset="0"/>
                          <a:cs typeface="NikoshBAN" pitchFamily="2" charset="0"/>
                        </a:rPr>
                        <a:t>কম</a:t>
                      </a:r>
                      <a:endParaRPr lang="en-US" sz="2400" b="1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2400" b="1" dirty="0" smtClean="0">
                          <a:latin typeface="NikoshBAN" pitchFamily="2" charset="0"/>
                          <a:cs typeface="NikoshBAN" pitchFamily="2" charset="0"/>
                        </a:rPr>
                        <a:t>বখত</a:t>
                      </a:r>
                      <a:endParaRPr lang="en-US" sz="2400" b="1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44500">
                <a:tc>
                  <a:txBody>
                    <a:bodyPr/>
                    <a:lstStyle/>
                    <a:p>
                      <a:pPr algn="ctr"/>
                      <a:r>
                        <a:rPr lang="bn-IN" sz="2400" b="1" dirty="0" smtClean="0">
                          <a:latin typeface="NikoshBAN" pitchFamily="2" charset="0"/>
                          <a:cs typeface="NikoshBAN" pitchFamily="2" charset="0"/>
                        </a:rPr>
                        <a:t>মহা</a:t>
                      </a:r>
                      <a:endParaRPr lang="en-US" sz="2400" b="1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2400" b="1" dirty="0" smtClean="0">
                          <a:latin typeface="NikoshBAN" pitchFamily="2" charset="0"/>
                          <a:cs typeface="NikoshBAN" pitchFamily="2" charset="0"/>
                        </a:rPr>
                        <a:t>আত্মা</a:t>
                      </a:r>
                      <a:endParaRPr lang="en-US" sz="2400" b="1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9" name="Down Arrow 8"/>
          <p:cNvSpPr/>
          <p:nvPr/>
        </p:nvSpPr>
        <p:spPr>
          <a:xfrm>
            <a:off x="6477000" y="1733550"/>
            <a:ext cx="179833" cy="285750"/>
          </a:xfrm>
          <a:prstGeom prst="down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autoRev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autoRev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autoRev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885</TotalTime>
  <Words>371</Words>
  <Application>Microsoft Office PowerPoint</Application>
  <PresentationFormat>On-screen Show (16:9)</PresentationFormat>
  <Paragraphs>102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101</cp:revision>
  <dcterms:created xsi:type="dcterms:W3CDTF">2006-08-16T00:00:00Z</dcterms:created>
  <dcterms:modified xsi:type="dcterms:W3CDTF">2020-12-24T17:51:01Z</dcterms:modified>
</cp:coreProperties>
</file>