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71" r:id="rId2"/>
    <p:sldId id="270" r:id="rId3"/>
    <p:sldId id="274" r:id="rId4"/>
    <p:sldId id="283" r:id="rId5"/>
    <p:sldId id="276" r:id="rId6"/>
    <p:sldId id="261" r:id="rId7"/>
    <p:sldId id="277" r:id="rId8"/>
    <p:sldId id="263" r:id="rId9"/>
    <p:sldId id="262" r:id="rId10"/>
    <p:sldId id="279" r:id="rId11"/>
    <p:sldId id="264" r:id="rId12"/>
    <p:sldId id="265" r:id="rId13"/>
    <p:sldId id="266" r:id="rId14"/>
    <p:sldId id="267" r:id="rId15"/>
    <p:sldId id="268" r:id="rId16"/>
    <p:sldId id="282" r:id="rId17"/>
    <p:sldId id="272" r:id="rId18"/>
    <p:sldId id="281" r:id="rId19"/>
    <p:sldId id="273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657350"/>
            <a:ext cx="3829051" cy="18573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9800" y="1047750"/>
            <a:ext cx="41148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742950"/>
            <a:ext cx="205740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733550"/>
            <a:ext cx="65532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মধ্যপদলোপী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প্রত্যয়ান্ত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209550"/>
            <a:ext cx="3200400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সংখ্যাবাচক বহুব্রীহি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504950"/>
            <a:ext cx="3733798" cy="230832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2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উদাহরণঃ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 lvl="2"/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চারহাতি=  চার হাত পরিমাণ যার</a:t>
            </a:r>
          </a:p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তেপায়া = তিন পায়া যার</a:t>
            </a:r>
          </a:p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সেতার = সে ( তিন ) তার যার</a:t>
            </a:r>
          </a:p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দশগজি = দশ গজ পরিমাণ যার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895350"/>
            <a:ext cx="815339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u="sng" dirty="0" smtClean="0">
                <a:latin typeface="NikoshBAN" pitchFamily="2" charset="0"/>
                <a:cs typeface="NikoshBAN" pitchFamily="2" charset="0"/>
              </a:rPr>
              <a:t>গঠন প্রক্রিয়াঃ  </a:t>
            </a:r>
            <a:r>
              <a:rPr lang="bn-IN" sz="2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পূর্বপদ সংখ্যাবাচক + পরপদ বিশেষ্য =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সমস্ত পদ বিশেষণ পদ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105400" y="1504950"/>
          <a:ext cx="3429000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783"/>
                <a:gridCol w="944217"/>
                <a:gridCol w="1143000"/>
              </a:tblGrid>
              <a:tr h="703992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পূর্বপদ সংখ্যাবাচক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i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পরপদ বিশেষ্য </a:t>
                      </a:r>
                      <a:endParaRPr lang="en-US" sz="2400" b="1" i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সমস্ত পদ বিশেষণ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167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চার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i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হাত</a:t>
                      </a:r>
                      <a:endParaRPr lang="en-US" sz="2400" b="1" i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চারহাতি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167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তে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i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পায়া</a:t>
                      </a:r>
                      <a:endParaRPr lang="en-US" sz="2400" b="1" i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তেপায়া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167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সে (</a:t>
                      </a:r>
                      <a:r>
                        <a:rPr lang="bn-IN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তিন)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i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</a:t>
                      </a:r>
                      <a:endParaRPr lang="en-US" sz="2400" b="1" i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সেতার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167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দশ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i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endParaRPr lang="en-US" sz="2400" b="1" i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দশগজি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171950"/>
            <a:ext cx="80772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u="sng" dirty="0" smtClean="0">
                <a:latin typeface="NikoshBAN" pitchFamily="2" charset="0"/>
                <a:cs typeface="NikoshBAN" pitchFamily="2" charset="0"/>
              </a:rPr>
              <a:t>মনে রেখোঃ  </a:t>
            </a:r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দশানন দশগজি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কাপড় নিয়ে </a:t>
            </a:r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চৌচালা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ঘরে </a:t>
            </a:r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চারহাতি তেপায়া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টেবিলে বসে </a:t>
            </a:r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সেতার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বাজাচ্ছে।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572000" y="2343150"/>
            <a:ext cx="445008" cy="17145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0" grpId="1" animBg="1"/>
      <p:bldP spid="12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4" y="114303"/>
            <a:ext cx="6019801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অলুক বহুব্রীহি ( পূর্বপদে বিভক্তি লোপ হয় না)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819150"/>
            <a:ext cx="160020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742951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গায়ে</a:t>
            </a:r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 হলুদ</a:t>
            </a:r>
            <a:endParaRPr lang="en-US" sz="28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Down Arrow 16"/>
          <p:cNvSpPr/>
          <p:nvPr/>
        </p:nvSpPr>
        <p:spPr>
          <a:xfrm flipH="1">
            <a:off x="3352800" y="1276350"/>
            <a:ext cx="76201" cy="2004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438400" y="1504950"/>
            <a:ext cx="205740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এ-বিভক্তি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7802" y="742951"/>
            <a:ext cx="2209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মাথায়</a:t>
            </a:r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 পাগড়ি</a:t>
            </a:r>
            <a:endParaRPr lang="en-US" sz="28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Down Arrow 19"/>
          <p:cNvSpPr/>
          <p:nvPr/>
        </p:nvSpPr>
        <p:spPr>
          <a:xfrm flipH="1">
            <a:off x="5943600" y="120015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257800" y="1504950"/>
            <a:ext cx="1676400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য়-বিভক্তি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800" y="2266950"/>
            <a:ext cx="502920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/>
            <a:r>
              <a:rPr lang="bn-IN" sz="2400" b="1" u="sng" dirty="0" smtClean="0">
                <a:latin typeface="NikoshBAN" pitchFamily="2" charset="0"/>
                <a:cs typeface="NikoshBAN" pitchFamily="2" charset="0"/>
              </a:rPr>
              <a:t>উদাহরণঃ</a:t>
            </a:r>
          </a:p>
          <a:p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মাথায় পাগড়ি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= মাথায় পাগড়ি যার</a:t>
            </a:r>
          </a:p>
          <a:p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গায়ে হলুদ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=  গায়ে হলুদ দেওয়া হয় যে অনুষ্ঠানে</a:t>
            </a:r>
          </a:p>
          <a:p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হাতে-বেড়ি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= হাতে বেড়ি যার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মুখে-ভাত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মুখে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ভাত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অনুষ্ঠানে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7" grpId="0" animBg="1"/>
      <p:bldP spid="18" grpId="0" animBg="1"/>
      <p:bldP spid="19" grpId="0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133350"/>
            <a:ext cx="3200400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নঞ বহুব্রীহি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724400" y="1581150"/>
          <a:ext cx="3886199" cy="3014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5"/>
                <a:gridCol w="1439335"/>
                <a:gridCol w="1295399"/>
              </a:tblGrid>
              <a:tr h="415990">
                <a:tc gridSpan="3">
                  <a:txBody>
                    <a:bodyPr/>
                    <a:lstStyle/>
                    <a:p>
                      <a:pPr algn="ctr"/>
                      <a:r>
                        <a:rPr lang="bn-IN" sz="2400" b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সমস্ত পদ</a:t>
                      </a:r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66298">
                <a:tc>
                  <a:txBody>
                    <a:bodyPr/>
                    <a:lstStyle/>
                    <a:p>
                      <a:pPr algn="ctr"/>
                      <a:r>
                        <a:rPr lang="bn-IN" sz="2400" b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bn-IN" sz="2400" b="1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বোধক শব্দ</a:t>
                      </a:r>
                      <a:r>
                        <a:rPr lang="bn-IN" sz="2400" b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i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বিশেষ্য </a:t>
                      </a:r>
                      <a:endParaRPr lang="en-US" sz="2400" b="1" i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বিশেষণ (সমস্ত</a:t>
                      </a:r>
                      <a:r>
                        <a:rPr lang="bn-IN" sz="2400" b="1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পদ)</a:t>
                      </a:r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428">
                <a:tc>
                  <a:txBody>
                    <a:bodyPr/>
                    <a:lstStyle/>
                    <a:p>
                      <a:pPr algn="ctr"/>
                      <a:r>
                        <a:rPr lang="bn-IN" sz="2400" b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নেই</a:t>
                      </a:r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i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অন্ত</a:t>
                      </a:r>
                      <a:r>
                        <a:rPr lang="bn-IN" sz="2400" b="1" i="1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b="1" i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অনন্ত</a:t>
                      </a:r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383">
                <a:tc>
                  <a:txBody>
                    <a:bodyPr/>
                    <a:lstStyle/>
                    <a:p>
                      <a:pPr algn="ctr"/>
                      <a:r>
                        <a:rPr lang="bn-IN" sz="2400" b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নেই</a:t>
                      </a:r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i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</a:t>
                      </a:r>
                      <a:endParaRPr lang="en-US" sz="2400" b="1" i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বেতার</a:t>
                      </a:r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990">
                <a:tc>
                  <a:txBody>
                    <a:bodyPr/>
                    <a:lstStyle/>
                    <a:p>
                      <a:pPr algn="ctr"/>
                      <a:r>
                        <a:rPr lang="bn-IN" sz="2400" b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নেই</a:t>
                      </a:r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i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দোষ</a:t>
                      </a:r>
                      <a:endParaRPr lang="en-US" sz="2400" b="1" i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নির্দোষ</a:t>
                      </a:r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990">
                <a:tc>
                  <a:txBody>
                    <a:bodyPr/>
                    <a:lstStyle/>
                    <a:p>
                      <a:pPr algn="ctr"/>
                      <a:r>
                        <a:rPr lang="bn-IN" sz="2400" b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নাই</a:t>
                      </a:r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i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চারা(উপায়)</a:t>
                      </a:r>
                      <a:endParaRPr lang="en-US" sz="2400" b="1" i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নাচার</a:t>
                      </a:r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2999" y="742950"/>
            <a:ext cx="8001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গঠনঃ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 বোধক অব্যয়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+ </a:t>
            </a:r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= বিশেষণ (সমস্ত পদ)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endParaRPr lang="bn-IN" sz="2800" b="1" dirty="0" smtClean="0"/>
          </a:p>
          <a:p>
            <a:endParaRPr lang="en-US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762000" y="1809750"/>
            <a:ext cx="3124200" cy="26776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2"/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উদাহরণঃ</a:t>
            </a:r>
            <a:endParaRPr lang="en-US" sz="2800" b="1" u="sng" dirty="0" smtClean="0">
              <a:latin typeface="NikoshBAN" pitchFamily="2" charset="0"/>
              <a:cs typeface="NikoshBAN" pitchFamily="2" charset="0"/>
            </a:endParaRPr>
          </a:p>
          <a:p>
            <a:pPr lvl="2"/>
            <a:endParaRPr lang="bn-IN" sz="2800" b="1" u="sng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  অনন্ত=  নেই অন্ত যার</a:t>
            </a: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 বেতার = নেই তার যাতে</a:t>
            </a: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 নির্দোষ = নেই দোষ যার</a:t>
            </a: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নাচার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= নাই চারা যার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114800" y="2876550"/>
            <a:ext cx="3048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361950"/>
            <a:ext cx="4495801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নিপাতনে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সিদ্ধ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বহুব্রীহি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352550"/>
            <a:ext cx="68580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নিয়মের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অধীন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bn-IN" sz="2800" b="1" dirty="0" smtClean="0"/>
          </a:p>
          <a:p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14401" y="2514600"/>
            <a:ext cx="6858000" cy="138499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u="sng" dirty="0" smtClean="0">
                <a:latin typeface="NikoshBAN" pitchFamily="2" charset="0"/>
                <a:cs typeface="NikoshBAN" pitchFamily="2" charset="0"/>
              </a:rPr>
              <a:t>মনে রাখবেঃ  </a:t>
            </a:r>
          </a:p>
          <a:p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পণ্ডিতমূর্খ নরপশু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লোকটি </a:t>
            </a:r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জীবন্মৃত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হয়েও </a:t>
            </a:r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দ্বীপে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অথবা </a:t>
            </a:r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অন্তরীপে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আটক রয়েছেন।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19150"/>
            <a:ext cx="1371603" cy="3416320"/>
          </a:xfrm>
          <a:prstGeom prst="rect">
            <a:avLst/>
          </a:prstGeom>
          <a:noFill/>
          <a:ln w="31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কমলাক্ষ  </a:t>
            </a:r>
          </a:p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পদ্মনাভ   </a:t>
            </a:r>
          </a:p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ঊর্ণনাভ   </a:t>
            </a:r>
          </a:p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যুবজানি</a:t>
            </a:r>
          </a:p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চন্দ্রচূড়</a:t>
            </a:r>
          </a:p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বিচিত্রকর্মা</a:t>
            </a:r>
          </a:p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পদ্মগন্ধি</a:t>
            </a:r>
          </a:p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মৎস্যগন্ধা</a:t>
            </a:r>
          </a:p>
          <a:p>
            <a:pPr algn="ctr"/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2560529" y="1992421"/>
            <a:ext cx="3631763" cy="523220"/>
          </a:xfrm>
          <a:prstGeom prst="rect">
            <a:avLst/>
          </a:prstGeom>
          <a:noFill/>
        </p:spPr>
        <p:txBody>
          <a:bodyPr vert="vert" wrap="square" numCol="1" rtlCol="0">
            <a:spAutoFit/>
          </a:bodyPr>
          <a:lstStyle/>
          <a:p>
            <a:pPr algn="ctr"/>
            <a:r>
              <a:rPr lang="bn-IN" sz="3200" dirty="0" smtClean="0"/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বহুব্রীহি সমাস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514600" y="971550"/>
            <a:ext cx="1219200" cy="304698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অক্ষ</a:t>
            </a:r>
          </a:p>
          <a:p>
            <a:pPr algn="ctr"/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নাভ</a:t>
            </a:r>
          </a:p>
          <a:p>
            <a:pPr algn="ctr"/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জানি</a:t>
            </a:r>
          </a:p>
          <a:p>
            <a:pPr algn="ctr"/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চূড়</a:t>
            </a:r>
          </a:p>
          <a:p>
            <a:pPr algn="ctr"/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কর্মা</a:t>
            </a:r>
          </a:p>
          <a:p>
            <a:pPr algn="ctr"/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গন্ধি</a:t>
            </a:r>
          </a:p>
          <a:p>
            <a:pPr algn="ctr"/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গন্ধা</a:t>
            </a:r>
          </a:p>
          <a:p>
            <a:pPr algn="ctr"/>
            <a:endParaRPr lang="en-US" sz="2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0" y="1276350"/>
            <a:ext cx="1524000" cy="181588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নদীমাতৃক</a:t>
            </a:r>
          </a:p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বিপত্নীক</a:t>
            </a:r>
          </a:p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সস্ত্রীক</a:t>
            </a:r>
          </a:p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অপুত্রক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53401" y="62865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62800" y="1276350"/>
            <a:ext cx="1371600" cy="181588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মাতৃ+ক</a:t>
            </a:r>
          </a:p>
          <a:p>
            <a:pPr algn="ctr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পত্নী+ক</a:t>
            </a:r>
          </a:p>
          <a:p>
            <a:pPr algn="ctr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স্ত্রী+ক</a:t>
            </a:r>
          </a:p>
          <a:p>
            <a:pPr algn="ctr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পুত্র+ক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6553200" y="1962150"/>
            <a:ext cx="533401" cy="17145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2133602" y="2343150"/>
            <a:ext cx="304803" cy="17145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3000" y="4324350"/>
            <a:ext cx="5854967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            আরো কিছু উদাহরণ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5200" y="209550"/>
            <a:ext cx="167225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বহুব্রীহি সমাস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22" grpId="0" animBg="1"/>
      <p:bldP spid="26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742950"/>
            <a:ext cx="205740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733550"/>
            <a:ext cx="70104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সংখ্যাবাচক, অলুক ও নঞ বহুব্রীহি সমাসের সংজ্ঞা লেখ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kedScreenshot_14_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71550"/>
            <a:ext cx="6324597" cy="35316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0" y="209550"/>
            <a:ext cx="27432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90550"/>
            <a:ext cx="205740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352550"/>
            <a:ext cx="56388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আট প্রকার বহুব্রীহি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সমাসের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পাঁচটি করে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উদাহরণ লিখ।</a:t>
            </a: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742950"/>
            <a:ext cx="7010400" cy="3400568"/>
            <a:chOff x="990600" y="742950"/>
            <a:chExt cx="7010400" cy="3400568"/>
          </a:xfrm>
        </p:grpSpPr>
        <p:pic>
          <p:nvPicPr>
            <p:cNvPr id="3" name="Picture 2" descr="ro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0600" y="742950"/>
              <a:ext cx="7010400" cy="3400568"/>
            </a:xfrm>
            <a:prstGeom prst="rect">
              <a:avLst/>
            </a:prstGeom>
            <a:ln>
              <a:noFill/>
            </a:ln>
          </p:spPr>
        </p:pic>
        <p:sp>
          <p:nvSpPr>
            <p:cNvPr id="4" name="Rectangle 3"/>
            <p:cNvSpPr/>
            <p:nvPr/>
          </p:nvSpPr>
          <p:spPr>
            <a:xfrm>
              <a:off x="2362200" y="1428750"/>
              <a:ext cx="3733800" cy="1752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71800" y="361950"/>
            <a:ext cx="2698944" cy="707886"/>
          </a:xfrm>
          <a:prstGeom prst="rect">
            <a:avLst/>
          </a:prstGeom>
          <a:solidFill>
            <a:srgbClr val="00B050"/>
          </a:solidFill>
        </p:spPr>
        <p:txBody>
          <a:bodyPr vert="wordArtVert"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657350"/>
            <a:ext cx="7162800" cy="175432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  <a:cs typeface="NikoshBAN" pitchFamily="2" charset="0"/>
              </a:rPr>
              <a:t>মোঃ মুহিবুর রহমান</a:t>
            </a:r>
          </a:p>
          <a:p>
            <a:pPr algn="ctr"/>
            <a:r>
              <a:rPr lang="bn-IN" sz="2800" b="1" dirty="0" smtClean="0"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IN" sz="2800" b="1" dirty="0" smtClean="0">
                <a:cs typeface="NikoshBAN" pitchFamily="2" charset="0"/>
              </a:rPr>
              <a:t>মৌলভীবাজার সরকারি উচ্চ বিদ্যালয়, মৌলভীবাজার।</a:t>
            </a:r>
          </a:p>
          <a:p>
            <a:pPr algn="ctr"/>
            <a:r>
              <a:rPr lang="en-US" sz="2400" u="sng" dirty="0" smtClean="0">
                <a:cs typeface="NikoshBAN" pitchFamily="2" charset="0"/>
              </a:rPr>
              <a:t>E-mail</a:t>
            </a:r>
            <a:r>
              <a:rPr lang="en-US" sz="2400" dirty="0" smtClean="0">
                <a:cs typeface="NikoshBAN" pitchFamily="2" charset="0"/>
              </a:rPr>
              <a:t>: muhib.sumon82@gmail.com</a:t>
            </a:r>
            <a:endParaRPr lang="en-US" sz="2400" dirty="0"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645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285750"/>
            <a:ext cx="2514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438400" y="1047750"/>
            <a:ext cx="3848489" cy="3284486"/>
            <a:chOff x="1752600" y="971550"/>
            <a:chExt cx="3848489" cy="328448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600" y="971550"/>
              <a:ext cx="3848489" cy="328448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Rectangle 5"/>
            <p:cNvSpPr/>
            <p:nvPr/>
          </p:nvSpPr>
          <p:spPr>
            <a:xfrm>
              <a:off x="2819400" y="2038350"/>
              <a:ext cx="1861407" cy="107721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bn-IN" sz="3200" b="1" dirty="0" smtClean="0">
                  <a:latin typeface="NikoshBAN" pitchFamily="2" charset="0"/>
                  <a:cs typeface="NikoshBAN" pitchFamily="2" charset="0"/>
                </a:rPr>
                <a:t>অধ্যায়ঃ ৩য়, </a:t>
              </a:r>
            </a:p>
            <a:p>
              <a:pPr algn="ctr"/>
              <a:r>
                <a:rPr lang="bn-IN" sz="3200" b="1" dirty="0" smtClean="0">
                  <a:latin typeface="NikoshBAN" pitchFamily="2" charset="0"/>
                  <a:cs typeface="NikoshBAN" pitchFamily="2" charset="0"/>
                </a:rPr>
                <a:t>৬ষ্ঠ পরিচ্ছেদ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95350"/>
            <a:ext cx="8153401" cy="707886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আজকের বিষয়ঃ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1733550"/>
            <a:ext cx="3276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বহুব্রীহি সমাস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পাঠ-২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90550"/>
            <a:ext cx="7086600" cy="3108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ব্যতিহার, মধ্যপদলোপী, প্রত্যয়ান্ত, সংখ্যাবাচক, অলুক, নঞ এবং  নিপাতনে সিদ্ধ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ও উদাহরণ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বিভিন্ন প্রকার বহুব্রীহি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সমাস চিহ্নিত করতে পারবে।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ব্যাসবাক্যসহ বহুব্রীহি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সমাস নির্ণয় করতে পারবে।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209550"/>
            <a:ext cx="2514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ব্যতিহার বহুব্রীহি</a:t>
            </a:r>
            <a:endParaRPr lang="en-US" sz="28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1" y="1047750"/>
            <a:ext cx="670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১. ব্যতিহার কর্তাঃ 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দুজন কর্তা একই কাজ করলে তাকে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ব্যতিহার কর্তা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বলে। </a:t>
            </a: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২. সমস্ত পদ হবে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দ্বিরুক্ত শব্দ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। (</a:t>
            </a:r>
            <a:r>
              <a:rPr lang="bn-IN" sz="2800" b="1" i="1" dirty="0" smtClean="0">
                <a:latin typeface="NikoshBAN" pitchFamily="2" charset="0"/>
                <a:cs typeface="NikoshBAN" pitchFamily="2" charset="0"/>
              </a:rPr>
              <a:t>হাতাহাতি, কানাকানি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৩. পূর্বপদে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এবং পরপদে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যুক্ত হয়। (</a:t>
            </a:r>
            <a:r>
              <a:rPr lang="bn-IN" sz="2800" b="1" i="1" dirty="0" smtClean="0">
                <a:latin typeface="NikoshBAN" pitchFamily="2" charset="0"/>
                <a:cs typeface="NikoshBAN" pitchFamily="2" charset="0"/>
              </a:rPr>
              <a:t>লাঠালাঠি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1447800" y="666750"/>
            <a:ext cx="144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জ্ঞাতব্যঃ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2876550"/>
            <a:ext cx="5410200" cy="1815882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উদাহরণঃ</a:t>
            </a:r>
          </a:p>
          <a:p>
            <a:pPr algn="ctr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হাতাহাতি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= হাতে হাতে যে লড়াই</a:t>
            </a:r>
          </a:p>
          <a:p>
            <a:pPr algn="ctr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গলাগলি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= গলায় গলায় যে মিল</a:t>
            </a:r>
          </a:p>
          <a:p>
            <a:pPr algn="ctr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কোলাকুলি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= কোলে কোলে যে মিলন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742950"/>
            <a:ext cx="16002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188595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ব্যতিহার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বহুব্রীহি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সমাসের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সংজ্ঞা বলো।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285750"/>
            <a:ext cx="32004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b="1" u="sng" dirty="0" smtClean="0">
                <a:latin typeface="NikoshBAN" pitchFamily="2" charset="0"/>
                <a:cs typeface="NikoshBAN" pitchFamily="2" charset="0"/>
              </a:rPr>
              <a:t>প্রত্যয়ান্ত বহুব্রীহি</a:t>
            </a:r>
            <a:endParaRPr lang="en-US" sz="32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2495550"/>
            <a:ext cx="4191000" cy="181588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উদাহরণঃ</a:t>
            </a: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দোটানা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=  দুই দিকে টান যার</a:t>
            </a: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একঘরে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= এক ঘর যার</a:t>
            </a: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ঘরমুখো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= ঘরের দিকে মুখ যার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1123950"/>
            <a:ext cx="739140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00100" lvl="1" indent="-342900">
              <a:buFont typeface="Wingdings" pitchFamily="2" charset="2"/>
              <a:buChar char="v"/>
            </a:pP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সমস্ত পদের শেষে  </a:t>
            </a:r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আ, ও, এ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প্রত্যয় যুক্ত হয়।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791200" y="2190750"/>
          <a:ext cx="2514600" cy="2219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/>
                <a:gridCol w="12573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bn-IN" sz="2800" b="1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সমস্ত</a:t>
                      </a:r>
                      <a:r>
                        <a:rPr lang="bn-IN" sz="2800" b="1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পদ</a:t>
                      </a:r>
                      <a:endParaRPr lang="en-US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প্রত্যয়</a:t>
                      </a:r>
                      <a:endParaRPr lang="en-US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noFill/>
                  </a:tcPr>
                </a:tc>
              </a:tr>
              <a:tr h="542636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দোটানা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আ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noFill/>
                  </a:tcPr>
                </a:tc>
              </a:tr>
              <a:tr h="495299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একঘরে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এ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noFill/>
                  </a:tcPr>
                </a:tc>
              </a:tr>
              <a:tr h="219364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ঘরমুখো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ও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4290" marB="34290">
                    <a:noFill/>
                  </a:tcPr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6781802" y="1733550"/>
            <a:ext cx="228601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1" y="171455"/>
            <a:ext cx="3200400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মধ্যপদলোপী বহুব্রীহি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819150"/>
            <a:ext cx="5410198" cy="138499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গায়ে হলুদ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=  গায়ে হলুদ দেওয়া হয় যে অনুষ্ঠানে</a:t>
            </a:r>
          </a:p>
          <a:p>
            <a:pPr algn="just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কপোতাক্ষ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= কপোতের অক্ষির মতো অক্ষি যার</a:t>
            </a:r>
          </a:p>
          <a:p>
            <a:pPr algn="just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মেনিমুখো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= মেনির মতো মুখ যার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234315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ব্যাসবাক্যের মধ্য বা শেষ অংশ সমস্ত পদে লোপ পায় বলে এই সমাসকে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মধ্যপদলোপী বহুব্রীহি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সমাস বলে।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1" y="3409950"/>
            <a:ext cx="7086600" cy="12003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u="sng" dirty="0" smtClean="0">
                <a:latin typeface="NikoshBAN" pitchFamily="2" charset="0"/>
                <a:cs typeface="NikoshBAN" pitchFamily="2" charset="0"/>
              </a:rPr>
              <a:t>মনে রাখবেঃ  </a:t>
            </a:r>
          </a:p>
          <a:p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মেনিমুখো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ছেলেটির সাথে </a:t>
            </a:r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বিড়ালচোখী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মেয়েটির </a:t>
            </a:r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হাতেখড়ির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দিনে </a:t>
            </a:r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গায়ে হলুদ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হয়ে গেল।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762000" y="895350"/>
            <a:ext cx="3068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4" algn="just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উদাহরণঃ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530</Words>
  <Application>Microsoft Office PowerPoint</Application>
  <PresentationFormat>On-screen Show (16:9)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104</cp:revision>
  <dcterms:created xsi:type="dcterms:W3CDTF">2006-08-16T00:00:00Z</dcterms:created>
  <dcterms:modified xsi:type="dcterms:W3CDTF">2020-12-25T12:55:29Z</dcterms:modified>
</cp:coreProperties>
</file>