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2" r:id="rId5"/>
    <p:sldId id="263" r:id="rId6"/>
    <p:sldId id="258"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E3C1-F057-4238-9287-BB3CAA49A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08091-6B41-4C53-8F82-BD01EEA2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DCE9CC-86F3-474E-A200-92EC230D0641}"/>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5" name="Footer Placeholder 4">
            <a:extLst>
              <a:ext uri="{FF2B5EF4-FFF2-40B4-BE49-F238E27FC236}">
                <a16:creationId xmlns:a16="http://schemas.microsoft.com/office/drawing/2014/main" id="{27205CCD-2628-4095-8F36-713E1472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25EB0-EBF7-4866-9313-FF8E21516528}"/>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223076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AC19-54CC-44F7-9B29-F7FF3F7CBD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3EE4EF-5F09-4C98-8615-54EBEF5EB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929F9-168A-44E4-BC77-E80B0014C581}"/>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5" name="Footer Placeholder 4">
            <a:extLst>
              <a:ext uri="{FF2B5EF4-FFF2-40B4-BE49-F238E27FC236}">
                <a16:creationId xmlns:a16="http://schemas.microsoft.com/office/drawing/2014/main" id="{A8CD9C39-0796-4383-94A0-E231319F9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E955E-A9E1-425E-94B4-40DB9D6861D6}"/>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208950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34DB5-26AB-441A-AC21-DFB824CED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8A2B0-3A56-4709-B34E-77BFD0856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C5A96-2BBA-4FBD-AE8B-79E9C216B337}"/>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5" name="Footer Placeholder 4">
            <a:extLst>
              <a:ext uri="{FF2B5EF4-FFF2-40B4-BE49-F238E27FC236}">
                <a16:creationId xmlns:a16="http://schemas.microsoft.com/office/drawing/2014/main" id="{A530316D-18A0-4454-BE9B-EF670BBD0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8D575-EE82-4E4F-B34D-2C60C758A3E4}"/>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75248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8D5-023F-44D7-B5A1-0C4A9E9E5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1B39F-3C2A-4609-8AE4-CDD8C88CA4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3096A-261F-40F7-ACC0-3A5AC07BA0B9}"/>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5" name="Footer Placeholder 4">
            <a:extLst>
              <a:ext uri="{FF2B5EF4-FFF2-40B4-BE49-F238E27FC236}">
                <a16:creationId xmlns:a16="http://schemas.microsoft.com/office/drawing/2014/main" id="{CFF8B583-0A07-44F1-A140-5046E3508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6D68D-357E-4B87-A003-66D12150BBDF}"/>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152850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F65F-2E9F-4C86-9E06-A614E21A2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1B9DB2-4634-4390-9C63-971D8A8C1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B6666-D43A-448C-99CD-263231CF0491}"/>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5" name="Footer Placeholder 4">
            <a:extLst>
              <a:ext uri="{FF2B5EF4-FFF2-40B4-BE49-F238E27FC236}">
                <a16:creationId xmlns:a16="http://schemas.microsoft.com/office/drawing/2014/main" id="{793ED263-61B1-426D-A0FD-27DCFBEC1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17398-F217-4ADD-9C90-9445C43186A8}"/>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181469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97AA-DC7A-4DB9-8814-C3BCB1C4E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06664-979A-4EAA-AE64-E5EB90CB6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FF2EA1-7C4B-43CD-A661-33403A491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A7E125-7314-4DAE-A393-CE068F301903}"/>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6" name="Footer Placeholder 5">
            <a:extLst>
              <a:ext uri="{FF2B5EF4-FFF2-40B4-BE49-F238E27FC236}">
                <a16:creationId xmlns:a16="http://schemas.microsoft.com/office/drawing/2014/main" id="{69AEC28C-95D9-4AE4-BF76-A8DF27DCC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40336-529C-4A7E-AC26-5658C1D09A52}"/>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17707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3BD9-0E8E-44B8-A170-0AD6D8BAA9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3336F-7038-49C1-8F55-579DC67AC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40E90-D500-4D63-96BB-637E842BE9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492F7-CAAD-4092-B30F-324F6217D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266F2-D221-47D5-AC91-980A8F8B62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3060AA-CF87-4583-841E-BC70E48327AA}"/>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8" name="Footer Placeholder 7">
            <a:extLst>
              <a:ext uri="{FF2B5EF4-FFF2-40B4-BE49-F238E27FC236}">
                <a16:creationId xmlns:a16="http://schemas.microsoft.com/office/drawing/2014/main" id="{021120D3-3177-4BCF-A05D-3777A1CFC3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2EF12-219F-44BB-B328-75E94AA70512}"/>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10973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565F-06C4-4EED-9951-CEFB6047AA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78BF21-BA0A-4C27-945F-B9715BFE1A2D}"/>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4" name="Footer Placeholder 3">
            <a:extLst>
              <a:ext uri="{FF2B5EF4-FFF2-40B4-BE49-F238E27FC236}">
                <a16:creationId xmlns:a16="http://schemas.microsoft.com/office/drawing/2014/main" id="{D9F707D3-8468-496C-B26E-59BA5BDFD5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203E6D-DE13-43EF-ABCC-288DB19A0D5B}"/>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352592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FA12D-13B1-4381-A3DD-9EA7066C0176}"/>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3" name="Footer Placeholder 2">
            <a:extLst>
              <a:ext uri="{FF2B5EF4-FFF2-40B4-BE49-F238E27FC236}">
                <a16:creationId xmlns:a16="http://schemas.microsoft.com/office/drawing/2014/main" id="{165F2E04-A50D-4356-96FB-9E9AAE28C6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2ADA2A-3F22-45F5-862A-8B9235694187}"/>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312763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C142-735F-4AB5-98C4-44B90B71B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79C712-DC46-466D-A0E1-ADD625FC4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2D35B5-3DF4-489A-972E-F8CFF3B8E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424C5-F1EC-4D62-8B6D-33D22920EC24}"/>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6" name="Footer Placeholder 5">
            <a:extLst>
              <a:ext uri="{FF2B5EF4-FFF2-40B4-BE49-F238E27FC236}">
                <a16:creationId xmlns:a16="http://schemas.microsoft.com/office/drawing/2014/main" id="{19CAFC49-E264-4302-9579-4D9E22BEB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8E0CC-B6EB-4EB3-9A8C-11F1437B544B}"/>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405703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2E90-A1C2-413D-A499-7BC95402B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257EB-96E2-4B71-A9FD-3029FFCBD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D4F3C6-0732-47EB-8E92-5E474086B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3C407-6ADA-489A-9347-01E8D24CD92D}"/>
              </a:ext>
            </a:extLst>
          </p:cNvPr>
          <p:cNvSpPr>
            <a:spLocks noGrp="1"/>
          </p:cNvSpPr>
          <p:nvPr>
            <p:ph type="dt" sz="half" idx="10"/>
          </p:nvPr>
        </p:nvSpPr>
        <p:spPr/>
        <p:txBody>
          <a:bodyPr/>
          <a:lstStyle/>
          <a:p>
            <a:fld id="{30FB51E4-7986-4998-849B-E5122DD5B3E4}" type="datetimeFigureOut">
              <a:rPr lang="en-US" smtClean="0"/>
              <a:t>26-Dec-20</a:t>
            </a:fld>
            <a:endParaRPr lang="en-US"/>
          </a:p>
        </p:txBody>
      </p:sp>
      <p:sp>
        <p:nvSpPr>
          <p:cNvPr id="6" name="Footer Placeholder 5">
            <a:extLst>
              <a:ext uri="{FF2B5EF4-FFF2-40B4-BE49-F238E27FC236}">
                <a16:creationId xmlns:a16="http://schemas.microsoft.com/office/drawing/2014/main" id="{EE2CC50E-3D84-4B2E-AE2C-0CE60AFC9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B0E76-D16F-4F57-9DFD-9CCAF15FBD37}"/>
              </a:ext>
            </a:extLst>
          </p:cNvPr>
          <p:cNvSpPr>
            <a:spLocks noGrp="1"/>
          </p:cNvSpPr>
          <p:nvPr>
            <p:ph type="sldNum" sz="quarter" idx="12"/>
          </p:nvPr>
        </p:nvSpPr>
        <p:spPr/>
        <p:txBody>
          <a:bodyPr/>
          <a:lstStyle/>
          <a:p>
            <a:fld id="{FC13E7D0-2ACA-441B-B5C6-79AB7C74117B}" type="slidenum">
              <a:rPr lang="en-US" smtClean="0"/>
              <a:t>‹#›</a:t>
            </a:fld>
            <a:endParaRPr lang="en-US"/>
          </a:p>
        </p:txBody>
      </p:sp>
    </p:spTree>
    <p:extLst>
      <p:ext uri="{BB962C8B-B14F-4D97-AF65-F5344CB8AC3E}">
        <p14:creationId xmlns:p14="http://schemas.microsoft.com/office/powerpoint/2010/main" val="103031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AA745-9480-4D84-83B0-4E3A05B65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48942-EEC6-4757-ACF8-79A5692E7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5626A-7821-494C-B2D2-A316A19698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B51E4-7986-4998-849B-E5122DD5B3E4}" type="datetimeFigureOut">
              <a:rPr lang="en-US" smtClean="0"/>
              <a:t>26-Dec-20</a:t>
            </a:fld>
            <a:endParaRPr lang="en-US"/>
          </a:p>
        </p:txBody>
      </p:sp>
      <p:sp>
        <p:nvSpPr>
          <p:cNvPr id="5" name="Footer Placeholder 4">
            <a:extLst>
              <a:ext uri="{FF2B5EF4-FFF2-40B4-BE49-F238E27FC236}">
                <a16:creationId xmlns:a16="http://schemas.microsoft.com/office/drawing/2014/main" id="{D98AFFF0-61EB-4713-B9DF-304749EA8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3F025-55B7-4638-927B-29F102174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3E7D0-2ACA-441B-B5C6-79AB7C74117B}" type="slidenum">
              <a:rPr lang="en-US" smtClean="0"/>
              <a:t>‹#›</a:t>
            </a:fld>
            <a:endParaRPr lang="en-US"/>
          </a:p>
        </p:txBody>
      </p:sp>
    </p:spTree>
    <p:extLst>
      <p:ext uri="{BB962C8B-B14F-4D97-AF65-F5344CB8AC3E}">
        <p14:creationId xmlns:p14="http://schemas.microsoft.com/office/powerpoint/2010/main" val="1779550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C6956A-A4F9-46D7-9CC4-AFCA3AEBE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13" y="176212"/>
            <a:ext cx="10893287" cy="6505575"/>
          </a:xfrm>
          <a:prstGeom prst="rect">
            <a:avLst/>
          </a:prstGeom>
        </p:spPr>
      </p:pic>
      <p:sp>
        <p:nvSpPr>
          <p:cNvPr id="6" name="TextBox 5">
            <a:extLst>
              <a:ext uri="{FF2B5EF4-FFF2-40B4-BE49-F238E27FC236}">
                <a16:creationId xmlns:a16="http://schemas.microsoft.com/office/drawing/2014/main" id="{E1B3996F-2E1D-4E66-B3E5-44CE67E108F4}"/>
              </a:ext>
            </a:extLst>
          </p:cNvPr>
          <p:cNvSpPr txBox="1"/>
          <p:nvPr/>
        </p:nvSpPr>
        <p:spPr>
          <a:xfrm>
            <a:off x="7991061" y="4306957"/>
            <a:ext cx="2358887" cy="1015663"/>
          </a:xfrm>
          <a:prstGeom prst="rect">
            <a:avLst/>
          </a:prstGeom>
          <a:solidFill>
            <a:schemeClr val="accent6">
              <a:lumMod val="60000"/>
              <a:lumOff val="40000"/>
            </a:schemeClr>
          </a:solidFill>
        </p:spPr>
        <p:txBody>
          <a:bodyPr wrap="square" rtlCol="0">
            <a:spAutoFit/>
          </a:bodyPr>
          <a:lstStyle/>
          <a:p>
            <a:r>
              <a:rPr lang="bn-IN" sz="6000" dirty="0">
                <a:latin typeface="NikoshBAN" panose="02000000000000000000" pitchFamily="2" charset="0"/>
                <a:cs typeface="NikoshBAN" panose="02000000000000000000" pitchFamily="2" charset="0"/>
              </a:rPr>
              <a:t>  স্বাগত</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004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D4B73-319B-45E1-9BA5-BD0428342ADB}"/>
              </a:ext>
            </a:extLst>
          </p:cNvPr>
          <p:cNvSpPr txBox="1"/>
          <p:nvPr/>
        </p:nvSpPr>
        <p:spPr>
          <a:xfrm>
            <a:off x="185532" y="225291"/>
            <a:ext cx="5763116" cy="646331"/>
          </a:xfrm>
          <a:prstGeom prst="rect">
            <a:avLst/>
          </a:prstGeom>
          <a:solidFill>
            <a:srgbClr val="FFFF00"/>
          </a:solidFill>
        </p:spPr>
        <p:txBody>
          <a:bodyPr wrap="none" rtlCol="0">
            <a:spAutoFit/>
          </a:bodyPr>
          <a:lstStyle/>
          <a:p>
            <a:r>
              <a:rPr lang="en-US" sz="3600" b="1" dirty="0" err="1">
                <a:latin typeface="NikoshBAN" panose="02000000000000000000" pitchFamily="2" charset="0"/>
                <a:cs typeface="NikoshBAN" panose="02000000000000000000" pitchFamily="2" charset="0"/>
              </a:rPr>
              <a:t>দ্বিকোটিক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বিভাগের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সুবিধা</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অসুবিধাঃ</a:t>
            </a:r>
            <a:r>
              <a:rPr lang="en-US" sz="3600" b="1"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DB4182EB-544D-4229-967F-9350573BF8A0}"/>
              </a:ext>
            </a:extLst>
          </p:cNvPr>
          <p:cNvSpPr txBox="1"/>
          <p:nvPr/>
        </p:nvSpPr>
        <p:spPr>
          <a:xfrm>
            <a:off x="185532" y="1192696"/>
            <a:ext cx="1749285" cy="584775"/>
          </a:xfrm>
          <a:prstGeom prst="rect">
            <a:avLst/>
          </a:prstGeom>
          <a:solidFill>
            <a:srgbClr val="92D050"/>
          </a:solidFill>
        </p:spPr>
        <p:txBody>
          <a:bodyPr wrap="square" rtlCol="0">
            <a:spAutoFit/>
          </a:bodyPr>
          <a:lstStyle/>
          <a:p>
            <a:r>
              <a:rPr lang="bn-IN" sz="3200" b="1" dirty="0">
                <a:latin typeface="NikoshBAN" panose="02000000000000000000" pitchFamily="2" charset="0"/>
                <a:cs typeface="NikoshBAN" panose="02000000000000000000" pitchFamily="2" charset="0"/>
              </a:rPr>
              <a:t>সুবিধাসমূহঃ  </a:t>
            </a:r>
          </a:p>
        </p:txBody>
      </p:sp>
      <p:sp>
        <p:nvSpPr>
          <p:cNvPr id="4" name="TextBox 3">
            <a:extLst>
              <a:ext uri="{FF2B5EF4-FFF2-40B4-BE49-F238E27FC236}">
                <a16:creationId xmlns:a16="http://schemas.microsoft.com/office/drawing/2014/main" id="{B37CF2E7-0024-40F2-8021-824A4F4D1B43}"/>
              </a:ext>
            </a:extLst>
          </p:cNvPr>
          <p:cNvSpPr txBox="1"/>
          <p:nvPr/>
        </p:nvSpPr>
        <p:spPr>
          <a:xfrm>
            <a:off x="185532" y="2014330"/>
            <a:ext cx="11648659" cy="3970318"/>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১। দ্বিকোটিক বিভাগে অব্যাপক বিভাগ, অতিব্যাপক বিভাগ এবং সংকর বিভাগের সম্ভবনা থাকে না। কারণ এক্ষেত্রে বিভক্ত উপজাতিগুলোর মিলিত ব্যক্তর্থ বিভাজ্য জাতিটির ব্যক্তর্থের সমান হয় এবং উপজাতিগুলোর একটি আরেকটির সাথে মিশে যাওয়ার সম্ভবনা থাকে না।</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২। দ্বিকোটিক বিভাগ একটি আকারগত প্রক্রিয়া। তাই এতে বিভাজ্য জাতি সম্পর্কে বাস্তব জ্ঞানের প্রয়োজন নাই।</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৩। দ্বিকোটিক বিভাগ একটি সহজ সরল প্রক্রিয়া। কারণ এতে বিভাজ্য জাতিটিকে শুধুমাত্র দুটি উপজাতিতে বিভিক্ত করতে হয়।এদের একটি সদর্থক গুণবিশিষ্ট এবং অন্যটি নঞ্চর্থক গুণবিশিষ্ট।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561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532AFA-9C41-4520-BFBD-6874DAF912AC}"/>
              </a:ext>
            </a:extLst>
          </p:cNvPr>
          <p:cNvSpPr txBox="1"/>
          <p:nvPr/>
        </p:nvSpPr>
        <p:spPr>
          <a:xfrm>
            <a:off x="225287" y="278297"/>
            <a:ext cx="2036135" cy="584775"/>
          </a:xfrm>
          <a:prstGeom prst="rect">
            <a:avLst/>
          </a:prstGeom>
          <a:solidFill>
            <a:srgbClr val="92D050"/>
          </a:solidFill>
        </p:spPr>
        <p:txBody>
          <a:bodyPr wrap="none" rtlCol="0">
            <a:spAutoFit/>
          </a:bodyPr>
          <a:lstStyle/>
          <a:p>
            <a:r>
              <a:rPr lang="bn-IN" sz="3200" b="1" dirty="0">
                <a:latin typeface="NikoshBAN" panose="02000000000000000000" pitchFamily="2" charset="0"/>
                <a:cs typeface="NikoshBAN" panose="02000000000000000000" pitchFamily="2" charset="0"/>
              </a:rPr>
              <a:t>অসুবিধাসমূহঃ </a:t>
            </a:r>
            <a:endParaRPr lang="en-US"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0D0ABD9-5496-4F42-9340-F420F33DD6F3}"/>
              </a:ext>
            </a:extLst>
          </p:cNvPr>
          <p:cNvSpPr txBox="1"/>
          <p:nvPr/>
        </p:nvSpPr>
        <p:spPr>
          <a:xfrm>
            <a:off x="278297" y="1444486"/>
            <a:ext cx="11714922" cy="353943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১। দ্বিকোটিক বিভাগের নঞ্চর্থক গুণবিশিষ্ট পদটি একটি অসীম পদ। কারণ এর অন্তর্ভূক্ত বিষয় অসংখ্য। সব বিষয়কে উপজাতিতে বিভক্ত করা কঠিন ব্যাপার।</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২। দ্বিকোটিক বিভাগের নঞ্চর্থক গুণবিশিষ্ট পদটি দ্বারা যে উপজাতি উল্লেখ করা হয় তা অস্পষ্ট। সুনির্দিষ্ট নয়। যেমন- জীবকে ভাগ করলে পাওয়া যায় মানুষ এবং অমানুষ। কিন্তু অমানুষ ধারণাটি সুনির্দিষ্ট নয় বরং অস্পষ্ট।</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৩। দ্বিকোটিক বিভাগ একটি দীর্ঘ প্রক্রিয়া। এই বিভাগ প্রক্রিয়া চলতে থাকলে কোথায় গিয়ে শেষ হবে তা বলা মুশকিল।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08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C0AB4-B922-46FB-B22E-2DD43D402E28}"/>
              </a:ext>
            </a:extLst>
          </p:cNvPr>
          <p:cNvSpPr txBox="1"/>
          <p:nvPr/>
        </p:nvSpPr>
        <p:spPr>
          <a:xfrm>
            <a:off x="4837044" y="66263"/>
            <a:ext cx="1919115" cy="707886"/>
          </a:xfrm>
          <a:prstGeom prst="rect">
            <a:avLst/>
          </a:prstGeom>
          <a:solidFill>
            <a:srgbClr val="FFFF00"/>
          </a:solidFill>
        </p:spPr>
        <p:txBody>
          <a:bodyPr wrap="none" rtlCol="0">
            <a:spAutoFit/>
          </a:bodyPr>
          <a:lstStyle/>
          <a:p>
            <a:r>
              <a:rPr lang="bn-IN" sz="4000" b="1" dirty="0">
                <a:latin typeface="NikoshBAN" panose="02000000000000000000" pitchFamily="2" charset="0"/>
                <a:cs typeface="NikoshBAN" panose="02000000000000000000" pitchFamily="2" charset="0"/>
              </a:rPr>
              <a:t>একক কাজ</a:t>
            </a:r>
            <a:endParaRPr lang="en-US" sz="4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F44A726-FF59-4C3A-B95E-8117A62A7BE7}"/>
              </a:ext>
            </a:extLst>
          </p:cNvPr>
          <p:cNvSpPr txBox="1"/>
          <p:nvPr/>
        </p:nvSpPr>
        <p:spPr>
          <a:xfrm>
            <a:off x="172277" y="834885"/>
            <a:ext cx="6247223" cy="646331"/>
          </a:xfrm>
          <a:prstGeom prst="rect">
            <a:avLst/>
          </a:prstGeom>
          <a:solidFill>
            <a:srgbClr val="92D050"/>
          </a:solidFill>
        </p:spPr>
        <p:txBody>
          <a:bodyPr wrap="none" rtlCol="0">
            <a:spAutoFit/>
          </a:bodyPr>
          <a:lstStyle/>
          <a:p>
            <a:r>
              <a:rPr lang="bn-IN" sz="3600" dirty="0">
                <a:latin typeface="NikoshBAN" panose="02000000000000000000" pitchFamily="2" charset="0"/>
                <a:cs typeface="NikoshBAN" panose="02000000000000000000" pitchFamily="2" charset="0"/>
              </a:rPr>
              <a:t>জ্ঞানমূলক/ অনুধাবনমূলক/ বহুনির্বাচনি প্রশ্নঃ</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D991DBDB-7128-42F6-9804-BC03A04550B9}"/>
              </a:ext>
            </a:extLst>
          </p:cNvPr>
          <p:cNvSpPr txBox="1"/>
          <p:nvPr/>
        </p:nvSpPr>
        <p:spPr>
          <a:xfrm>
            <a:off x="172277" y="1669776"/>
            <a:ext cx="8993168" cy="5016758"/>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১। যৌক্তিক বিভাগের ইংরেজি প্রতিশব্দ কি?</a:t>
            </a:r>
          </a:p>
          <a:p>
            <a:r>
              <a:rPr lang="bn-IN" sz="3200" dirty="0">
                <a:latin typeface="NikoshBAN" panose="02000000000000000000" pitchFamily="2" charset="0"/>
                <a:cs typeface="NikoshBAN" panose="02000000000000000000" pitchFamily="2" charset="0"/>
              </a:rPr>
              <a:t>২। যৌক্তিক বিভাগ কাকে বলে?</a:t>
            </a:r>
          </a:p>
          <a:p>
            <a:r>
              <a:rPr lang="bn-IN" sz="3200" dirty="0">
                <a:latin typeface="NikoshBAN" panose="02000000000000000000" pitchFamily="2" charset="0"/>
                <a:cs typeface="NikoshBAN" panose="02000000000000000000" pitchFamily="2" charset="0"/>
              </a:rPr>
              <a:t>৩। অঙ্গগত বিভাগ কি?</a:t>
            </a:r>
          </a:p>
          <a:p>
            <a:r>
              <a:rPr lang="bn-IN" sz="3200" dirty="0">
                <a:latin typeface="NikoshBAN" panose="02000000000000000000" pitchFamily="2" charset="0"/>
                <a:cs typeface="NikoshBAN" panose="02000000000000000000" pitchFamily="2" charset="0"/>
              </a:rPr>
              <a:t>৪। গুণগত বিভাগ কি?</a:t>
            </a:r>
          </a:p>
          <a:p>
            <a:r>
              <a:rPr lang="bn-IN" sz="3200" dirty="0">
                <a:latin typeface="NikoshBAN" panose="02000000000000000000" pitchFamily="2" charset="0"/>
                <a:cs typeface="NikoshBAN" panose="02000000000000000000" pitchFamily="2" charset="0"/>
              </a:rPr>
              <a:t>৫। অঙ্গগত ও গুণগত বিভাগের মধ্যে পার্থক্য দেখাও।</a:t>
            </a:r>
          </a:p>
          <a:p>
            <a:r>
              <a:rPr lang="bn-IN" sz="3200" dirty="0">
                <a:latin typeface="NikoshBAN" panose="02000000000000000000" pitchFamily="2" charset="0"/>
                <a:cs typeface="NikoshBAN" panose="02000000000000000000" pitchFamily="2" charset="0"/>
              </a:rPr>
              <a:t>৬। যৌক্তিক বিভাগের সাথে অঙ্গগত ও গুণগত বিভাগের পার্থক্য দেখাও।</a:t>
            </a:r>
          </a:p>
          <a:p>
            <a:r>
              <a:rPr lang="bn-IN" sz="3200" dirty="0">
                <a:latin typeface="NikoshBAN" panose="02000000000000000000" pitchFamily="2" charset="0"/>
                <a:cs typeface="NikoshBAN" panose="02000000000000000000" pitchFamily="2" charset="0"/>
              </a:rPr>
              <a:t>৭। সংকর বিভাগ ব্যাখ্যা কর।</a:t>
            </a:r>
          </a:p>
          <a:p>
            <a:r>
              <a:rPr lang="bn-IN" sz="3200" dirty="0">
                <a:latin typeface="NikoshBAN" panose="02000000000000000000" pitchFamily="2" charset="0"/>
                <a:cs typeface="NikoshBAN" panose="02000000000000000000" pitchFamily="2" charset="0"/>
              </a:rPr>
              <a:t>৮। অব্যাপক বিভাগ কি?</a:t>
            </a:r>
          </a:p>
          <a:p>
            <a:r>
              <a:rPr lang="bn-IN" sz="3200" dirty="0">
                <a:latin typeface="NikoshBAN" panose="02000000000000000000" pitchFamily="2" charset="0"/>
                <a:cs typeface="NikoshBAN" panose="02000000000000000000" pitchFamily="2" charset="0"/>
              </a:rPr>
              <a:t>৯। অতিব্যাপক বিভাগ কি?</a:t>
            </a:r>
          </a:p>
          <a:p>
            <a:r>
              <a:rPr lang="bn-IN" sz="3200" dirty="0">
                <a:latin typeface="NikoshBAN" panose="02000000000000000000" pitchFamily="2" charset="0"/>
                <a:cs typeface="NikoshBAN" panose="02000000000000000000" pitchFamily="2" charset="0"/>
              </a:rPr>
              <a:t>১০। উল্লম্ফন বিভাগ 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94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2B9E36-5A4A-41D3-B747-2DC462F7165B}"/>
              </a:ext>
            </a:extLst>
          </p:cNvPr>
          <p:cNvSpPr txBox="1"/>
          <p:nvPr/>
        </p:nvSpPr>
        <p:spPr>
          <a:xfrm>
            <a:off x="238537" y="556590"/>
            <a:ext cx="8186857" cy="5016758"/>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১১। যৌক্তিক বিভাগের নিয়মগুলো উল্লেখ কর।</a:t>
            </a:r>
          </a:p>
          <a:p>
            <a:r>
              <a:rPr lang="bn-IN" sz="3200" dirty="0">
                <a:latin typeface="NikoshBAN" panose="02000000000000000000" pitchFamily="2" charset="0"/>
                <a:cs typeface="NikoshBAN" panose="02000000000000000000" pitchFamily="2" charset="0"/>
              </a:rPr>
              <a:t>১২। যৌক্তিক বিভাগের নিয়ম লংঘনজনিত অনুপপত্তি ব্যাখ্যা কর।</a:t>
            </a:r>
          </a:p>
          <a:p>
            <a:r>
              <a:rPr lang="bn-IN" sz="3200" dirty="0">
                <a:latin typeface="NikoshBAN" panose="02000000000000000000" pitchFamily="2" charset="0"/>
                <a:cs typeface="NikoshBAN" panose="02000000000000000000" pitchFamily="2" charset="0"/>
              </a:rPr>
              <a:t>১৩। যৌক্তিক বিভাগের সীমাবদ্ধতা উল্লেখ কর।</a:t>
            </a:r>
          </a:p>
          <a:p>
            <a:r>
              <a:rPr lang="bn-IN" sz="3200" dirty="0">
                <a:latin typeface="NikoshBAN" panose="02000000000000000000" pitchFamily="2" charset="0"/>
                <a:cs typeface="NikoshBAN" panose="02000000000000000000" pitchFamily="2" charset="0"/>
              </a:rPr>
              <a:t>১৪। দ্বিকোটিক বিভাগের ইংরেজি প্রতিশব্দ কি?</a:t>
            </a:r>
          </a:p>
          <a:p>
            <a:r>
              <a:rPr lang="bn-IN" sz="3200" dirty="0">
                <a:latin typeface="NikoshBAN" panose="02000000000000000000" pitchFamily="2" charset="0"/>
                <a:cs typeface="NikoshBAN" panose="02000000000000000000" pitchFamily="2" charset="0"/>
              </a:rPr>
              <a:t>১৫। দ্বিকোটিক বিভাগ কি?</a:t>
            </a:r>
          </a:p>
          <a:p>
            <a:r>
              <a:rPr lang="bn-IN" sz="3200" dirty="0">
                <a:latin typeface="NikoshBAN" panose="02000000000000000000" pitchFamily="2" charset="0"/>
                <a:cs typeface="NikoshBAN" panose="02000000000000000000" pitchFamily="2" charset="0"/>
              </a:rPr>
              <a:t>১৬। দ্বিকোটিক বিভাগের সুবিধা ও অসুবিধা উল্লেখ কর।</a:t>
            </a:r>
          </a:p>
          <a:p>
            <a:r>
              <a:rPr lang="bn-IN" sz="3200" dirty="0">
                <a:latin typeface="NikoshBAN" panose="02000000000000000000" pitchFamily="2" charset="0"/>
                <a:cs typeface="NikoshBAN" panose="02000000000000000000" pitchFamily="2" charset="0"/>
              </a:rPr>
              <a:t>১৭। যৌক্তিক বিভাগের প্রাসংগিকতা বা প্রয়োজনীয়তা ব্যাখ্যা কর।</a:t>
            </a:r>
          </a:p>
          <a:p>
            <a:r>
              <a:rPr lang="bn-IN" sz="3200" dirty="0">
                <a:latin typeface="NikoshBAN" panose="02000000000000000000" pitchFamily="2" charset="0"/>
                <a:cs typeface="NikoshBAN" panose="02000000000000000000" pitchFamily="2" charset="0"/>
              </a:rPr>
              <a:t>১৮। যৌক্তিক বিভাগে একই সময় কয়টি মূলসূত্র গ্রহণ করতে হয়।</a:t>
            </a:r>
          </a:p>
          <a:p>
            <a:r>
              <a:rPr lang="bn-IN" sz="3200" dirty="0">
                <a:latin typeface="NikoshBAN" panose="02000000000000000000" pitchFamily="2" charset="0"/>
                <a:cs typeface="NikoshBAN" panose="02000000000000000000" pitchFamily="2" charset="0"/>
              </a:rPr>
              <a:t>১৯। যৌক্তিক বিভাগে কাকে বিভক্ত করতে হয়?</a:t>
            </a:r>
          </a:p>
          <a:p>
            <a:r>
              <a:rPr lang="bn-IN" sz="3200" dirty="0">
                <a:latin typeface="NikoshBAN" panose="02000000000000000000" pitchFamily="2" charset="0"/>
                <a:cs typeface="NikoshBAN" panose="02000000000000000000" pitchFamily="2" charset="0"/>
              </a:rPr>
              <a:t>২০। যৌক্তিক বিভাগে একাধিক মূলসূত্র গ্রহণ করলে কি ঘটে?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994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572BF-37A3-46E9-8796-4E628D52B3D5}"/>
              </a:ext>
            </a:extLst>
          </p:cNvPr>
          <p:cNvSpPr txBox="1"/>
          <p:nvPr/>
        </p:nvSpPr>
        <p:spPr>
          <a:xfrm>
            <a:off x="159023" y="265042"/>
            <a:ext cx="11820941" cy="649408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২১। বিভক্ত উপজাতিগুলোর মিলিত সংখ্যা যদি জাতির সংখ্যার চেয়ে বেশি হলে কোন ধরনের অনুপপত্তি ঘটে?</a:t>
            </a:r>
          </a:p>
          <a:p>
            <a:r>
              <a:rPr lang="bn-IN" sz="3200" dirty="0">
                <a:latin typeface="NikoshBAN" panose="02000000000000000000" pitchFamily="2" charset="0"/>
                <a:cs typeface="NikoshBAN" panose="02000000000000000000" pitchFamily="2" charset="0"/>
              </a:rPr>
              <a:t>২২। যৌক্তিক বিভাগের কোন নিয়ম লংঘন করলে অংগত ও গুণগত বিভাগ অনুপপত্তি ঘটে?</a:t>
            </a:r>
          </a:p>
          <a:p>
            <a:r>
              <a:rPr lang="bn-IN" sz="3200" dirty="0">
                <a:latin typeface="NikoshBAN" panose="02000000000000000000" pitchFamily="2" charset="0"/>
                <a:cs typeface="NikoshBAN" panose="02000000000000000000" pitchFamily="2" charset="0"/>
              </a:rPr>
              <a:t>২৩। যৌক্তিক বিভাগের কোন নিয়ম লংঘন করলে সংকর বিভাগ অনুপপত্তি ঘটে?</a:t>
            </a:r>
          </a:p>
          <a:p>
            <a:r>
              <a:rPr lang="bn-IN" sz="3200" dirty="0">
                <a:latin typeface="NikoshBAN" panose="02000000000000000000" pitchFamily="2" charset="0"/>
                <a:cs typeface="NikoshBAN" panose="02000000000000000000" pitchFamily="2" charset="0"/>
              </a:rPr>
              <a:t>২৪। জীবকে যদি সরাসরি সভ্য মানুষ ও অসভ্য মানুষে বিভক্ত করলে কোন ধরনের অনুপপত্তি ঘটে?</a:t>
            </a:r>
          </a:p>
          <a:p>
            <a:r>
              <a:rPr lang="bn-IN" sz="3200" dirty="0">
                <a:latin typeface="NikoshBAN" panose="02000000000000000000" pitchFamily="2" charset="0"/>
                <a:cs typeface="NikoshBAN" panose="02000000000000000000" pitchFamily="2" charset="0"/>
              </a:rPr>
              <a:t>২৫। ত্রিভুজকে সমবাহু ও সমদ্বিবাহুতে বিভক্ত করলে কোন ধরনের অনুপপত্তি ঘটে?</a:t>
            </a:r>
          </a:p>
          <a:p>
            <a:r>
              <a:rPr lang="bn-IN" sz="3200" dirty="0">
                <a:latin typeface="NikoshBAN" panose="02000000000000000000" pitchFamily="2" charset="0"/>
                <a:cs typeface="NikoshBAN" panose="02000000000000000000" pitchFamily="2" charset="0"/>
              </a:rPr>
              <a:t>২৬। মানুষকে শিক্ষিত সৎ ও অশিক্ষিত সৎ মানুষে বিভক্ত করলে কোন ধরনের অনুপপত্তি ঘটে?</a:t>
            </a:r>
          </a:p>
          <a:p>
            <a:r>
              <a:rPr lang="bn-IN" sz="3200" dirty="0">
                <a:latin typeface="NikoshBAN" panose="02000000000000000000" pitchFamily="2" charset="0"/>
                <a:cs typeface="NikoshBAN" panose="02000000000000000000" pitchFamily="2" charset="0"/>
              </a:rPr>
              <a:t>২৭। কোন সূত্রের উপর ভিত্তি করে মানুষকে শিক্ষিত মানুষ ও অশিক্ষিত মানুষে বিভক্ত করা যায়?</a:t>
            </a:r>
          </a:p>
          <a:p>
            <a:r>
              <a:rPr lang="bn-IN" sz="3200" dirty="0">
                <a:latin typeface="NikoshBAN" panose="02000000000000000000" pitchFamily="2" charset="0"/>
                <a:cs typeface="NikoshBAN" panose="02000000000000000000" pitchFamily="2" charset="0"/>
              </a:rPr>
              <a:t>২৮। যৌক্তিক বিভাগে কিসের বিশ্লেষণ করা হয়?</a:t>
            </a:r>
          </a:p>
          <a:p>
            <a:r>
              <a:rPr lang="bn-IN" sz="3200" dirty="0">
                <a:latin typeface="NikoshBAN" panose="02000000000000000000" pitchFamily="2" charset="0"/>
                <a:cs typeface="NikoshBAN" panose="02000000000000000000" pitchFamily="2" charset="0"/>
              </a:rPr>
              <a:t>২৯। যৌক্তিক বিভাগের বিভাজ্য উপজাতিগুলো পরস্পর কি হতে হবে?</a:t>
            </a:r>
          </a:p>
          <a:p>
            <a:r>
              <a:rPr lang="bn-IN" sz="3200" dirty="0">
                <a:latin typeface="NikoshBAN" panose="02000000000000000000" pitchFamily="2" charset="0"/>
                <a:cs typeface="NikoshBAN" panose="02000000000000000000" pitchFamily="2" charset="0"/>
              </a:rPr>
              <a:t>৩০। যৌক্তিক বিভাগ কোন ধরনের প্রক্রিয়া?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969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25674-00AB-4226-A9BE-1C3833D4F7AB}"/>
              </a:ext>
            </a:extLst>
          </p:cNvPr>
          <p:cNvSpPr txBox="1"/>
          <p:nvPr/>
        </p:nvSpPr>
        <p:spPr>
          <a:xfrm>
            <a:off x="371062" y="715617"/>
            <a:ext cx="11436626" cy="5509200"/>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৩১। দ্বিকোটিক বিভাগের অর্থ কি?</a:t>
            </a:r>
          </a:p>
          <a:p>
            <a:r>
              <a:rPr lang="bn-IN" sz="3200" dirty="0">
                <a:latin typeface="NikoshBAN" panose="02000000000000000000" pitchFamily="2" charset="0"/>
                <a:cs typeface="NikoshBAN" panose="02000000000000000000" pitchFamily="2" charset="0"/>
              </a:rPr>
              <a:t>৩২। জীব জাতিকে মানুষ ও অমানুষ শ্রেণিতে বিভক্ত করণ কোন ধরনের প্রক্রিয়া?</a:t>
            </a:r>
          </a:p>
          <a:p>
            <a:r>
              <a:rPr lang="bn-IN" sz="3200" dirty="0">
                <a:latin typeface="NikoshBAN" panose="02000000000000000000" pitchFamily="2" charset="0"/>
                <a:cs typeface="NikoshBAN" panose="02000000000000000000" pitchFamily="2" charset="0"/>
              </a:rPr>
              <a:t>৩৩। দ্বিকোটিক বিভাগ কোন ধরনের প্রক্রিয়া?</a:t>
            </a:r>
          </a:p>
          <a:p>
            <a:r>
              <a:rPr lang="bn-IN" sz="3200" dirty="0">
                <a:latin typeface="NikoshBAN" panose="02000000000000000000" pitchFamily="2" charset="0"/>
                <a:cs typeface="NikoshBAN" panose="02000000000000000000" pitchFamily="2" charset="0"/>
              </a:rPr>
              <a:t>৩৪। দ্বিকোটিক বিভাগের পদগুলো কোন ধরনের?</a:t>
            </a:r>
          </a:p>
          <a:p>
            <a:r>
              <a:rPr lang="bn-IN" sz="3200" dirty="0">
                <a:latin typeface="NikoshBAN" panose="02000000000000000000" pitchFamily="2" charset="0"/>
                <a:cs typeface="NikoshBAN" panose="02000000000000000000" pitchFamily="2" charset="0"/>
              </a:rPr>
              <a:t>৩৫। ক্রমিক বিভাগের মধ্যবর্তী ধাপকে বাদ দিলে কোন ধরনের অনুপপত্তি ঘটে?</a:t>
            </a:r>
          </a:p>
          <a:p>
            <a:r>
              <a:rPr lang="bn-IN" sz="3200" dirty="0">
                <a:latin typeface="NikoshBAN" panose="02000000000000000000" pitchFamily="2" charset="0"/>
                <a:cs typeface="NikoshBAN" panose="02000000000000000000" pitchFamily="2" charset="0"/>
              </a:rPr>
              <a:t>৩৬। যৌক্তিক বিভাগ অনুমানের কোন ধরনের প্রক্রিয়া?</a:t>
            </a:r>
          </a:p>
          <a:p>
            <a:r>
              <a:rPr lang="bn-IN" sz="3200" dirty="0">
                <a:latin typeface="NikoshBAN" panose="02000000000000000000" pitchFamily="2" charset="0"/>
                <a:cs typeface="NikoshBAN" panose="02000000000000000000" pitchFamily="2" charset="0"/>
              </a:rPr>
              <a:t>৩৭। যৌক্তিক বিভাগে বিভাজন প্রক্রিয়া কিভাবে সম্পন্ন করতে হয়?</a:t>
            </a:r>
          </a:p>
          <a:p>
            <a:r>
              <a:rPr lang="bn-IN" sz="3200" dirty="0">
                <a:latin typeface="NikoshBAN" panose="02000000000000000000" pitchFamily="2" charset="0"/>
                <a:cs typeface="NikoshBAN" panose="02000000000000000000" pitchFamily="2" charset="0"/>
              </a:rPr>
              <a:t>৩৮। দ্বিকোটিক বিভাগের সীমা কোন ধরনের?</a:t>
            </a:r>
          </a:p>
          <a:p>
            <a:r>
              <a:rPr lang="bn-IN" sz="3200" dirty="0">
                <a:latin typeface="NikoshBAN" panose="02000000000000000000" pitchFamily="2" charset="0"/>
                <a:cs typeface="NikoshBAN" panose="02000000000000000000" pitchFamily="2" charset="0"/>
              </a:rPr>
              <a:t>৩৯। পদকে কয় দিক থেকে বিবেচনা করা যায়?</a:t>
            </a:r>
          </a:p>
          <a:p>
            <a:r>
              <a:rPr lang="bn-IN" sz="3200" dirty="0">
                <a:latin typeface="NikoshBAN" panose="02000000000000000000" pitchFamily="2" charset="0"/>
                <a:cs typeface="NikoshBAN" panose="02000000000000000000" pitchFamily="2" charset="0"/>
              </a:rPr>
              <a:t>৪০। একটি বই কে তার মলাট ,খাতা, মুদ্রন ইত্যাদি অংশে ভাগ করা হয় তাহলে কোন ধরনের অনুপপত্তি ঘটবে?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792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73BB5B-6BB2-44FE-9629-2F4FE9F14FCF}"/>
              </a:ext>
            </a:extLst>
          </p:cNvPr>
          <p:cNvSpPr txBox="1"/>
          <p:nvPr/>
        </p:nvSpPr>
        <p:spPr>
          <a:xfrm>
            <a:off x="781878" y="636104"/>
            <a:ext cx="2118427" cy="646331"/>
          </a:xfrm>
          <a:prstGeom prst="rect">
            <a:avLst/>
          </a:prstGeom>
          <a:solidFill>
            <a:srgbClr val="FFFF00"/>
          </a:solidFill>
        </p:spPr>
        <p:txBody>
          <a:bodyPr wrap="square" rtlCol="0">
            <a:spAutoFit/>
          </a:bodyPr>
          <a:lstStyle/>
          <a:p>
            <a:r>
              <a:rPr lang="bn-IN" sz="3600" b="1" dirty="0">
                <a:latin typeface="NikoshBAN" panose="02000000000000000000" pitchFamily="2" charset="0"/>
                <a:cs typeface="NikoshBAN" panose="02000000000000000000" pitchFamily="2" charset="0"/>
              </a:rPr>
              <a:t>সৃজনশীল প্রশ্ন</a:t>
            </a:r>
            <a:endParaRPr lang="en-US" sz="36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BB4CF18-F9B1-4CA7-A108-EBD553B14BDB}"/>
              </a:ext>
            </a:extLst>
          </p:cNvPr>
          <p:cNvSpPr txBox="1"/>
          <p:nvPr/>
        </p:nvSpPr>
        <p:spPr>
          <a:xfrm>
            <a:off x="662609" y="1457739"/>
            <a:ext cx="10853530" cy="4401205"/>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আব্বার মৃত্যুর পরই আলী ও রিয়াজ দুই ভাই এর মধ্যে বড় একটা আম গাছ নিয়ে গোলমাল শুরু হলো। রিয়াজ বলল,আম গাছের পাতা ,ডাল, কান্ড যা আছে তার প্রত্যেকটার ভাগ আমার চাই। প্রতিবেশী আরজ আলী বললেন, আলীর তুলনায় তুমি বিদ্বান,ফর্সা, লম্বা ও সুন্দর হয়ে এমন অযৌক্তিক ভাগের কথা কীভাবে তুললে?</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ক) যৌক্তিক বিভাগ কী?</a:t>
            </a:r>
          </a:p>
          <a:p>
            <a:r>
              <a:rPr lang="bn-IN" sz="2800" dirty="0">
                <a:latin typeface="NikoshBAN" panose="02000000000000000000" pitchFamily="2" charset="0"/>
                <a:cs typeface="NikoshBAN" panose="02000000000000000000" pitchFamily="2" charset="0"/>
              </a:rPr>
              <a:t>খ) সংকর বিভাগ অনুপপত্তি কেন ঘটে?</a:t>
            </a:r>
          </a:p>
          <a:p>
            <a:r>
              <a:rPr lang="bn-IN" sz="2800" dirty="0">
                <a:latin typeface="NikoshBAN" panose="02000000000000000000" pitchFamily="2" charset="0"/>
                <a:cs typeface="NikoshBAN" panose="02000000000000000000" pitchFamily="2" charset="0"/>
              </a:rPr>
              <a:t>গ) উদ্দীপকে রিয়াজ সম্পর্কে আরজ আলীর ধারণা বিভাগের কোন ধরনের অনুপপত্তি?</a:t>
            </a:r>
          </a:p>
          <a:p>
            <a:r>
              <a:rPr lang="bn-IN" sz="2800" dirty="0">
                <a:latin typeface="NikoshBAN" panose="02000000000000000000" pitchFamily="2" charset="0"/>
                <a:cs typeface="NikoshBAN" panose="02000000000000000000" pitchFamily="2" charset="0"/>
              </a:rPr>
              <a:t>ঘ) উদ্দীপকে বর্ণিত রিয়াজের বক্তব্যে যে অসংগতি পরিলক্ষিত হয়েছে, পাঠ্য বিষয়ের আলোকে তার ব্যাখ্যা দাও। (কুমিল্লা বোর্ড-২০১৭) </a:t>
            </a:r>
            <a:endParaRPr lang="en-US"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2AC5E4A-F0C4-4C4D-9DFC-52A733590461}"/>
              </a:ext>
            </a:extLst>
          </p:cNvPr>
          <p:cNvSpPr txBox="1"/>
          <p:nvPr/>
        </p:nvSpPr>
        <p:spPr>
          <a:xfrm>
            <a:off x="4558748" y="198786"/>
            <a:ext cx="2121093" cy="707886"/>
          </a:xfrm>
          <a:prstGeom prst="rect">
            <a:avLst/>
          </a:prstGeom>
          <a:solidFill>
            <a:srgbClr val="92D050"/>
          </a:solidFill>
        </p:spPr>
        <p:txBody>
          <a:bodyPr wrap="none" rtlCol="0">
            <a:spAutoFit/>
          </a:bodyPr>
          <a:lstStyle/>
          <a:p>
            <a:r>
              <a:rPr lang="en-US" sz="4000" b="1" dirty="0" err="1">
                <a:latin typeface="NikoshBAN" panose="02000000000000000000" pitchFamily="2" charset="0"/>
                <a:cs typeface="NikoshBAN" panose="02000000000000000000" pitchFamily="2" charset="0"/>
              </a:rPr>
              <a:t>বাড়ির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কাজ</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89508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2D84E-9566-4F23-83C5-7E1D21390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295400"/>
            <a:ext cx="4350026" cy="4350026"/>
          </a:xfrm>
          <a:prstGeom prst="rect">
            <a:avLst/>
          </a:prstGeom>
        </p:spPr>
      </p:pic>
    </p:spTree>
    <p:extLst>
      <p:ext uri="{BB962C8B-B14F-4D97-AF65-F5344CB8AC3E}">
        <p14:creationId xmlns:p14="http://schemas.microsoft.com/office/powerpoint/2010/main" val="89452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6" y="381000"/>
            <a:ext cx="6429965" cy="2800767"/>
          </a:xfrm>
          <a:prstGeom prst="rect">
            <a:avLst/>
          </a:prstGeom>
          <a:noFill/>
        </p:spPr>
        <p:txBody>
          <a:bodyPr wrap="none" rtlCol="0">
            <a:spAutoFit/>
          </a:bodyPr>
          <a:lstStyle/>
          <a:p>
            <a:r>
              <a:rPr lang="en-US" sz="4400" b="1" u="sng" dirty="0" err="1">
                <a:solidFill>
                  <a:srgbClr val="C00000"/>
                </a:solidFill>
                <a:latin typeface="NikoshBAN" panose="02000000000000000000" pitchFamily="2" charset="0"/>
                <a:cs typeface="NikoshBAN" panose="02000000000000000000" pitchFamily="2" charset="0"/>
              </a:rPr>
              <a:t>শিক্ষক</a:t>
            </a:r>
            <a:r>
              <a:rPr lang="en-US" sz="4400" b="1" u="sng" dirty="0">
                <a:solidFill>
                  <a:srgbClr val="C00000"/>
                </a:solidFill>
                <a:latin typeface="NikoshBAN" panose="02000000000000000000" pitchFamily="2" charset="0"/>
                <a:cs typeface="NikoshBAN" panose="02000000000000000000" pitchFamily="2" charset="0"/>
              </a:rPr>
              <a:t> </a:t>
            </a:r>
            <a:r>
              <a:rPr lang="en-US" sz="4400" b="1" u="sng" dirty="0" err="1">
                <a:solidFill>
                  <a:srgbClr val="C00000"/>
                </a:solidFill>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শারমিন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আক্তার</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প্রভাষক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বিভাগ</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নোয়াপাড়া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রাউজান,চট্টগ্রাম</a:t>
            </a:r>
            <a:r>
              <a:rPr lang="en-US" sz="44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A3CE9E70-4BC3-42F0-8AB8-42A0C557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0753" y="1257299"/>
            <a:ext cx="5999922" cy="4439480"/>
          </a:xfrm>
          <a:prstGeom prst="rect">
            <a:avLst/>
          </a:prstGeom>
        </p:spPr>
      </p:pic>
    </p:spTree>
    <p:extLst>
      <p:ext uri="{BB962C8B-B14F-4D97-AF65-F5344CB8AC3E}">
        <p14:creationId xmlns:p14="http://schemas.microsoft.com/office/powerpoint/2010/main" val="16029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6188" y="235527"/>
            <a:ext cx="309700" cy="707886"/>
          </a:xfrm>
          <a:prstGeom prst="rect">
            <a:avLst/>
          </a:prstGeom>
          <a:noFill/>
        </p:spPr>
        <p:txBody>
          <a:bodyPr wrap="none" rtlCol="0">
            <a:spAutoFit/>
          </a:bodyPr>
          <a:lstStyle/>
          <a:p>
            <a:r>
              <a:rPr lang="bn-BD" sz="4000" b="1" dirty="0">
                <a:solidFill>
                  <a:srgbClr val="FF0000"/>
                </a:solidFill>
                <a:latin typeface="NikoshBAN" panose="02000000000000000000" pitchFamily="2" charset="0"/>
                <a:cs typeface="NikoshBAN" panose="02000000000000000000" pitchFamily="2" charset="0"/>
              </a:rPr>
              <a:t> </a:t>
            </a:r>
            <a:endParaRPr lang="en-US" sz="4000" b="1"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53E379E-E90E-445D-B231-B9A89DE8E6AF}"/>
              </a:ext>
            </a:extLst>
          </p:cNvPr>
          <p:cNvSpPr txBox="1"/>
          <p:nvPr/>
        </p:nvSpPr>
        <p:spPr>
          <a:xfrm>
            <a:off x="4320210" y="344557"/>
            <a:ext cx="2502608" cy="769441"/>
          </a:xfrm>
          <a:prstGeom prst="rect">
            <a:avLst/>
          </a:prstGeom>
          <a:solidFill>
            <a:schemeClr val="accent6">
              <a:lumMod val="40000"/>
              <a:lumOff val="60000"/>
            </a:schemeClr>
          </a:solidFill>
        </p:spPr>
        <p:txBody>
          <a:bodyPr wrap="none" rtlCol="0">
            <a:spAutoFit/>
          </a:bodyPr>
          <a:lstStyle/>
          <a:p>
            <a:r>
              <a:rPr lang="en-US" sz="4400" dirty="0" err="1">
                <a:latin typeface="NikoshBAN" panose="02000000000000000000" pitchFamily="2" charset="0"/>
                <a:cs typeface="NikoshBAN" panose="02000000000000000000" pitchFamily="2" charset="0"/>
              </a:rPr>
              <a:t>আজকের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পাঠ</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21F7623-0E89-4D6A-8432-7B45F2FC202A}"/>
              </a:ext>
            </a:extLst>
          </p:cNvPr>
          <p:cNvSpPr txBox="1"/>
          <p:nvPr/>
        </p:nvSpPr>
        <p:spPr>
          <a:xfrm>
            <a:off x="3649831" y="1696273"/>
            <a:ext cx="3900427" cy="1015663"/>
          </a:xfrm>
          <a:prstGeom prst="rect">
            <a:avLst/>
          </a:prstGeom>
          <a:solidFill>
            <a:srgbClr val="FFFF00"/>
          </a:solidFill>
        </p:spPr>
        <p:txBody>
          <a:bodyPr wrap="none" rtlCol="0">
            <a:spAutoFit/>
          </a:bodyPr>
          <a:lstStyle/>
          <a:p>
            <a:r>
              <a:rPr lang="en-US" sz="6000" dirty="0" err="1">
                <a:latin typeface="NikoshBAN" panose="02000000000000000000" pitchFamily="2" charset="0"/>
                <a:cs typeface="NikoshBAN" panose="02000000000000000000" pitchFamily="2" charset="0"/>
              </a:rPr>
              <a:t>যৌক্তিক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বিভাগ</a:t>
            </a:r>
            <a:r>
              <a:rPr lang="en-US" sz="60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B57CEEF7-5C7E-4F64-86B5-2C8566799842}"/>
              </a:ext>
            </a:extLst>
          </p:cNvPr>
          <p:cNvSpPr txBox="1"/>
          <p:nvPr/>
        </p:nvSpPr>
        <p:spPr>
          <a:xfrm>
            <a:off x="3419058" y="3260035"/>
            <a:ext cx="4476546" cy="923330"/>
          </a:xfrm>
          <a:prstGeom prst="rect">
            <a:avLst/>
          </a:prstGeom>
          <a:solidFill>
            <a:srgbClr val="92D050"/>
          </a:solidFill>
        </p:spPr>
        <p:txBody>
          <a:bodyPr wrap="none" rtlCol="0">
            <a:spAutoFit/>
          </a:bodyPr>
          <a:lstStyle/>
          <a:p>
            <a:r>
              <a:rPr lang="en-US" sz="5400" dirty="0"/>
              <a:t>Logical Division</a:t>
            </a:r>
          </a:p>
        </p:txBody>
      </p:sp>
      <p:sp>
        <p:nvSpPr>
          <p:cNvPr id="6" name="Arrow: Down 5">
            <a:extLst>
              <a:ext uri="{FF2B5EF4-FFF2-40B4-BE49-F238E27FC236}">
                <a16:creationId xmlns:a16="http://schemas.microsoft.com/office/drawing/2014/main" id="{759C1D22-1994-4720-A22E-ED335830B9FC}"/>
              </a:ext>
            </a:extLst>
          </p:cNvPr>
          <p:cNvSpPr/>
          <p:nvPr/>
        </p:nvSpPr>
        <p:spPr>
          <a:xfrm>
            <a:off x="5420140" y="2751692"/>
            <a:ext cx="437322" cy="442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01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5846" y="304800"/>
            <a:ext cx="2215671" cy="830997"/>
          </a:xfrm>
          <a:prstGeom prst="rect">
            <a:avLst/>
          </a:prstGeom>
          <a:solidFill>
            <a:srgbClr val="FFFF00"/>
          </a:solidFill>
        </p:spPr>
        <p:txBody>
          <a:bodyPr wrap="none" rtlCol="0">
            <a:spAutoFit/>
          </a:bodyPr>
          <a:lstStyle/>
          <a:p>
            <a:r>
              <a:rPr lang="en-US" sz="4800" b="1" u="sng" dirty="0" err="1">
                <a:solidFill>
                  <a:srgbClr val="FF0000"/>
                </a:solidFill>
                <a:latin typeface="NikoshBAN" panose="02000000000000000000" pitchFamily="2" charset="0"/>
                <a:cs typeface="NikoshBAN" panose="02000000000000000000" pitchFamily="2" charset="0"/>
              </a:rPr>
              <a:t>শিখন</a:t>
            </a:r>
            <a:r>
              <a:rPr lang="en-US" sz="4800" b="1" u="sng" dirty="0">
                <a:solidFill>
                  <a:srgbClr val="FF0000"/>
                </a:solidFill>
                <a:latin typeface="NikoshBAN" panose="02000000000000000000" pitchFamily="2" charset="0"/>
                <a:cs typeface="NikoshBAN" panose="02000000000000000000" pitchFamily="2" charset="0"/>
              </a:rPr>
              <a:t> </a:t>
            </a:r>
            <a:r>
              <a:rPr lang="en-US" sz="4800" b="1" u="sng" dirty="0" err="1">
                <a:solidFill>
                  <a:srgbClr val="FF0000"/>
                </a:solidFill>
                <a:latin typeface="NikoshBAN" panose="02000000000000000000" pitchFamily="2" charset="0"/>
                <a:cs typeface="NikoshBAN" panose="02000000000000000000" pitchFamily="2" charset="0"/>
              </a:rPr>
              <a:t>ফল</a:t>
            </a:r>
            <a:r>
              <a:rPr lang="en-US" sz="4800" b="1" u="sng" dirty="0">
                <a:solidFill>
                  <a:srgbClr val="FF0000"/>
                </a:solidFill>
                <a:latin typeface="NikoshBAN" panose="02000000000000000000" pitchFamily="2" charset="0"/>
                <a:cs typeface="NikoshBAN" panose="02000000000000000000" pitchFamily="2" charset="0"/>
              </a:rPr>
              <a:t> </a:t>
            </a:r>
          </a:p>
        </p:txBody>
      </p:sp>
      <p:sp>
        <p:nvSpPr>
          <p:cNvPr id="5" name="TextBox 4"/>
          <p:cNvSpPr txBox="1"/>
          <p:nvPr/>
        </p:nvSpPr>
        <p:spPr>
          <a:xfrm>
            <a:off x="1524000" y="1447800"/>
            <a:ext cx="9144001" cy="2862322"/>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১। যৌক্তিক বিভাগের ধারণা ব্যাখ্যা করতে পারবে।</a:t>
            </a:r>
          </a:p>
          <a:p>
            <a:endParaRPr lang="bn-BD" sz="3600" b="1" dirty="0">
              <a:latin typeface="NikoshBAN" panose="02000000000000000000" pitchFamily="2" charset="0"/>
              <a:cs typeface="NikoshBAN" panose="02000000000000000000" pitchFamily="2" charset="0"/>
            </a:endParaRPr>
          </a:p>
          <a:p>
            <a:r>
              <a:rPr lang="en-US" sz="3600" b="1" dirty="0">
                <a:latin typeface="NikoshBAN" panose="02000000000000000000" pitchFamily="2" charset="0"/>
                <a:cs typeface="NikoshBAN" panose="02000000000000000000" pitchFamily="2" charset="0"/>
              </a:rPr>
              <a:t>২ </a:t>
            </a:r>
            <a:r>
              <a:rPr lang="bn-BD" sz="3600" b="1" dirty="0">
                <a:latin typeface="NikoshBAN" panose="02000000000000000000" pitchFamily="2" charset="0"/>
                <a:cs typeface="NikoshBAN" panose="02000000000000000000" pitchFamily="2" charset="0"/>
              </a:rPr>
              <a:t>। যৌক্তিক বিভাগের সীমাবদ্ধতা সমূহ ব্যাখ্যা করতে পারবে।</a:t>
            </a:r>
            <a:endParaRPr lang="en-US" sz="3600" b="1" dirty="0">
              <a:latin typeface="NikoshBAN" panose="02000000000000000000" pitchFamily="2" charset="0"/>
              <a:cs typeface="NikoshBAN" panose="02000000000000000000" pitchFamily="2" charset="0"/>
            </a:endParaRPr>
          </a:p>
          <a:p>
            <a:endParaRPr lang="bn-BD" sz="3600" b="1" dirty="0">
              <a:latin typeface="NikoshBAN" panose="02000000000000000000" pitchFamily="2" charset="0"/>
              <a:cs typeface="NikoshBAN" panose="02000000000000000000" pitchFamily="2" charset="0"/>
            </a:endParaRPr>
          </a:p>
          <a:p>
            <a:r>
              <a:rPr lang="en-US" sz="3600" b="1" dirty="0">
                <a:latin typeface="NikoshBAN" panose="02000000000000000000" pitchFamily="2" charset="0"/>
                <a:cs typeface="NikoshBAN" panose="02000000000000000000" pitchFamily="2" charset="0"/>
              </a:rPr>
              <a:t>৩</a:t>
            </a:r>
            <a:r>
              <a:rPr lang="bn-BD" sz="3600" b="1" dirty="0">
                <a:latin typeface="NikoshBAN" panose="02000000000000000000" pitchFamily="2" charset="0"/>
                <a:cs typeface="NikoshBAN" panose="02000000000000000000" pitchFamily="2" charset="0"/>
              </a:rPr>
              <a:t>। দ্বিকোটিক বিভাগ ব্যাখ্যা করতে পারবে।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382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794" y="152401"/>
            <a:ext cx="2765501" cy="769441"/>
          </a:xfrm>
          <a:prstGeom prst="rect">
            <a:avLst/>
          </a:prstGeom>
          <a:solidFill>
            <a:srgbClr val="92D050"/>
          </a:solidFill>
        </p:spPr>
        <p:txBody>
          <a:bodyPr wrap="none" rtlCol="0">
            <a:spAutoFit/>
          </a:bodyPr>
          <a:lstStyle/>
          <a:p>
            <a:r>
              <a:rPr lang="bn-BD" sz="4400" u="sng" dirty="0">
                <a:latin typeface="NikoshBAN" panose="02000000000000000000" pitchFamily="2" charset="0"/>
                <a:cs typeface="NikoshBAN" panose="02000000000000000000" pitchFamily="2" charset="0"/>
              </a:rPr>
              <a:t>পাঠ উপস্থাপনা </a:t>
            </a:r>
            <a:endParaRPr lang="en-US" sz="4400" u="sng" dirty="0">
              <a:latin typeface="NikoshBAN" panose="02000000000000000000" pitchFamily="2" charset="0"/>
              <a:cs typeface="NikoshBAN" panose="02000000000000000000" pitchFamily="2" charset="0"/>
            </a:endParaRPr>
          </a:p>
        </p:txBody>
      </p:sp>
      <p:sp>
        <p:nvSpPr>
          <p:cNvPr id="3" name="TextBox 2"/>
          <p:cNvSpPr txBox="1"/>
          <p:nvPr/>
        </p:nvSpPr>
        <p:spPr>
          <a:xfrm>
            <a:off x="410816" y="1709530"/>
            <a:ext cx="4161184" cy="923330"/>
          </a:xfrm>
          <a:prstGeom prst="rect">
            <a:avLst/>
          </a:prstGeom>
          <a:solidFill>
            <a:srgbClr val="FFFF00"/>
          </a:solidFill>
        </p:spPr>
        <p:txBody>
          <a:bodyPr wrap="square" rtlCol="0">
            <a:spAutoFit/>
          </a:bodyPr>
          <a:lstStyle/>
          <a:p>
            <a:r>
              <a:rPr lang="bn-BD" sz="5400" b="1" u="sng" dirty="0">
                <a:latin typeface="NikoshBAN" panose="02000000000000000000" pitchFamily="2" charset="0"/>
                <a:cs typeface="NikoshBAN" panose="02000000000000000000" pitchFamily="2" charset="0"/>
              </a:rPr>
              <a:t>যৌক্তিক বিভাগঃ </a:t>
            </a:r>
            <a:endParaRPr lang="en-US" sz="5400" b="1" u="sng" dirty="0">
              <a:latin typeface="NikoshBAN" panose="02000000000000000000" pitchFamily="2" charset="0"/>
              <a:cs typeface="NikoshBAN" panose="02000000000000000000" pitchFamily="2" charset="0"/>
            </a:endParaRPr>
          </a:p>
        </p:txBody>
      </p:sp>
      <p:sp>
        <p:nvSpPr>
          <p:cNvPr id="4" name="TextBox 3"/>
          <p:cNvSpPr txBox="1"/>
          <p:nvPr/>
        </p:nvSpPr>
        <p:spPr>
          <a:xfrm>
            <a:off x="410817" y="3167270"/>
            <a:ext cx="11317357" cy="2123658"/>
          </a:xfrm>
          <a:prstGeom prst="rect">
            <a:avLst/>
          </a:prstGeom>
          <a:solidFill>
            <a:srgbClr val="92D050"/>
          </a:solidFill>
        </p:spPr>
        <p:txBody>
          <a:bodyPr wrap="square" rtlCol="0">
            <a:spAutoFit/>
          </a:bodyPr>
          <a:lstStyle/>
          <a:p>
            <a:r>
              <a:rPr lang="bn-BD" sz="4400" dirty="0">
                <a:latin typeface="NikoshBAN" panose="02000000000000000000" pitchFamily="2" charset="0"/>
                <a:cs typeface="NikoshBAN" panose="02000000000000000000" pitchFamily="2" charset="0"/>
              </a:rPr>
              <a:t>একটি  জাতিকে বা উচ্চতর শ্রে</a:t>
            </a:r>
            <a:r>
              <a:rPr lang="en-US" sz="4400" dirty="0" err="1">
                <a:latin typeface="NikoshBAN" panose="02000000000000000000" pitchFamily="2" charset="0"/>
                <a:cs typeface="NikoshBAN" panose="02000000000000000000" pitchFamily="2" charset="0"/>
              </a:rPr>
              <a:t>ণি</a:t>
            </a:r>
            <a:r>
              <a:rPr lang="bn-BD" sz="4400" dirty="0">
                <a:latin typeface="NikoshBAN" panose="02000000000000000000" pitchFamily="2" charset="0"/>
                <a:cs typeface="NikoshBAN" panose="02000000000000000000" pitchFamily="2" charset="0"/>
              </a:rPr>
              <a:t>কে কোনো একটি নীতি বা সূত্রের ভিত্তিতে তার নিম্নতর উপজাতি বা উপশ্রে</a:t>
            </a:r>
            <a:r>
              <a:rPr lang="en-US" sz="4400" dirty="0" err="1">
                <a:latin typeface="NikoshBAN" panose="02000000000000000000" pitchFamily="2" charset="0"/>
                <a:cs typeface="NikoshBAN" panose="02000000000000000000" pitchFamily="2" charset="0"/>
              </a:rPr>
              <a:t>ণি</a:t>
            </a:r>
            <a:r>
              <a:rPr lang="bn-BD" sz="4400" dirty="0">
                <a:latin typeface="NikoshBAN" panose="02000000000000000000" pitchFamily="2" charset="0"/>
                <a:cs typeface="NikoshBAN" panose="02000000000000000000" pitchFamily="2" charset="0"/>
              </a:rPr>
              <a:t>তে বিভক্ত করার প্রক্রিয়াকে </a:t>
            </a:r>
            <a:r>
              <a:rPr lang="bn-BD" sz="4400" b="1" dirty="0">
                <a:solidFill>
                  <a:schemeClr val="accent2">
                    <a:lumMod val="75000"/>
                  </a:schemeClr>
                </a:solidFill>
                <a:latin typeface="NikoshBAN" panose="02000000000000000000" pitchFamily="2" charset="0"/>
                <a:cs typeface="NikoshBAN" panose="02000000000000000000" pitchFamily="2" charset="0"/>
              </a:rPr>
              <a:t>যৌক্তিক বিভাগ </a:t>
            </a:r>
            <a:r>
              <a:rPr lang="bn-BD" sz="4400" dirty="0">
                <a:latin typeface="NikoshBAN" panose="02000000000000000000" pitchFamily="2" charset="0"/>
                <a:cs typeface="NikoshBAN" panose="02000000000000000000" pitchFamily="2" charset="0"/>
              </a:rPr>
              <a:t>বলে।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233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93592-2C01-4EBC-A172-5BA7BFB41F48}"/>
              </a:ext>
            </a:extLst>
          </p:cNvPr>
          <p:cNvSpPr txBox="1"/>
          <p:nvPr/>
        </p:nvSpPr>
        <p:spPr>
          <a:xfrm>
            <a:off x="92765" y="159026"/>
            <a:ext cx="4520789" cy="646331"/>
          </a:xfrm>
          <a:prstGeom prst="rect">
            <a:avLst/>
          </a:prstGeom>
          <a:solidFill>
            <a:srgbClr val="FFFF00"/>
          </a:solidFill>
        </p:spPr>
        <p:txBody>
          <a:bodyPr wrap="none" rtlCol="0">
            <a:spAutoFit/>
          </a:bodyPr>
          <a:lstStyle/>
          <a:p>
            <a:r>
              <a:rPr lang="bn-IN" sz="3600" dirty="0">
                <a:latin typeface="NikoshBAN" panose="02000000000000000000" pitchFamily="2" charset="0"/>
                <a:cs typeface="NikoshBAN" panose="02000000000000000000" pitchFamily="2" charset="0"/>
              </a:rPr>
              <a:t>যৌক্তিক বিভাগের সীমাবদ্ধতাঃ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DF76B1B-6FAE-4FA4-9B4C-E391670EC554}"/>
              </a:ext>
            </a:extLst>
          </p:cNvPr>
          <p:cNvSpPr txBox="1"/>
          <p:nvPr/>
        </p:nvSpPr>
        <p:spPr>
          <a:xfrm>
            <a:off x="238539" y="1232452"/>
            <a:ext cx="11807687" cy="4524315"/>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১। </a:t>
            </a:r>
            <a:r>
              <a:rPr lang="bn-IN" sz="3200" dirty="0">
                <a:solidFill>
                  <a:srgbClr val="00B0F0"/>
                </a:solidFill>
                <a:latin typeface="NikoshBAN" panose="02000000000000000000" pitchFamily="2" charset="0"/>
                <a:cs typeface="NikoshBAN" panose="02000000000000000000" pitchFamily="2" charset="0"/>
              </a:rPr>
              <a:t>বিশিষ্ট ব্যক্তি বা বস্তুর বিভাগ সম্ভব নয়ঃ </a:t>
            </a:r>
            <a:r>
              <a:rPr lang="bn-IN" sz="2800" dirty="0">
                <a:latin typeface="NikoshBAN" panose="02000000000000000000" pitchFamily="2" charset="0"/>
                <a:cs typeface="NikoshBAN" panose="02000000000000000000" pitchFamily="2" charset="0"/>
              </a:rPr>
              <a:t>যৌক্তিক বিভাগে সবসময় কোনো জাতি বা শ্রেণিকে তার অন্তর্গত উপজাতি বা উপশ্রেণিতে বিভাগ করা হয়। কোনো বিশেষ ব্যক্তি বা বস্তুকে বিভাগ করা যাবে না। কারণ বিশিষ্ট</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ব্যক্তি বা বস্তুকে বিভাগ করলে অংগগত এবং গুণগত বিভাগ অনুপপত্তি ঘটে। যেমন- রহিম,করিম,পদ্মা,মেঘনা,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ইত্যাদি। </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২। </a:t>
            </a:r>
            <a:r>
              <a:rPr lang="bn-IN" sz="3200" dirty="0">
                <a:solidFill>
                  <a:srgbClr val="00B0F0"/>
                </a:solidFill>
                <a:latin typeface="NikoshBAN" panose="02000000000000000000" pitchFamily="2" charset="0"/>
                <a:cs typeface="NikoshBAN" panose="02000000000000000000" pitchFamily="2" charset="0"/>
              </a:rPr>
              <a:t>ক্ষুদ্রতম উপজাতির বিভাগ সম্ভব নয়ঃ </a:t>
            </a:r>
            <a:r>
              <a:rPr lang="bn-IN" sz="2800" dirty="0">
                <a:latin typeface="NikoshBAN" panose="02000000000000000000" pitchFamily="2" charset="0"/>
                <a:cs typeface="NikoshBAN" panose="02000000000000000000" pitchFamily="2" charset="0"/>
              </a:rPr>
              <a:t>যে সব উপজাতি বা উপশ্রেণিকে আর কোনো উপজাতি বা উপশ্রেণিতে</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বিভক্ত করা যায় না তারাই হলো ক্ষুদ্রতম উপজাতি বা উপশ্রেণি। এদেরকে বিভক্ত করলে একক ব্যক্তি বা বস্তু পাওয়া যায়। কিন্তু একক ব্যক্তি বা বস্তুকে অংগগত বা গুণগত বিভাগ করা সম্ভব। যৌক্তিক বিভাগ করা সম্ভব নয় । যেমন- মানুষ হচ্ছে একটি ক্ষুদ্রতম উপজাতি। একে বিভাগ করলে কেবল ব্যক্তি মানুষ পাওয়া যায়। তাই ক্ষুদ্রতম উপজাতি হিসেবে মানুষ পদের যৌক্তিক বিভাগ সম্ভব নয়।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413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2C6A2B-D4F8-453D-BB8F-C852817184CF}"/>
              </a:ext>
            </a:extLst>
          </p:cNvPr>
          <p:cNvSpPr txBox="1"/>
          <p:nvPr/>
        </p:nvSpPr>
        <p:spPr>
          <a:xfrm>
            <a:off x="212035" y="649360"/>
            <a:ext cx="11648661" cy="3108543"/>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৩। </a:t>
            </a:r>
            <a:r>
              <a:rPr lang="bn-IN" sz="2800" dirty="0">
                <a:solidFill>
                  <a:srgbClr val="00B0F0"/>
                </a:solidFill>
                <a:latin typeface="NikoshBAN" panose="02000000000000000000" pitchFamily="2" charset="0"/>
                <a:cs typeface="NikoshBAN" panose="02000000000000000000" pitchFamily="2" charset="0"/>
              </a:rPr>
              <a:t>বিশিষ্ট সমষ্টিবাচক পদের যৌক্তিক বিভাগ সম্ভব নয়ঃ </a:t>
            </a:r>
            <a:r>
              <a:rPr lang="bn-IN" sz="2800" dirty="0">
                <a:latin typeface="NikoshBAN" panose="02000000000000000000" pitchFamily="2" charset="0"/>
                <a:cs typeface="NikoshBAN" panose="02000000000000000000" pitchFamily="2" charset="0"/>
              </a:rPr>
              <a:t>কারণ এ ধরনের পদকে বিভক্ত করলে তার অন্তর্গত</a:t>
            </a:r>
          </a:p>
          <a:p>
            <a:r>
              <a:rPr lang="bn-IN" sz="2800" dirty="0">
                <a:latin typeface="NikoshBAN" panose="02000000000000000000" pitchFamily="2" charset="0"/>
                <a:cs typeface="NikoshBAN" panose="02000000000000000000" pitchFamily="2" charset="0"/>
              </a:rPr>
              <a:t>কোনো উপজাতি পাওয়া যায় না বরং বিশিষ্ট ব্যক্তি বা বস্তু পাওয়া যায়।যেমন- নোয়াপাড়া কলেজের পাঠাগার,বাংলাদেশ সেনাবাহিনী ইত্যাদি। এদের কোনো উপশ্রেণি নেই। এ কারণে এদের কোনো যৌক্তিক বিভাগ সম্ভব নয়। </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৪। </a:t>
            </a:r>
            <a:r>
              <a:rPr lang="bn-IN" sz="2800" dirty="0">
                <a:solidFill>
                  <a:srgbClr val="00B0F0"/>
                </a:solidFill>
                <a:latin typeface="NikoshBAN" panose="02000000000000000000" pitchFamily="2" charset="0"/>
                <a:cs typeface="NikoshBAN" panose="02000000000000000000" pitchFamily="2" charset="0"/>
              </a:rPr>
              <a:t>মনের মৌলিক অনুভূতিসমূহকে যৌক্তিক বিভাগ করা যায় নাঃ </a:t>
            </a:r>
            <a:r>
              <a:rPr lang="bn-IN" sz="2800" dirty="0">
                <a:latin typeface="NikoshBAN" panose="02000000000000000000" pitchFamily="2" charset="0"/>
                <a:cs typeface="NikoshBAN" panose="02000000000000000000" pitchFamily="2" charset="0"/>
              </a:rPr>
              <a:t>সুখ,দুঃখ আনন্দ,বেদনা এসব মৌলিক </a:t>
            </a:r>
          </a:p>
          <a:p>
            <a:r>
              <a:rPr lang="bn-IN" sz="2800" dirty="0">
                <a:latin typeface="NikoshBAN" panose="02000000000000000000" pitchFamily="2" charset="0"/>
                <a:cs typeface="NikoshBAN" panose="02000000000000000000" pitchFamily="2" charset="0"/>
              </a:rPr>
              <a:t>অনুভূতিসমূহ অনন্য গুণবিশিষ্ট। তাই এদের যৌক্তিক বিভাগ সম্ভব নয়। </a:t>
            </a:r>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3C37066-C875-496B-BCAE-AFEABF756E69}"/>
              </a:ext>
            </a:extLst>
          </p:cNvPr>
          <p:cNvSpPr txBox="1"/>
          <p:nvPr/>
        </p:nvSpPr>
        <p:spPr>
          <a:xfrm>
            <a:off x="212034" y="4465983"/>
            <a:ext cx="11648661" cy="1384995"/>
          </a:xfrm>
          <a:prstGeom prst="rect">
            <a:avLst/>
          </a:prstGeom>
          <a:noFill/>
        </p:spPr>
        <p:txBody>
          <a:bodyPr wrap="square">
            <a:spAutoFit/>
          </a:bodyPr>
          <a:lstStyle/>
          <a:p>
            <a:r>
              <a:rPr lang="bn-IN" sz="2800" dirty="0">
                <a:latin typeface="NikoshBAN" panose="02000000000000000000" pitchFamily="2" charset="0"/>
                <a:cs typeface="NikoshBAN" panose="02000000000000000000" pitchFamily="2" charset="0"/>
              </a:rPr>
              <a:t>৫। </a:t>
            </a:r>
            <a:r>
              <a:rPr lang="bn-IN" sz="2800" dirty="0">
                <a:solidFill>
                  <a:srgbClr val="00B0F0"/>
                </a:solidFill>
                <a:latin typeface="NikoshBAN" panose="02000000000000000000" pitchFamily="2" charset="0"/>
                <a:cs typeface="NikoshBAN" panose="02000000000000000000" pitchFamily="2" charset="0"/>
              </a:rPr>
              <a:t>ব্যক্তর্থবিহীন কোনো পদের যৌক্তিক বিভাগ সম্ভব নয়ঃ </a:t>
            </a:r>
            <a:r>
              <a:rPr lang="bn-IN" sz="2800" dirty="0">
                <a:latin typeface="NikoshBAN" panose="02000000000000000000" pitchFamily="2" charset="0"/>
                <a:cs typeface="NikoshBAN" panose="02000000000000000000" pitchFamily="2" charset="0"/>
              </a:rPr>
              <a:t>আমরা জানি, যৌক্তিক বিভাগ হচ্ছে কোনো</a:t>
            </a:r>
          </a:p>
          <a:p>
            <a:r>
              <a:rPr lang="bn-IN" sz="2800" dirty="0">
                <a:latin typeface="NikoshBAN" panose="02000000000000000000" pitchFamily="2" charset="0"/>
                <a:cs typeface="NikoshBAN" panose="02000000000000000000" pitchFamily="2" charset="0"/>
              </a:rPr>
              <a:t>জাতিবাচক পদের ব্যক্তর্থের বিশ্লেষণ। এ কারণেই যে সব পদের ব্যক্তর্থ সম্পর্কে আমাদের ধারণা নেই কিংবা যে সব পদের ব্যক্তর্থ নাই সেই সব পদের যৌক্তিক বিভাগ সম্ভব নয়। যেমন- তুষার, ধবলতা, শুভ্রতা ইত্যাদি।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517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69A67-E559-4324-9B8A-06510345332F}"/>
              </a:ext>
            </a:extLst>
          </p:cNvPr>
          <p:cNvSpPr txBox="1"/>
          <p:nvPr/>
        </p:nvSpPr>
        <p:spPr>
          <a:xfrm>
            <a:off x="304797" y="437321"/>
            <a:ext cx="6476453" cy="523220"/>
          </a:xfrm>
          <a:prstGeom prst="rect">
            <a:avLst/>
          </a:prstGeom>
          <a:solidFill>
            <a:srgbClr val="FFFF00"/>
          </a:solidFill>
        </p:spPr>
        <p:txBody>
          <a:bodyPr wrap="none" rtlCol="0">
            <a:spAutoFit/>
          </a:bodyPr>
          <a:lstStyle/>
          <a:p>
            <a:r>
              <a:rPr lang="bn-IN" sz="2800" dirty="0">
                <a:latin typeface="NikoshBAN" panose="02000000000000000000" pitchFamily="2" charset="0"/>
                <a:cs typeface="NikoshBAN" panose="02000000000000000000" pitchFamily="2" charset="0"/>
              </a:rPr>
              <a:t>দ্বিকোটিক বিভাগ (</a:t>
            </a:r>
            <a:r>
              <a:rPr lang="en-US" sz="2800" dirty="0">
                <a:latin typeface="NikoshBAN" panose="02000000000000000000" pitchFamily="2" charset="0"/>
                <a:cs typeface="NikoshBAN" panose="02000000000000000000" pitchFamily="2" charset="0"/>
              </a:rPr>
              <a:t>Division by Dichotomy):</a:t>
            </a:r>
            <a:r>
              <a:rPr lang="bn-IN"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3DB9BC4-73AD-4419-A36F-50C910AF0E1F}"/>
              </a:ext>
            </a:extLst>
          </p:cNvPr>
          <p:cNvSpPr txBox="1"/>
          <p:nvPr/>
        </p:nvSpPr>
        <p:spPr>
          <a:xfrm>
            <a:off x="304797" y="1417983"/>
            <a:ext cx="10840281" cy="4832092"/>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দ্বিকোটিক বিভগের ইংরেজি শব্দ হলো</a:t>
            </a:r>
            <a:r>
              <a:rPr lang="en-US" sz="2800" dirty="0">
                <a:latin typeface="NikoshBAN" panose="02000000000000000000" pitchFamily="2" charset="0"/>
                <a:cs typeface="NikoshBAN" panose="02000000000000000000" pitchFamily="2" charset="0"/>
              </a:rPr>
              <a:t> </a:t>
            </a:r>
            <a:r>
              <a:rPr lang="en-US" sz="2800" dirty="0">
                <a:solidFill>
                  <a:schemeClr val="accent2"/>
                </a:solidFill>
                <a:latin typeface="NikoshBAN" panose="02000000000000000000" pitchFamily="2" charset="0"/>
                <a:cs typeface="NikoshBAN" panose="02000000000000000000" pitchFamily="2" charset="0"/>
              </a:rPr>
              <a:t>Dichotomy</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এটি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a:t>
            </a:r>
            <a:r>
              <a:rPr lang="en-US" sz="2800" dirty="0">
                <a:latin typeface="NikoshBAN" panose="02000000000000000000" pitchFamily="2" charset="0"/>
                <a:cs typeface="NikoshBAN" panose="02000000000000000000" pitchFamily="2" charset="0"/>
              </a:rPr>
              <a:t>     </a:t>
            </a:r>
            <a:r>
              <a:rPr lang="en-US" sz="2800" dirty="0" err="1">
                <a:solidFill>
                  <a:schemeClr val="accent2"/>
                </a:solidFill>
                <a:latin typeface="NikoshBAN" panose="02000000000000000000" pitchFamily="2" charset="0"/>
                <a:cs typeface="NikoshBAN" panose="02000000000000000000" pitchFamily="2" charset="0"/>
              </a:rPr>
              <a:t>Dicha</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solidFill>
                  <a:schemeClr val="accent2"/>
                </a:solidFill>
                <a:latin typeface="NikoshBAN" panose="02000000000000000000" pitchFamily="2" charset="0"/>
                <a:cs typeface="NikoshBAN" panose="02000000000000000000" pitchFamily="2" charset="0"/>
              </a:rPr>
              <a:t>Temno</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উদ্ভ</a:t>
            </a:r>
            <a:r>
              <a:rPr lang="bn-IN" sz="2800" dirty="0">
                <a:latin typeface="NikoshBAN" panose="02000000000000000000" pitchFamily="2" charset="0"/>
                <a:cs typeface="NikoshBAN" panose="02000000000000000000" pitchFamily="2" charset="0"/>
              </a:rPr>
              <a:t>ব </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হয়েছে</a:t>
            </a:r>
            <a:r>
              <a:rPr lang="en-US" sz="2800" dirty="0">
                <a:latin typeface="NikoshBAN" panose="02000000000000000000" pitchFamily="2" charset="0"/>
                <a:cs typeface="NikoshBAN" panose="02000000000000000000" pitchFamily="2" charset="0"/>
              </a:rPr>
              <a:t>। </a:t>
            </a:r>
            <a:r>
              <a:rPr lang="en-US" sz="2800" dirty="0" err="1">
                <a:solidFill>
                  <a:schemeClr val="accent2"/>
                </a:solidFill>
                <a:latin typeface="NikoshBAN" panose="02000000000000000000" pitchFamily="2" charset="0"/>
                <a:cs typeface="NikoshBAN" panose="02000000000000000000" pitchFamily="2" charset="0"/>
              </a:rPr>
              <a:t>Dicha</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দু</a:t>
            </a:r>
            <a:r>
              <a:rPr lang="bn-IN" sz="2800" dirty="0">
                <a:latin typeface="NikoshBAN" panose="02000000000000000000" pitchFamily="2" charset="0"/>
                <a:cs typeface="NikoshBAN" panose="02000000000000000000" pitchFamily="2" charset="0"/>
              </a:rPr>
              <a:t>ই</a:t>
            </a:r>
            <a:r>
              <a:rPr lang="en-US" sz="2800" dirty="0" err="1">
                <a:latin typeface="NikoshBAN" panose="02000000000000000000" pitchFamily="2" charset="0"/>
                <a:cs typeface="NikoshBAN" panose="02000000000000000000" pitchFamily="2" charset="0"/>
              </a:rPr>
              <a:t>ভাগ</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solidFill>
                  <a:schemeClr val="accent2"/>
                </a:solidFill>
                <a:latin typeface="NikoshBAN" panose="02000000000000000000" pitchFamily="2" charset="0"/>
                <a:cs typeface="NikoshBAN" panose="02000000000000000000" pitchFamily="2" charset="0"/>
              </a:rPr>
              <a:t>Temno</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ভাগ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উৎপত্তিগত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a:solidFill>
                  <a:schemeClr val="accent2"/>
                </a:solidFill>
                <a:latin typeface="NikoshBAN" panose="02000000000000000000" pitchFamily="2" charset="0"/>
                <a:cs typeface="NikoshBAN" panose="02000000000000000000" pitchFamily="2" charset="0"/>
              </a:rPr>
              <a:t>Dichotomy</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দ্বিকোটিক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বিভাগের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দুভাগে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ৎ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অন্তর্গত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উপজাতিতে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দ্বিকোটিক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বিভাগ</a:t>
            </a:r>
            <a:r>
              <a:rPr lang="en-US" sz="2800" dirty="0">
                <a:latin typeface="NikoshBAN" panose="02000000000000000000" pitchFamily="2" charset="0"/>
                <a:cs typeface="NikoshBAN" panose="02000000000000000000" pitchFamily="2" charset="0"/>
              </a:rPr>
              <a:t>। </a:t>
            </a:r>
            <a:endParaRPr lang="bn-IN" sz="2800" dirty="0">
              <a:latin typeface="NikoshBAN" panose="02000000000000000000" pitchFamily="2" charset="0"/>
              <a:cs typeface="NikoshBAN" panose="02000000000000000000" pitchFamily="2" charset="0"/>
            </a:endParaRP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দ্বিকোটিক বিভাগে কোনো জাতিকে তার অন্তর্গত দুটি বিরুদ্ধ উপজাতিতে বিভক্ত করা হয়। এই বিরুদ্ধ</a:t>
            </a:r>
          </a:p>
          <a:p>
            <a:r>
              <a:rPr lang="bn-IN" sz="2800" dirty="0">
                <a:latin typeface="NikoshBAN" panose="02000000000000000000" pitchFamily="2" charset="0"/>
                <a:cs typeface="NikoshBAN" panose="02000000000000000000" pitchFamily="2" charset="0"/>
              </a:rPr>
              <a:t>উপজাতিসমূহের মধ্যে একটি হলো সদর্থক গুণবিশিষ্ট এবং অপরটি হলো নঞ্চর্থক গুণবিশিষ্ট অর্থাৎ এদের একটির মধ্যে একটি বিশেষ গুণ উপস্থিত থাকে এবং অন্যটির মধ্যে এই বিশেষ গুণ উপস্থিত থাকে না। ফলে এরা কখনো একে অপরের সাথে মিশে যাওয়ার সম্ভবনা থাকে না। আবার এদের মিলিত ব্যক্তর্থ এর যোগফল বিভাজ্য জাতিটির ব্যক্তর্থের সমান হয়।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825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F13D7-B1CC-4381-9FE3-5963F74F80F5}"/>
              </a:ext>
            </a:extLst>
          </p:cNvPr>
          <p:cNvSpPr/>
          <p:nvPr/>
        </p:nvSpPr>
        <p:spPr>
          <a:xfrm>
            <a:off x="4028661" y="715619"/>
            <a:ext cx="1497496" cy="675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প্রাণী বা জীব </a:t>
            </a:r>
            <a:endParaRPr lang="en-US" dirty="0"/>
          </a:p>
        </p:txBody>
      </p:sp>
      <p:sp>
        <p:nvSpPr>
          <p:cNvPr id="3" name="Arrow: Down 2">
            <a:extLst>
              <a:ext uri="{FF2B5EF4-FFF2-40B4-BE49-F238E27FC236}">
                <a16:creationId xmlns:a16="http://schemas.microsoft.com/office/drawing/2014/main" id="{34F8EAAE-A233-46CE-AFD9-AC0BE76D3311}"/>
              </a:ext>
            </a:extLst>
          </p:cNvPr>
          <p:cNvSpPr/>
          <p:nvPr/>
        </p:nvSpPr>
        <p:spPr>
          <a:xfrm>
            <a:off x="4744278" y="1404731"/>
            <a:ext cx="238539" cy="424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516716E-0350-4321-8A8D-D2DAC35CF417}"/>
              </a:ext>
            </a:extLst>
          </p:cNvPr>
          <p:cNvCxnSpPr>
            <a:cxnSpLocks/>
          </p:cNvCxnSpPr>
          <p:nvPr/>
        </p:nvCxnSpPr>
        <p:spPr>
          <a:xfrm>
            <a:off x="2796209" y="1855304"/>
            <a:ext cx="413467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Arrow: Down 7">
            <a:extLst>
              <a:ext uri="{FF2B5EF4-FFF2-40B4-BE49-F238E27FC236}">
                <a16:creationId xmlns:a16="http://schemas.microsoft.com/office/drawing/2014/main" id="{2A723268-E55B-4B61-9C20-66407B22DDE5}"/>
              </a:ext>
            </a:extLst>
          </p:cNvPr>
          <p:cNvSpPr/>
          <p:nvPr/>
        </p:nvSpPr>
        <p:spPr>
          <a:xfrm>
            <a:off x="2796209" y="1855304"/>
            <a:ext cx="45719" cy="556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14211F2-9C05-41C5-AAAB-264429B33EA0}"/>
              </a:ext>
            </a:extLst>
          </p:cNvPr>
          <p:cNvSpPr/>
          <p:nvPr/>
        </p:nvSpPr>
        <p:spPr>
          <a:xfrm>
            <a:off x="6930887" y="1855304"/>
            <a:ext cx="45719" cy="556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2B622D-331F-4C53-B389-B6B13BE7F7B2}"/>
              </a:ext>
            </a:extLst>
          </p:cNvPr>
          <p:cNvSpPr/>
          <p:nvPr/>
        </p:nvSpPr>
        <p:spPr>
          <a:xfrm>
            <a:off x="1722781" y="2438386"/>
            <a:ext cx="2193898" cy="556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মানুষ </a:t>
            </a:r>
            <a:endParaRPr lang="en-US" dirty="0"/>
          </a:p>
        </p:txBody>
      </p:sp>
      <p:sp>
        <p:nvSpPr>
          <p:cNvPr id="11" name="Rectangle 10">
            <a:extLst>
              <a:ext uri="{FF2B5EF4-FFF2-40B4-BE49-F238E27FC236}">
                <a16:creationId xmlns:a16="http://schemas.microsoft.com/office/drawing/2014/main" id="{778FEE54-6287-41FC-B5F1-058C76B9CE14}"/>
              </a:ext>
            </a:extLst>
          </p:cNvPr>
          <p:cNvSpPr/>
          <p:nvPr/>
        </p:nvSpPr>
        <p:spPr>
          <a:xfrm>
            <a:off x="5764696" y="2504646"/>
            <a:ext cx="2074628" cy="5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অমানুষ </a:t>
            </a:r>
            <a:endParaRPr lang="en-US" dirty="0"/>
          </a:p>
        </p:txBody>
      </p:sp>
      <p:sp>
        <p:nvSpPr>
          <p:cNvPr id="12" name="Arrow: Down 11">
            <a:extLst>
              <a:ext uri="{FF2B5EF4-FFF2-40B4-BE49-F238E27FC236}">
                <a16:creationId xmlns:a16="http://schemas.microsoft.com/office/drawing/2014/main" id="{A920247B-B270-429F-9AE1-8A72598AB567}"/>
              </a:ext>
            </a:extLst>
          </p:cNvPr>
          <p:cNvSpPr/>
          <p:nvPr/>
        </p:nvSpPr>
        <p:spPr>
          <a:xfrm>
            <a:off x="2796209" y="3074424"/>
            <a:ext cx="45719" cy="556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915967E-BFF5-422C-B99F-F19D8C895C22}"/>
              </a:ext>
            </a:extLst>
          </p:cNvPr>
          <p:cNvCxnSpPr/>
          <p:nvPr/>
        </p:nvCxnSpPr>
        <p:spPr>
          <a:xfrm>
            <a:off x="755373" y="3684104"/>
            <a:ext cx="388288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6C6960-721C-4BF4-9936-B12636CCB47D}"/>
              </a:ext>
            </a:extLst>
          </p:cNvPr>
          <p:cNvSpPr/>
          <p:nvPr/>
        </p:nvSpPr>
        <p:spPr>
          <a:xfrm>
            <a:off x="159026" y="4346714"/>
            <a:ext cx="2531165" cy="47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বাংলাদেশি </a:t>
            </a:r>
            <a:endParaRPr lang="en-US" dirty="0"/>
          </a:p>
        </p:txBody>
      </p:sp>
      <p:sp>
        <p:nvSpPr>
          <p:cNvPr id="16" name="Rectangle 15">
            <a:extLst>
              <a:ext uri="{FF2B5EF4-FFF2-40B4-BE49-F238E27FC236}">
                <a16:creationId xmlns:a16="http://schemas.microsoft.com/office/drawing/2014/main" id="{963A45D2-8BD6-4D79-AF95-25DBF2ABE7CF}"/>
              </a:ext>
            </a:extLst>
          </p:cNvPr>
          <p:cNvSpPr/>
          <p:nvPr/>
        </p:nvSpPr>
        <p:spPr>
          <a:xfrm>
            <a:off x="3472070" y="4333465"/>
            <a:ext cx="2385391" cy="556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অ-বাংলাদেশি</a:t>
            </a:r>
            <a:endParaRPr lang="en-US" dirty="0"/>
          </a:p>
        </p:txBody>
      </p:sp>
      <p:sp>
        <p:nvSpPr>
          <p:cNvPr id="17" name="Arrow: Down 16">
            <a:extLst>
              <a:ext uri="{FF2B5EF4-FFF2-40B4-BE49-F238E27FC236}">
                <a16:creationId xmlns:a16="http://schemas.microsoft.com/office/drawing/2014/main" id="{8765E6BB-EF90-42ED-B5A2-B30E9970E963}"/>
              </a:ext>
            </a:extLst>
          </p:cNvPr>
          <p:cNvSpPr/>
          <p:nvPr/>
        </p:nvSpPr>
        <p:spPr>
          <a:xfrm>
            <a:off x="755373" y="3829878"/>
            <a:ext cx="45719" cy="331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43A540F-8052-44FC-8BB2-E1B3D1E566F7}"/>
              </a:ext>
            </a:extLst>
          </p:cNvPr>
          <p:cNvSpPr/>
          <p:nvPr/>
        </p:nvSpPr>
        <p:spPr>
          <a:xfrm>
            <a:off x="4638260" y="3829878"/>
            <a:ext cx="45719" cy="331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DCCA54-C18C-4299-8C91-E012FC7A124A}"/>
              </a:ext>
            </a:extLst>
          </p:cNvPr>
          <p:cNvSpPr/>
          <p:nvPr/>
        </p:nvSpPr>
        <p:spPr>
          <a:xfrm>
            <a:off x="159026" y="5950226"/>
            <a:ext cx="222636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শিক্ষিত </a:t>
            </a:r>
            <a:endParaRPr lang="en-US" dirty="0"/>
          </a:p>
        </p:txBody>
      </p:sp>
      <p:sp>
        <p:nvSpPr>
          <p:cNvPr id="20" name="Rectangle 19">
            <a:extLst>
              <a:ext uri="{FF2B5EF4-FFF2-40B4-BE49-F238E27FC236}">
                <a16:creationId xmlns:a16="http://schemas.microsoft.com/office/drawing/2014/main" id="{E8C8F23B-AC28-4456-A4F3-961B9DEDCA34}"/>
              </a:ext>
            </a:extLst>
          </p:cNvPr>
          <p:cNvSpPr/>
          <p:nvPr/>
        </p:nvSpPr>
        <p:spPr>
          <a:xfrm>
            <a:off x="3326296" y="5950226"/>
            <a:ext cx="2385391" cy="609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অ-শিক্ষিত </a:t>
            </a:r>
            <a:endParaRPr lang="en-US" dirty="0"/>
          </a:p>
        </p:txBody>
      </p:sp>
      <p:sp>
        <p:nvSpPr>
          <p:cNvPr id="21" name="Arrow: Down 20">
            <a:extLst>
              <a:ext uri="{FF2B5EF4-FFF2-40B4-BE49-F238E27FC236}">
                <a16:creationId xmlns:a16="http://schemas.microsoft.com/office/drawing/2014/main" id="{0D822F5C-5F6A-4DDA-9F19-51C9C440D3C1}"/>
              </a:ext>
            </a:extLst>
          </p:cNvPr>
          <p:cNvSpPr/>
          <p:nvPr/>
        </p:nvSpPr>
        <p:spPr>
          <a:xfrm>
            <a:off x="1311965" y="4996070"/>
            <a:ext cx="53009" cy="768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9DD7FC0-19C1-483B-9CF2-0D6480DAC265}"/>
              </a:ext>
            </a:extLst>
          </p:cNvPr>
          <p:cNvCxnSpPr/>
          <p:nvPr/>
        </p:nvCxnSpPr>
        <p:spPr>
          <a:xfrm>
            <a:off x="1497496" y="5393635"/>
            <a:ext cx="282271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A56C47DD-E387-4E11-BB43-7B473FBE35F0}"/>
              </a:ext>
            </a:extLst>
          </p:cNvPr>
          <p:cNvSpPr/>
          <p:nvPr/>
        </p:nvSpPr>
        <p:spPr>
          <a:xfrm>
            <a:off x="4320209" y="5393635"/>
            <a:ext cx="53009" cy="371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4E3BBB-E105-4071-8986-1BBBCC70DF27}"/>
              </a:ext>
            </a:extLst>
          </p:cNvPr>
          <p:cNvSpPr txBox="1"/>
          <p:nvPr/>
        </p:nvSpPr>
        <p:spPr>
          <a:xfrm>
            <a:off x="92769" y="66264"/>
            <a:ext cx="10758073" cy="584775"/>
          </a:xfrm>
          <a:prstGeom prst="rect">
            <a:avLst/>
          </a:prstGeom>
          <a:solidFill>
            <a:srgbClr val="FFFF00"/>
          </a:solidFill>
        </p:spPr>
        <p:txBody>
          <a:bodyPr wrap="none" rtlCol="0">
            <a:spAutoFit/>
          </a:bodyPr>
          <a:lstStyle/>
          <a:p>
            <a:r>
              <a:rPr lang="bn-IN" sz="3200" dirty="0">
                <a:latin typeface="NikoshBAN" panose="02000000000000000000" pitchFamily="2" charset="0"/>
                <a:cs typeface="NikoshBAN" panose="02000000000000000000" pitchFamily="2" charset="0"/>
              </a:rPr>
              <a:t>দ্বিকোটিক বিভাগ প্রক্রিয়াটি কে ভালোভাবে বুঝার জন্য ছকের সাহায্যে দেখানো হলোঃ </a:t>
            </a:r>
            <a:endParaRPr lang="en-US" sz="3200"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87909316-15EB-4839-AE9E-9E35C4C2C146}"/>
              </a:ext>
            </a:extLst>
          </p:cNvPr>
          <p:cNvSpPr txBox="1"/>
          <p:nvPr/>
        </p:nvSpPr>
        <p:spPr>
          <a:xfrm>
            <a:off x="6374297" y="4943064"/>
            <a:ext cx="5658678" cy="1815882"/>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ছকে দেখা যাচ্ছে, বিভাজনের প্রত্যেক পর্যায়ে দুটি বিরুদ্ধ উপজাতিতে বিভক্ত করে অগ্রসর হওয়া যাচ্ছে। এভাবে পর্যায়ক্রমিক ভাবে বিভক্তকরণ হলো</a:t>
            </a:r>
          </a:p>
          <a:p>
            <a:r>
              <a:rPr lang="bn-IN" sz="2800" dirty="0">
                <a:latin typeface="NikoshBAN" panose="02000000000000000000" pitchFamily="2" charset="0"/>
                <a:cs typeface="NikoshBAN" panose="02000000000000000000" pitchFamily="2" charset="0"/>
              </a:rPr>
              <a:t>দ্বিকোটিক প্রক্রিয়া।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2638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1255</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48</cp:revision>
  <dcterms:created xsi:type="dcterms:W3CDTF">2020-11-21T13:51:59Z</dcterms:created>
  <dcterms:modified xsi:type="dcterms:W3CDTF">2020-12-26T05:53:32Z</dcterms:modified>
</cp:coreProperties>
</file>