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2"/>
  </p:notesMasterIdLst>
  <p:sldIdLst>
    <p:sldId id="256" r:id="rId2"/>
    <p:sldId id="257" r:id="rId3"/>
    <p:sldId id="258" r:id="rId4"/>
    <p:sldId id="270" r:id="rId5"/>
    <p:sldId id="282" r:id="rId6"/>
    <p:sldId id="283" r:id="rId7"/>
    <p:sldId id="284" r:id="rId8"/>
    <p:sldId id="281" r:id="rId9"/>
    <p:sldId id="285" r:id="rId10"/>
    <p:sldId id="286" r:id="rId11"/>
    <p:sldId id="287" r:id="rId12"/>
    <p:sldId id="288" r:id="rId13"/>
    <p:sldId id="274" r:id="rId14"/>
    <p:sldId id="275" r:id="rId15"/>
    <p:sldId id="276" r:id="rId16"/>
    <p:sldId id="277" r:id="rId17"/>
    <p:sldId id="278" r:id="rId18"/>
    <p:sldId id="271" r:id="rId19"/>
    <p:sldId id="272"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07" autoAdjust="0"/>
  </p:normalViewPr>
  <p:slideViewPr>
    <p:cSldViewPr>
      <p:cViewPr varScale="1">
        <p:scale>
          <a:sx n="68" d="100"/>
          <a:sy n="68" d="100"/>
        </p:scale>
        <p:origin x="7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F1C04-F992-4E0D-989D-0CA9529C4598}" type="datetimeFigureOut">
              <a:rPr lang="en-US" smtClean="0"/>
              <a:pPr/>
              <a:t>12/25/2020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CA8A4-46AB-49A8-96AF-595A4A4F3F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75823-BF4D-499E-AC80-0D133084F3D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8CA8A4-46AB-49A8-96AF-595A4A4F3F4E}" type="slidenum">
              <a:rPr lang="en-US" smtClean="0"/>
              <a:pPr/>
              <a:t>7</a:t>
            </a:fld>
            <a:endParaRPr lang="en-US"/>
          </a:p>
        </p:txBody>
      </p:sp>
    </p:spTree>
    <p:extLst>
      <p:ext uri="{BB962C8B-B14F-4D97-AF65-F5344CB8AC3E}">
        <p14:creationId xmlns:p14="http://schemas.microsoft.com/office/powerpoint/2010/main" val="377590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7416800" y="6509004"/>
            <a:ext cx="4003040" cy="274320"/>
          </a:xfrm>
        </p:spPr>
        <p:txBody>
          <a:bodyPr vert="horz" rtlCol="0"/>
          <a:lstStyle/>
          <a:p>
            <a:fld id="{1D8BD707-D9CF-40AE-B4C6-C98DA3205C09}" type="datetimeFigureOut">
              <a:rPr lang="en-US" smtClean="0"/>
              <a:pPr/>
              <a:t>12/25/2020</a:t>
            </a:fld>
            <a:endParaRPr lang="en-US"/>
          </a:p>
        </p:txBody>
      </p:sp>
      <p:sp>
        <p:nvSpPr>
          <p:cNvPr id="11" name="Slide Number Placeholder 10"/>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2133600" y="6509004"/>
            <a:ext cx="5209952"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1774" t="17386" r="21223" b="22183"/>
          <a:stretch/>
        </p:blipFill>
        <p:spPr>
          <a:xfrm>
            <a:off x="11311467" y="194488"/>
            <a:ext cx="651933" cy="838200"/>
          </a:xfrm>
          <a:prstGeom prst="rect">
            <a:avLst/>
          </a:pr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1774" t="17386" r="21223" b="22183"/>
          <a:stretch/>
        </p:blipFill>
        <p:spPr>
          <a:xfrm flipH="1">
            <a:off x="207433" y="194488"/>
            <a:ext cx="635000" cy="838200"/>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1774" t="17386" r="21223" b="22183"/>
          <a:stretch/>
        </p:blipFill>
        <p:spPr>
          <a:xfrm>
            <a:off x="11311467" y="5795188"/>
            <a:ext cx="651933" cy="838200"/>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31774" t="17386" r="21223" b="22183"/>
          <a:stretch/>
        </p:blipFill>
        <p:spPr>
          <a:xfrm flipH="1">
            <a:off x="207433" y="5795188"/>
            <a:ext cx="635000" cy="838200"/>
          </a:xfrm>
          <a:prstGeom prst="rect">
            <a:avLst/>
          </a:prstGeom>
        </p:spPr>
      </p:pic>
      <p:sp>
        <p:nvSpPr>
          <p:cNvPr id="7" name="Frame 6"/>
          <p:cNvSpPr/>
          <p:nvPr userDrawn="1"/>
        </p:nvSpPr>
        <p:spPr>
          <a:xfrm>
            <a:off x="0" y="0"/>
            <a:ext cx="12192000" cy="6858000"/>
          </a:xfrm>
          <a:prstGeom prst="frame">
            <a:avLst>
              <a:gd name="adj1" fmla="val 3111"/>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solidFill>
                <a:schemeClr val="tx1"/>
              </a:solidFill>
            </a:endParaRPr>
          </a:p>
        </p:txBody>
      </p:sp>
    </p:spTree>
    <p:extLst>
      <p:ext uri="{BB962C8B-B14F-4D97-AF65-F5344CB8AC3E}">
        <p14:creationId xmlns:p14="http://schemas.microsoft.com/office/powerpoint/2010/main" val="340050460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7416800" y="6513670"/>
            <a:ext cx="4003040" cy="274320"/>
          </a:xfrm>
        </p:spPr>
        <p:txBody>
          <a:bodyPr vert="horz" rtlCol="0"/>
          <a:lstStyle/>
          <a:p>
            <a:fld id="{1D8BD707-D9CF-40AE-B4C6-C98DA3205C09}" type="datetimeFigureOut">
              <a:rPr lang="en-US" smtClean="0"/>
              <a:pPr/>
              <a:t>12/25/2020</a:t>
            </a:fld>
            <a:endParaRPr lang="en-US"/>
          </a:p>
        </p:txBody>
      </p:sp>
      <p:sp>
        <p:nvSpPr>
          <p:cNvPr id="9" name="Slide Number Placeholder 8"/>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2133600" y="6513670"/>
            <a:ext cx="5209952"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521440" y="6514568"/>
            <a:ext cx="619051" cy="274320"/>
          </a:xfrm>
        </p:spPr>
        <p:txBody>
          <a:bodyPr/>
          <a:lstStyle/>
          <a:p>
            <a:fld id="{B6F15528-21DE-4FAA-801E-634DDDAF4B2B}" type="slidenum">
              <a:rPr lang="en-US" smtClean="0"/>
              <a:pPr/>
              <a:t>‹#›</a:t>
            </a:fld>
            <a:endParaRPr lang="en-US"/>
          </a:p>
        </p:txBody>
      </p:sp>
      <p:sp>
        <p:nvSpPr>
          <p:cNvPr id="10" name="Rectangle 9"/>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800"/>
          </a:p>
        </p:txBody>
      </p:sp>
      <p:sp>
        <p:nvSpPr>
          <p:cNvPr id="11" name="Rectangle 10"/>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800"/>
          </a:p>
        </p:txBody>
      </p:sp>
      <p:sp>
        <p:nvSpPr>
          <p:cNvPr id="2" name="Title 1"/>
          <p:cNvSpPr>
            <a:spLocks noGrp="1"/>
          </p:cNvSpPr>
          <p:nvPr>
            <p:ph type="title"/>
          </p:nvPr>
        </p:nvSpPr>
        <p:spPr>
          <a:xfrm>
            <a:off x="609600" y="251948"/>
            <a:ext cx="109728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521440" y="6514568"/>
            <a:ext cx="619051" cy="274320"/>
          </a:xfr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3218"/>
            <a:ext cx="109728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617515" y="304800"/>
            <a:ext cx="524256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7416800" y="6513670"/>
            <a:ext cx="4003040" cy="274320"/>
          </a:xfrm>
        </p:spPr>
        <p:txBody>
          <a:bodyPr vert="horz" rtlCol="0"/>
          <a:lstStyle/>
          <a:p>
            <a:fld id="{1D8BD707-D9CF-40AE-B4C6-C98DA3205C09}" type="datetimeFigureOut">
              <a:rPr lang="en-US" smtClean="0"/>
              <a:pPr/>
              <a:t>12/25/2020</a:t>
            </a:fld>
            <a:endParaRPr lang="en-US"/>
          </a:p>
        </p:txBody>
      </p:sp>
      <p:sp>
        <p:nvSpPr>
          <p:cNvPr id="10" name="Slide Number Placeholder 9"/>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2133600" y="6513670"/>
            <a:ext cx="5209952"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7416800" y="6509004"/>
            <a:ext cx="4003040" cy="274320"/>
          </a:xfrm>
        </p:spPr>
        <p:txBody>
          <a:bodyPr vert="horz" rtlCol="0"/>
          <a:lstStyle/>
          <a:p>
            <a:fld id="{1D8BD707-D9CF-40AE-B4C6-C98DA3205C09}" type="datetimeFigureOut">
              <a:rPr lang="en-US" smtClean="0"/>
              <a:pPr/>
              <a:t>12/25/2020</a:t>
            </a:fld>
            <a:endParaRPr lang="en-US"/>
          </a:p>
        </p:txBody>
      </p:sp>
      <p:sp>
        <p:nvSpPr>
          <p:cNvPr id="9" name="Slide Number Placeholder 8"/>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2133600" y="6509004"/>
            <a:ext cx="5209952"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Footer Placeholder 2"/>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12/25/2020</a:t>
            </a:fld>
            <a:endParaRPr lang="en-US"/>
          </a:p>
        </p:txBody>
      </p:sp>
      <p:sp>
        <p:nvSpPr>
          <p:cNvPr id="23" name="Slide Number Placeholder 22"/>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46237"/>
            <a:ext cx="109728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lpona66.png"/>
          <p:cNvPicPr>
            <a:picLocks noChangeAspect="1"/>
          </p:cNvPicPr>
          <p:nvPr/>
        </p:nvPicPr>
        <p:blipFill>
          <a:blip r:embed="rId2">
            <a:lum contrast="83000"/>
          </a:blip>
          <a:stretch>
            <a:fillRect/>
          </a:stretch>
        </p:blipFill>
        <p:spPr>
          <a:xfrm>
            <a:off x="381000" y="-76200"/>
            <a:ext cx="1295400" cy="6858000"/>
          </a:xfrm>
          <a:prstGeom prst="rect">
            <a:avLst/>
          </a:prstGeom>
        </p:spPr>
      </p:pic>
      <p:sp>
        <p:nvSpPr>
          <p:cNvPr id="6" name="TextBox 5"/>
          <p:cNvSpPr txBox="1"/>
          <p:nvPr/>
        </p:nvSpPr>
        <p:spPr>
          <a:xfrm>
            <a:off x="2362200" y="609601"/>
            <a:ext cx="784860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b="1" spc="100" dirty="0" err="1">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rPr>
              <a:t>আজকের</a:t>
            </a:r>
            <a:r>
              <a:rPr lang="en-US" sz="48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rPr>
              <a:t> </a:t>
            </a:r>
            <a:r>
              <a:rPr lang="en-US" sz="4800" b="1" spc="100" dirty="0" err="1">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rPr>
              <a:t>ক্লাশে</a:t>
            </a:r>
            <a:r>
              <a:rPr lang="en-US" sz="48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rPr>
              <a:t> </a:t>
            </a:r>
            <a:r>
              <a:rPr lang="en-US" sz="4800" b="1" spc="100" dirty="0" err="1">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rPr>
              <a:t>স্বাগতম</a:t>
            </a:r>
            <a:endParaRPr lang="en-US" sz="72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676400"/>
            <a:ext cx="7169727" cy="477112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2598" y="838200"/>
            <a:ext cx="2606804" cy="369332"/>
          </a:xfrm>
          <a:prstGeom prst="rect">
            <a:avLst/>
          </a:prstGeom>
        </p:spPr>
        <p:txBody>
          <a:bodyPr wrap="none">
            <a:spAutoFit/>
          </a:bodyPr>
          <a:lstStyle/>
          <a:p>
            <a:r>
              <a:rPr lang="as-IN" b="1" i="1" dirty="0"/>
              <a:t>মানসিক স্বাস্থ্যের গুরুত্ব :-</a:t>
            </a:r>
            <a:endParaRPr lang="as-IN" b="1" dirty="0"/>
          </a:p>
        </p:txBody>
      </p:sp>
      <p:sp>
        <p:nvSpPr>
          <p:cNvPr id="5" name="Rectangle 4"/>
          <p:cNvSpPr/>
          <p:nvPr/>
        </p:nvSpPr>
        <p:spPr>
          <a:xfrm>
            <a:off x="838200" y="1633025"/>
            <a:ext cx="10744200" cy="830997"/>
          </a:xfrm>
          <a:prstGeom prst="rect">
            <a:avLst/>
          </a:prstGeom>
        </p:spPr>
        <p:txBody>
          <a:bodyPr wrap="square">
            <a:spAutoFit/>
          </a:bodyPr>
          <a:lstStyle/>
          <a:p>
            <a:r>
              <a:rPr lang="as-IN" sz="2400" dirty="0"/>
              <a:t>সুস্থ ও সুন্দর জীবনের জন্য শরীরকে সুস্থ রাখা যেমন গুরুত্বপূর্ণ তেমনি গুরুত্বপূর্ণ হল মনকে সুস্থ রাখা। ব্যক্তির মানসিক স্বাস্থ্য ভালো থাকলে সে – </a:t>
            </a:r>
            <a:endParaRPr lang="en-US" sz="2400" dirty="0"/>
          </a:p>
        </p:txBody>
      </p:sp>
      <p:sp>
        <p:nvSpPr>
          <p:cNvPr id="6" name="Rectangle 5"/>
          <p:cNvSpPr/>
          <p:nvPr/>
        </p:nvSpPr>
        <p:spPr>
          <a:xfrm>
            <a:off x="990600" y="2667000"/>
            <a:ext cx="8763000" cy="3108543"/>
          </a:xfrm>
          <a:prstGeom prst="rect">
            <a:avLst/>
          </a:prstGeom>
        </p:spPr>
        <p:txBody>
          <a:bodyPr wrap="square">
            <a:spAutoFit/>
          </a:bodyPr>
          <a:lstStyle/>
          <a:p>
            <a:r>
              <a:rPr lang="as-IN" sz="2800" b="1" dirty="0"/>
              <a:t>ক)</a:t>
            </a:r>
            <a:r>
              <a:rPr lang="as-IN" sz="2800" dirty="0"/>
              <a:t> দৈনন্দিন কাজকর্ম সুষ্ঠু ভাবে সম্পন্ন করতে পারে। </a:t>
            </a:r>
            <a:br>
              <a:rPr lang="as-IN" sz="2800" dirty="0"/>
            </a:br>
            <a:r>
              <a:rPr lang="as-IN" sz="2800" b="1" dirty="0"/>
              <a:t>খ )</a:t>
            </a:r>
            <a:r>
              <a:rPr lang="as-IN" sz="2800" dirty="0"/>
              <a:t> বিভিন্ন ধরণের চ্যালেঞ্জের সম্মুখীন হতে পারে। </a:t>
            </a:r>
            <a:br>
              <a:rPr lang="as-IN" sz="2800" dirty="0"/>
            </a:br>
            <a:r>
              <a:rPr lang="as-IN" sz="2800" b="1" dirty="0"/>
              <a:t>গ )</a:t>
            </a:r>
            <a:r>
              <a:rPr lang="as-IN" sz="2800" dirty="0"/>
              <a:t> পরিবার ও সমাজের সঙ্গে সঙ্গতি বিধান করে চলতে পারে। স্বাভাবিক ও সুষ্ঠ অভিযোজনে সক্ষম হয়। </a:t>
            </a:r>
            <a:br>
              <a:rPr lang="as-IN" sz="2800" dirty="0"/>
            </a:br>
            <a:r>
              <a:rPr lang="as-IN" sz="2800" b="1" dirty="0"/>
              <a:t>ঘ ) </a:t>
            </a:r>
            <a:r>
              <a:rPr lang="as-IN" sz="2800" dirty="0"/>
              <a:t>বিভিন্ন বিষয়ে দ্রুত ও সঠিক সিদ্ধান্ত নিতে পারে। </a:t>
            </a:r>
            <a:br>
              <a:rPr lang="as-IN" sz="2800" dirty="0"/>
            </a:br>
            <a:r>
              <a:rPr lang="as-IN" sz="2800" b="1" dirty="0"/>
              <a:t>ঙ )</a:t>
            </a:r>
            <a:r>
              <a:rPr lang="as-IN" sz="2800" dirty="0"/>
              <a:t> আরও উৎপাদনশীল হয়ে ওঠে এবং নিজের ও সমাজের উন্নয়নে আরও বেশি ভূমিকা রাখতে পারে। </a:t>
            </a:r>
            <a:endParaRPr lang="en-US" sz="2800" dirty="0"/>
          </a:p>
        </p:txBody>
      </p:sp>
    </p:spTree>
    <p:extLst>
      <p:ext uri="{BB962C8B-B14F-4D97-AF65-F5344CB8AC3E}">
        <p14:creationId xmlns:p14="http://schemas.microsoft.com/office/powerpoint/2010/main" val="188291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762000"/>
            <a:ext cx="3807196" cy="369332"/>
          </a:xfrm>
          <a:prstGeom prst="rect">
            <a:avLst/>
          </a:prstGeom>
        </p:spPr>
        <p:txBody>
          <a:bodyPr wrap="none">
            <a:spAutoFit/>
          </a:bodyPr>
          <a:lstStyle/>
          <a:p>
            <a:r>
              <a:rPr lang="as-IN" dirty="0"/>
              <a:t>মানসিক অবসাদ (</a:t>
            </a:r>
            <a:r>
              <a:rPr lang="en-US" dirty="0"/>
              <a:t>Depression) </a:t>
            </a:r>
            <a:r>
              <a:rPr lang="as-IN" dirty="0"/>
              <a:t>কি ?</a:t>
            </a:r>
            <a:endParaRPr lang="en-US" dirty="0"/>
          </a:p>
        </p:txBody>
      </p:sp>
      <p:sp>
        <p:nvSpPr>
          <p:cNvPr id="5" name="Rectangle 4"/>
          <p:cNvSpPr/>
          <p:nvPr/>
        </p:nvSpPr>
        <p:spPr>
          <a:xfrm>
            <a:off x="381000" y="1752600"/>
            <a:ext cx="11201400" cy="3785652"/>
          </a:xfrm>
          <a:prstGeom prst="rect">
            <a:avLst/>
          </a:prstGeom>
        </p:spPr>
        <p:txBody>
          <a:bodyPr wrap="square">
            <a:spAutoFit/>
          </a:bodyPr>
          <a:lstStyle/>
          <a:p>
            <a:pPr algn="just"/>
            <a:r>
              <a:rPr lang="as-IN" sz="2000" dirty="0"/>
              <a:t>মন' নামের বস্তুটির জোরেই মানুষ পৃথক পৃথিবীর অন্যান্য প্রাণীদের থেকে | মন আছে বলেই মানুষ পৃথিবীর রাজা হতে পেরেছে কিন্তু দুঃখ, ভয়, ক্রোধ, হতাশা বার বার অশান্ত করে মনকে | আর কোন বিশেষ মানসিক চাপ যেমন ভয়, দুঃখ, বিষণ্নতা, উদ্বিগ্নতা, দুশ্চিন্তা থেকে মনে যদি দীর্ঘস্থায়ী বিষাদের সৃষ্টি হয়, তবে তাকে আমরা বলি মানসিক অবসাদ বা মনের অসুখ বা ডিপ্রেশন | </a:t>
            </a:r>
          </a:p>
          <a:p>
            <a:pPr algn="just"/>
            <a:r>
              <a:rPr lang="as-IN" sz="2000" dirty="0"/>
              <a:t>এই মানসিক অবসাদ সারা বিশ্বে এক মহামারীর রূপ নিতে চলেছে | বিশ্ব স্বাস্থ্য সংস্থার হিসেব অনুযায়ী 2020 সালের মধ্যে এটি বিশ্বের অন্যতম ভয়াবহ মারণব্যাধিতে পরিণত হবে | ইতিমধ্যেই আমরা এখন সেই পর্যায়ে ঢুকে পড়েছি | পুরুষ, মহিলা, শিশু, বৃদ্ধ সকলের মধ্যেই বাড়ছে মানসিক অবসাদের প্রকোপ | এর ফলে হ্রাস পাচ্ছে মানুষের কর্মদক্ষতা | একসময় সম্পূর্ণ ধ্বংস হচ্ছে তার কর্ম প্রচেষ্টা | কিন্তু এটা ঠিক যে, মানসিক অবসাদ কোনো ব্যক্তিত্বের বিকৃতি নয় | এর আধুনিক চিকিৎসা প্রায় পার্শ্ব-প্রতিক্রিয়াহীন| এর ওষুধ সেবন করলে কোনো নেশা বা মানসিক বিকৃতিও ঘটে না | তবে এই রোগ দীর্ঘদিনের হলে চিকিৎসার দ্বারা পুরোপুরি স্বাভাবিক অবস্থায় নাও ফিরতে পারে | তাই প্রাথমিক অবস্থাতেই এই রোগের চিকিৎসা শুরু করে দেওয়া অত্যন্ত জরুরি | </a:t>
            </a:r>
            <a:endParaRPr lang="as-IN" sz="2000" dirty="0">
              <a:effectLst/>
            </a:endParaRPr>
          </a:p>
        </p:txBody>
      </p:sp>
    </p:spTree>
    <p:extLst>
      <p:ext uri="{BB962C8B-B14F-4D97-AF65-F5344CB8AC3E}">
        <p14:creationId xmlns:p14="http://schemas.microsoft.com/office/powerpoint/2010/main" val="391794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86200" y="533400"/>
            <a:ext cx="4267200" cy="533400"/>
          </a:xfrm>
          <a:prstGeom prst="rect">
            <a:avLst/>
          </a:prstGeom>
        </p:spPr>
      </p:pic>
      <p:pic>
        <p:nvPicPr>
          <p:cNvPr id="6" name="Picture 5"/>
          <p:cNvPicPr>
            <a:picLocks noChangeAspect="1"/>
          </p:cNvPicPr>
          <p:nvPr/>
        </p:nvPicPr>
        <p:blipFill>
          <a:blip r:embed="rId3"/>
          <a:stretch>
            <a:fillRect/>
          </a:stretch>
        </p:blipFill>
        <p:spPr>
          <a:xfrm>
            <a:off x="1538287" y="1524000"/>
            <a:ext cx="8963025" cy="1219200"/>
          </a:xfrm>
          <a:prstGeom prst="rect">
            <a:avLst/>
          </a:prstGeom>
        </p:spPr>
      </p:pic>
      <p:pic>
        <p:nvPicPr>
          <p:cNvPr id="7" name="Picture 6"/>
          <p:cNvPicPr>
            <a:picLocks noChangeAspect="1"/>
          </p:cNvPicPr>
          <p:nvPr/>
        </p:nvPicPr>
        <p:blipFill>
          <a:blip r:embed="rId4"/>
          <a:stretch>
            <a:fillRect/>
          </a:stretch>
        </p:blipFill>
        <p:spPr>
          <a:xfrm>
            <a:off x="1535942" y="2895600"/>
            <a:ext cx="8963025" cy="3575759"/>
          </a:xfrm>
          <a:prstGeom prst="rect">
            <a:avLst/>
          </a:prstGeom>
        </p:spPr>
      </p:pic>
    </p:spTree>
    <p:extLst>
      <p:ext uri="{BB962C8B-B14F-4D97-AF65-F5344CB8AC3E}">
        <p14:creationId xmlns:p14="http://schemas.microsoft.com/office/powerpoint/2010/main" val="370065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685801"/>
            <a:ext cx="4572000" cy="646331"/>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r>
              <a:rPr lang="as-IN" dirty="0"/>
              <a:t>আবার কোনও চুম্বকের চুম্বকত্ব স্থায়িত্বের উপর নির্ভর করে চুম্বককে দুটি ভাগে ভাগ করা যায়:</a:t>
            </a:r>
            <a:endParaRPr lang="en-US" dirty="0"/>
          </a:p>
        </p:txBody>
      </p:sp>
      <p:sp>
        <p:nvSpPr>
          <p:cNvPr id="3" name="Rectangle 2"/>
          <p:cNvSpPr/>
          <p:nvPr/>
        </p:nvSpPr>
        <p:spPr>
          <a:xfrm>
            <a:off x="2362200" y="1600200"/>
            <a:ext cx="7848600" cy="1754326"/>
          </a:xfrm>
          <a:prstGeom prst="rect">
            <a:avLst/>
          </a:prstGeom>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ctr">
              <a:buAutoNum type="arabicParenBoth"/>
            </a:pPr>
            <a:r>
              <a:rPr lang="as-IN" b="1" dirty="0"/>
              <a:t>স্থায়ী চুম্বক (</a:t>
            </a:r>
            <a:r>
              <a:rPr lang="en-US" b="1" dirty="0" err="1"/>
              <a:t>Parmanent</a:t>
            </a:r>
            <a:r>
              <a:rPr lang="en-US" b="1" dirty="0"/>
              <a:t> Magnet):</a:t>
            </a:r>
          </a:p>
          <a:p>
            <a:pPr marL="342900" indent="-342900" algn="ctr">
              <a:buAutoNum type="arabicParenBoth"/>
            </a:pPr>
            <a:r>
              <a:rPr lang="en-US" dirty="0"/>
              <a:t/>
            </a:r>
            <a:br>
              <a:rPr lang="en-US" dirty="0"/>
            </a:br>
            <a:r>
              <a:rPr lang="as-IN" dirty="0"/>
              <a:t>যে সমস্ত কৃত্রিম চুম্বকের চুম্বকত্ব অনেকদিন বজায় থাকে, সহজে নষ্ট হয় না, তাদের স্থায়ী চুম্বক বলে। যেমন: দন্ড চুম্বক, অশ্বখুরাকৃতি চুম্বক, চুম্বক শলাকা ইত্যাদি হল স্থায়ী চুম্বক। </a:t>
            </a:r>
            <a:br>
              <a:rPr lang="as-IN" dirty="0"/>
            </a:br>
            <a:endParaRPr lang="en-US" dirty="0"/>
          </a:p>
        </p:txBody>
      </p:sp>
      <p:sp>
        <p:nvSpPr>
          <p:cNvPr id="4" name="Rectangle 3"/>
          <p:cNvSpPr/>
          <p:nvPr/>
        </p:nvSpPr>
        <p:spPr>
          <a:xfrm>
            <a:off x="2286000" y="3657600"/>
            <a:ext cx="7924800" cy="1477328"/>
          </a:xfrm>
          <a:prstGeom prst="rect">
            <a:avLst/>
          </a:prstGeom>
          <a:blipFill>
            <a:blip r:embed="rId3"/>
            <a:tile tx="0" ty="0" sx="100000" sy="100000" flip="none" algn="tl"/>
          </a:blipFill>
          <a:effectLst>
            <a:glow rad="139700">
              <a:schemeClr val="accent4">
                <a:satMod val="175000"/>
                <a:alpha val="40000"/>
              </a:schemeClr>
            </a:glow>
          </a:effectLst>
        </p:spPr>
        <p:txBody>
          <a:bodyPr wrap="square">
            <a:spAutoFit/>
          </a:bodyPr>
          <a:lstStyle/>
          <a:p>
            <a:pPr algn="ctr"/>
            <a:r>
              <a:rPr lang="as-IN" b="1" dirty="0">
                <a:solidFill>
                  <a:schemeClr val="bg1"/>
                </a:solidFill>
              </a:rPr>
              <a:t>(2) অস্থায়ী চুম্বক (</a:t>
            </a:r>
            <a:r>
              <a:rPr lang="en-US" b="1" dirty="0">
                <a:solidFill>
                  <a:schemeClr val="bg1"/>
                </a:solidFill>
              </a:rPr>
              <a:t>Temporary Magnet):</a:t>
            </a:r>
          </a:p>
          <a:p>
            <a:pPr algn="ctr"/>
            <a:r>
              <a:rPr lang="en-US" dirty="0">
                <a:solidFill>
                  <a:schemeClr val="bg1"/>
                </a:solidFill>
              </a:rPr>
              <a:t/>
            </a:r>
            <a:br>
              <a:rPr lang="en-US" dirty="0">
                <a:solidFill>
                  <a:schemeClr val="bg1"/>
                </a:solidFill>
              </a:rPr>
            </a:br>
            <a:r>
              <a:rPr lang="as-IN" dirty="0">
                <a:solidFill>
                  <a:schemeClr val="bg1"/>
                </a:solidFill>
              </a:rPr>
              <a:t>যে সমস্ত কৃত্রিম চুম্বকের চুম্বকত্ব বেশিদিন স্থায়ী হয় না, তাদের অস্থায়ী চুম্বক বলে।</a:t>
            </a:r>
            <a:br>
              <a:rPr lang="as-IN" dirty="0">
                <a:solidFill>
                  <a:schemeClr val="bg1"/>
                </a:solidFill>
              </a:rPr>
            </a:br>
            <a:r>
              <a:rPr lang="as-IN" dirty="0">
                <a:solidFill>
                  <a:schemeClr val="bg1"/>
                </a:solidFill>
              </a:rPr>
              <a:t>যেমন, কাঁচা লোহার দন্ডকে ঘর্ষণ প্রণালীতে চুম্বকে পরিণত করা হলে যদিও বেশ শক্তিশালী চুম্বকে পরিণত হয়, কিন্তু ওই চুম্বকের চুম্বকত্ব বেশি দিন স্থায়ী হয় না। </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43400" y="228600"/>
            <a:ext cx="41910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কৃত্রিম</a:t>
            </a:r>
            <a:r>
              <a:rPr lang="en-US" dirty="0"/>
              <a:t> </a:t>
            </a:r>
            <a:r>
              <a:rPr lang="en-US" dirty="0" err="1"/>
              <a:t>চুম্বক</a:t>
            </a:r>
            <a:r>
              <a:rPr lang="en-US" dirty="0"/>
              <a:t> </a:t>
            </a:r>
            <a:r>
              <a:rPr lang="en-US" dirty="0" err="1"/>
              <a:t>আবার</a:t>
            </a:r>
            <a:r>
              <a:rPr lang="en-US" dirty="0"/>
              <a:t> ৬ </a:t>
            </a:r>
            <a:r>
              <a:rPr lang="en-US" dirty="0" err="1"/>
              <a:t>প্রকার</a:t>
            </a:r>
            <a:endParaRPr lang="en-US" dirty="0"/>
          </a:p>
        </p:txBody>
      </p:sp>
      <p:sp>
        <p:nvSpPr>
          <p:cNvPr id="10" name="Diamond 9"/>
          <p:cNvSpPr/>
          <p:nvPr/>
        </p:nvSpPr>
        <p:spPr>
          <a:xfrm>
            <a:off x="1828800" y="1600200"/>
            <a:ext cx="1371600" cy="1066800"/>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১</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ounded Rectangle 11"/>
          <p:cNvSpPr/>
          <p:nvPr/>
        </p:nvSpPr>
        <p:spPr>
          <a:xfrm>
            <a:off x="3200400" y="1447800"/>
            <a:ext cx="1981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181600" y="1447800"/>
            <a:ext cx="5181600" cy="1600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as-IN" b="1" dirty="0"/>
              <a:t>(</a:t>
            </a:r>
            <a:r>
              <a:rPr lang="en-US" b="1" dirty="0"/>
              <a:t>১</a:t>
            </a:r>
            <a:r>
              <a:rPr lang="as-IN" b="1" dirty="0"/>
              <a:t>) দন্ডচুম্বক (</a:t>
            </a:r>
            <a:r>
              <a:rPr lang="en-US" b="1" dirty="0"/>
              <a:t>Bar Magnet):</a:t>
            </a:r>
            <a:r>
              <a:rPr lang="en-US" dirty="0"/>
              <a:t/>
            </a:r>
            <a:br>
              <a:rPr lang="en-US" dirty="0"/>
            </a:br>
            <a:r>
              <a:rPr lang="as-IN" dirty="0"/>
              <a:t>আয়তঘনক আকারের কোনো ইষ্পাতদন্ডকে চুম্বকে পরিণত করা হলে, তাকে দন্ডচুম্বক বলে।</a:t>
            </a:r>
            <a:br>
              <a:rPr lang="as-IN" dirty="0"/>
            </a:br>
            <a:r>
              <a:rPr lang="as-IN" dirty="0"/>
              <a:t>পরীক্ষাগারে বিভিন্ন কাজে এই ধরণের চুম্বক ব্যবহার করা হয়। </a:t>
            </a:r>
            <a:br>
              <a:rPr lang="as-IN" dirty="0"/>
            </a:br>
            <a:endParaRPr lang="en-US" dirty="0"/>
          </a:p>
        </p:txBody>
      </p:sp>
      <p:pic>
        <p:nvPicPr>
          <p:cNvPr id="14" name="Picture 13" descr="Bar Magnet 2.jpg"/>
          <p:cNvPicPr>
            <a:picLocks noChangeAspect="1"/>
          </p:cNvPicPr>
          <p:nvPr/>
        </p:nvPicPr>
        <p:blipFill>
          <a:blip r:embed="rId2"/>
          <a:stretch>
            <a:fillRect/>
          </a:stretch>
        </p:blipFill>
        <p:spPr>
          <a:xfrm>
            <a:off x="3352800" y="1600200"/>
            <a:ext cx="1676400" cy="1323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Diamond 14"/>
          <p:cNvSpPr/>
          <p:nvPr/>
        </p:nvSpPr>
        <p:spPr>
          <a:xfrm>
            <a:off x="1676400" y="3352800"/>
            <a:ext cx="1371600" cy="1066800"/>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২</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ounded Rectangle 15"/>
          <p:cNvSpPr/>
          <p:nvPr/>
        </p:nvSpPr>
        <p:spPr>
          <a:xfrm>
            <a:off x="3200400" y="3200400"/>
            <a:ext cx="1981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181600" y="3200400"/>
            <a:ext cx="5181600" cy="1600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1600" b="1" dirty="0"/>
          </a:p>
          <a:p>
            <a:pPr algn="just"/>
            <a:r>
              <a:rPr lang="as-IN" sz="1600" b="1" dirty="0"/>
              <a:t>(</a:t>
            </a:r>
            <a:r>
              <a:rPr lang="en-US" sz="1600" b="1" dirty="0"/>
              <a:t>২</a:t>
            </a:r>
            <a:r>
              <a:rPr lang="as-IN" sz="1600" b="1" dirty="0"/>
              <a:t>) চুম্বকশলাকা (</a:t>
            </a:r>
            <a:r>
              <a:rPr lang="en-US" sz="1600" b="1" dirty="0"/>
              <a:t>Magnetic Needle):</a:t>
            </a:r>
            <a:r>
              <a:rPr lang="en-US" sz="1600" dirty="0"/>
              <a:t/>
            </a:r>
            <a:br>
              <a:rPr lang="en-US" sz="1600" dirty="0"/>
            </a:br>
            <a:r>
              <a:rPr lang="as-IN" sz="1600" dirty="0"/>
              <a:t>এটি চুম্বকিত ইষ্পাতের তৈরি একটি পাতলা পাত যার দুইপ্রান্ত ছুঁচালো থাকে। পাতটির মধ্যবিন্দু একটি সোজা দন্ডের ছুঁচালো মুখের ওপর এমনভাবে বসানো থাকে যাতে শলাকাটি অনুভূমিক তলে অবাধে ঘুরতে পারে। একে চুম্বক</a:t>
            </a:r>
            <a:r>
              <a:rPr lang="en-US" sz="1600" dirty="0"/>
              <a:t> </a:t>
            </a:r>
            <a:r>
              <a:rPr lang="as-IN" sz="1600" dirty="0"/>
              <a:t>শলাকা বলে। </a:t>
            </a:r>
            <a:r>
              <a:rPr lang="as-IN" dirty="0"/>
              <a:t/>
            </a:r>
            <a:br>
              <a:rPr lang="as-IN" dirty="0"/>
            </a:br>
            <a:endParaRPr lang="en-US" dirty="0"/>
          </a:p>
        </p:txBody>
      </p:sp>
      <p:pic>
        <p:nvPicPr>
          <p:cNvPr id="18" name="Picture 17" descr="Magnetic Needle.jpg"/>
          <p:cNvPicPr>
            <a:picLocks noChangeAspect="1"/>
          </p:cNvPicPr>
          <p:nvPr/>
        </p:nvPicPr>
        <p:blipFill>
          <a:blip r:embed="rId3"/>
          <a:stretch>
            <a:fillRect/>
          </a:stretch>
        </p:blipFill>
        <p:spPr>
          <a:xfrm>
            <a:off x="3357190" y="3287306"/>
            <a:ext cx="1672011" cy="14370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Diamond 18"/>
          <p:cNvSpPr/>
          <p:nvPr/>
        </p:nvSpPr>
        <p:spPr>
          <a:xfrm>
            <a:off x="1676400" y="5105400"/>
            <a:ext cx="1371600" cy="1066800"/>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৩</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ounded Rectangle 19"/>
          <p:cNvSpPr/>
          <p:nvPr/>
        </p:nvSpPr>
        <p:spPr>
          <a:xfrm>
            <a:off x="3200400" y="4953000"/>
            <a:ext cx="1981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4953000"/>
            <a:ext cx="5181600" cy="1600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1600" b="1" dirty="0"/>
          </a:p>
          <a:p>
            <a:pPr algn="just"/>
            <a:r>
              <a:rPr lang="as-IN" sz="1600" b="1" dirty="0"/>
              <a:t>(</a:t>
            </a:r>
            <a:r>
              <a:rPr lang="en-US" sz="1600" b="1" dirty="0"/>
              <a:t>৩</a:t>
            </a:r>
            <a:r>
              <a:rPr lang="as-IN" sz="1600" b="1" dirty="0"/>
              <a:t>) অশ্বখুরাকৃতি চুম্বক (</a:t>
            </a:r>
            <a:r>
              <a:rPr lang="en-US" sz="1600" b="1" dirty="0"/>
              <a:t>U-Shaped Magnet):</a:t>
            </a:r>
            <a:r>
              <a:rPr lang="en-US" sz="1600" dirty="0"/>
              <a:t/>
            </a:r>
            <a:br>
              <a:rPr lang="en-US" sz="1600" dirty="0"/>
            </a:br>
            <a:r>
              <a:rPr lang="as-IN" sz="1600" dirty="0"/>
              <a:t>ইংরেজী </a:t>
            </a:r>
            <a:r>
              <a:rPr lang="en-US" sz="1600" dirty="0"/>
              <a:t>U </a:t>
            </a:r>
            <a:r>
              <a:rPr lang="as-IN" sz="1600" dirty="0"/>
              <a:t>অক্ষরের মতো বাঁকানো ইষ্পাতদন্ডকে চুম্বকে পরিণত করলে সেই চুম্বককে অশ্বখুরাকৃতি চুম্বক বলে। এই চুম্বকের দুটি মেরু খুব কাছাকাছি থাকে। </a:t>
            </a:r>
            <a:endParaRPr lang="en-US" dirty="0"/>
          </a:p>
        </p:txBody>
      </p:sp>
      <p:pic>
        <p:nvPicPr>
          <p:cNvPr id="22" name="Picture 21" descr="U Shaped Magnet.jpg"/>
          <p:cNvPicPr>
            <a:picLocks noChangeAspect="1"/>
          </p:cNvPicPr>
          <p:nvPr/>
        </p:nvPicPr>
        <p:blipFill>
          <a:blip r:embed="rId4"/>
          <a:stretch>
            <a:fillRect/>
          </a:stretch>
        </p:blipFill>
        <p:spPr>
          <a:xfrm>
            <a:off x="3581400" y="5029201"/>
            <a:ext cx="1524000" cy="143860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ppt_x</p:attrName>
                                        </p:attrNameLst>
                                      </p:cBhvr>
                                      <p:tavLst>
                                        <p:tav tm="0">
                                          <p:val>
                                            <p:strVal val="#ppt_x-.2"/>
                                          </p:val>
                                        </p:tav>
                                        <p:tav tm="100000">
                                          <p:val>
                                            <p:strVal val="#ppt_x"/>
                                          </p:val>
                                        </p:tav>
                                      </p:tavLst>
                                    </p:anim>
                                    <p:anim calcmode="lin" valueType="num">
                                      <p:cBhvr>
                                        <p:cTn id="1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ppt_x</p:attrName>
                                        </p:attrNameLst>
                                      </p:cBhvr>
                                      <p:tavLst>
                                        <p:tav tm="0">
                                          <p:val>
                                            <p:strVal val="#ppt_x-.2"/>
                                          </p:val>
                                        </p:tav>
                                        <p:tav tm="100000">
                                          <p:val>
                                            <p:strVal val="#ppt_x"/>
                                          </p:val>
                                        </p:tav>
                                      </p:tavLst>
                                    </p:anim>
                                    <p:anim calcmode="lin" valueType="num">
                                      <p:cBhvr>
                                        <p:cTn id="37"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ppt_x</p:attrName>
                                        </p:attrNameLst>
                                      </p:cBhvr>
                                      <p:tavLst>
                                        <p:tav tm="0">
                                          <p:val>
                                            <p:strVal val="#ppt_x-.2"/>
                                          </p:val>
                                        </p:tav>
                                        <p:tav tm="100000">
                                          <p:val>
                                            <p:strVal val="#ppt_x"/>
                                          </p:val>
                                        </p:tav>
                                      </p:tavLst>
                                    </p:anim>
                                    <p:anim calcmode="lin" valueType="num">
                                      <p:cBhvr>
                                        <p:cTn id="6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P spid="15" grpId="0" animBg="1"/>
      <p:bldP spid="16" grpId="0" animBg="1"/>
      <p:bldP spid="17"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43400" y="228600"/>
            <a:ext cx="41910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কৃত্রিম</a:t>
            </a:r>
            <a:r>
              <a:rPr lang="en-US" dirty="0"/>
              <a:t> </a:t>
            </a:r>
            <a:r>
              <a:rPr lang="en-US" dirty="0" err="1"/>
              <a:t>চুম্বক</a:t>
            </a:r>
            <a:r>
              <a:rPr lang="en-US" dirty="0"/>
              <a:t> </a:t>
            </a:r>
            <a:r>
              <a:rPr lang="en-US" dirty="0" err="1"/>
              <a:t>আবার</a:t>
            </a:r>
            <a:r>
              <a:rPr lang="en-US" dirty="0"/>
              <a:t> ৬ </a:t>
            </a:r>
            <a:r>
              <a:rPr lang="en-US" dirty="0" err="1"/>
              <a:t>প্রকার</a:t>
            </a:r>
            <a:endParaRPr lang="en-US" dirty="0"/>
          </a:p>
        </p:txBody>
      </p:sp>
      <p:sp>
        <p:nvSpPr>
          <p:cNvPr id="10" name="Diamond 9"/>
          <p:cNvSpPr/>
          <p:nvPr/>
        </p:nvSpPr>
        <p:spPr>
          <a:xfrm>
            <a:off x="1828800" y="1600200"/>
            <a:ext cx="1371600" cy="1066800"/>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৪</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ounded Rectangle 11"/>
          <p:cNvSpPr/>
          <p:nvPr/>
        </p:nvSpPr>
        <p:spPr>
          <a:xfrm>
            <a:off x="3200400" y="1447800"/>
            <a:ext cx="1981200" cy="1600200"/>
          </a:xfrm>
          <a:prstGeom prst="roundRect">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ounded Rectangle 12"/>
          <p:cNvSpPr/>
          <p:nvPr/>
        </p:nvSpPr>
        <p:spPr>
          <a:xfrm>
            <a:off x="5181600" y="1447800"/>
            <a:ext cx="5181600" cy="1600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as-IN" b="1" dirty="0"/>
              <a:t>(</a:t>
            </a:r>
            <a:r>
              <a:rPr lang="en-US" b="1" dirty="0"/>
              <a:t>৪</a:t>
            </a:r>
            <a:r>
              <a:rPr lang="as-IN" b="1" dirty="0"/>
              <a:t>) </a:t>
            </a:r>
            <a:r>
              <a:rPr lang="en-US" b="1" dirty="0" err="1"/>
              <a:t>রিং</a:t>
            </a:r>
            <a:r>
              <a:rPr lang="en-US" b="1" dirty="0"/>
              <a:t> </a:t>
            </a:r>
            <a:r>
              <a:rPr lang="en-US" b="1" dirty="0" err="1"/>
              <a:t>চুম্বকঃ</a:t>
            </a:r>
            <a:r>
              <a:rPr lang="en-US" b="1" dirty="0"/>
              <a:t> </a:t>
            </a:r>
            <a:r>
              <a:rPr lang="en-US" dirty="0"/>
              <a:t/>
            </a:r>
            <a:br>
              <a:rPr lang="en-US" dirty="0"/>
            </a:br>
            <a:r>
              <a:rPr lang="en-US" dirty="0" err="1"/>
              <a:t>যে</a:t>
            </a:r>
            <a:r>
              <a:rPr lang="en-US" dirty="0"/>
              <a:t> </a:t>
            </a:r>
            <a:r>
              <a:rPr lang="en-US" dirty="0" err="1"/>
              <a:t>চুম্বকের</a:t>
            </a:r>
            <a:r>
              <a:rPr lang="en-US" dirty="0"/>
              <a:t> </a:t>
            </a:r>
            <a:r>
              <a:rPr lang="en-US" dirty="0" err="1"/>
              <a:t>আকার</a:t>
            </a:r>
            <a:r>
              <a:rPr lang="en-US" dirty="0"/>
              <a:t> </a:t>
            </a:r>
            <a:r>
              <a:rPr lang="en-US" dirty="0" err="1"/>
              <a:t>দেখতে</a:t>
            </a:r>
            <a:r>
              <a:rPr lang="en-US" dirty="0"/>
              <a:t> </a:t>
            </a:r>
            <a:r>
              <a:rPr lang="en-US" dirty="0" err="1"/>
              <a:t>গোরাকার</a:t>
            </a:r>
            <a:r>
              <a:rPr lang="en-US" dirty="0"/>
              <a:t> </a:t>
            </a:r>
            <a:r>
              <a:rPr lang="en-US" dirty="0" err="1"/>
              <a:t>আংটির</a:t>
            </a:r>
            <a:r>
              <a:rPr lang="en-US" dirty="0"/>
              <a:t> </a:t>
            </a:r>
            <a:r>
              <a:rPr lang="en-US" dirty="0" err="1"/>
              <a:t>মতো</a:t>
            </a:r>
            <a:r>
              <a:rPr lang="en-US" dirty="0"/>
              <a:t> </a:t>
            </a:r>
            <a:r>
              <a:rPr lang="en-US" dirty="0" err="1"/>
              <a:t>তাকে</a:t>
            </a:r>
            <a:r>
              <a:rPr lang="en-US" dirty="0"/>
              <a:t> </a:t>
            </a:r>
            <a:r>
              <a:rPr lang="en-US" dirty="0" err="1"/>
              <a:t>রিং</a:t>
            </a:r>
            <a:r>
              <a:rPr lang="en-US" dirty="0"/>
              <a:t> </a:t>
            </a:r>
            <a:r>
              <a:rPr lang="en-US" dirty="0" err="1"/>
              <a:t>চুম্বক</a:t>
            </a:r>
            <a:r>
              <a:rPr lang="en-US" dirty="0"/>
              <a:t> </a:t>
            </a:r>
            <a:r>
              <a:rPr lang="en-US" dirty="0" err="1"/>
              <a:t>বলে</a:t>
            </a:r>
            <a:r>
              <a:rPr lang="en-US" dirty="0"/>
              <a:t>।</a:t>
            </a:r>
            <a:r>
              <a:rPr lang="as-IN" dirty="0"/>
              <a:t/>
            </a:r>
            <a:br>
              <a:rPr lang="as-IN" dirty="0"/>
            </a:br>
            <a:endParaRPr lang="en-US" dirty="0"/>
          </a:p>
        </p:txBody>
      </p:sp>
      <p:sp>
        <p:nvSpPr>
          <p:cNvPr id="15" name="Diamond 14"/>
          <p:cNvSpPr/>
          <p:nvPr/>
        </p:nvSpPr>
        <p:spPr>
          <a:xfrm>
            <a:off x="1676400" y="3352800"/>
            <a:ext cx="1371600" cy="1066800"/>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৫</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ounded Rectangle 15"/>
          <p:cNvSpPr/>
          <p:nvPr/>
        </p:nvSpPr>
        <p:spPr>
          <a:xfrm>
            <a:off x="3200400" y="3200400"/>
            <a:ext cx="1981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181600" y="3200400"/>
            <a:ext cx="5181600" cy="1600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1600" b="1" dirty="0"/>
          </a:p>
          <a:p>
            <a:r>
              <a:rPr lang="as-IN" sz="1600" b="1" dirty="0"/>
              <a:t>(</a:t>
            </a:r>
            <a:r>
              <a:rPr lang="en-US" sz="1600" b="1" dirty="0"/>
              <a:t>৫</a:t>
            </a:r>
            <a:r>
              <a:rPr lang="as-IN" sz="1600" b="1" dirty="0"/>
              <a:t>)</a:t>
            </a:r>
            <a:r>
              <a:rPr lang="en-US" sz="1600" b="1" dirty="0" err="1"/>
              <a:t>চোঙ্গাকৃতি</a:t>
            </a:r>
            <a:r>
              <a:rPr lang="en-US" sz="1600" b="1" dirty="0"/>
              <a:t> </a:t>
            </a:r>
            <a:r>
              <a:rPr lang="en-US" sz="1600" b="1" dirty="0" err="1"/>
              <a:t>চুম্বক</a:t>
            </a:r>
            <a:r>
              <a:rPr lang="en-US" sz="1600" b="1" dirty="0"/>
              <a:t>:</a:t>
            </a:r>
            <a:r>
              <a:rPr lang="en-US" sz="1600" dirty="0"/>
              <a:t/>
            </a:r>
            <a:br>
              <a:rPr lang="en-US" sz="1600" dirty="0"/>
            </a:br>
            <a:r>
              <a:rPr lang="en-US" sz="1600" dirty="0" err="1"/>
              <a:t>যে</a:t>
            </a:r>
            <a:r>
              <a:rPr lang="en-US" sz="1600" dirty="0"/>
              <a:t> </a:t>
            </a:r>
            <a:r>
              <a:rPr lang="en-US" sz="1600" dirty="0" err="1"/>
              <a:t>চুম্বকের</a:t>
            </a:r>
            <a:r>
              <a:rPr lang="en-US" sz="1600" dirty="0"/>
              <a:t> </a:t>
            </a:r>
            <a:r>
              <a:rPr lang="en-US" sz="1600" dirty="0" err="1"/>
              <a:t>আকার</a:t>
            </a:r>
            <a:r>
              <a:rPr lang="en-US" sz="1600" dirty="0"/>
              <a:t> </a:t>
            </a:r>
            <a:r>
              <a:rPr lang="en-US" sz="1600" dirty="0" err="1"/>
              <a:t>দেথতে</a:t>
            </a:r>
            <a:r>
              <a:rPr lang="en-US" sz="1600" dirty="0"/>
              <a:t> </a:t>
            </a:r>
            <a:r>
              <a:rPr lang="en-US" sz="1600" dirty="0" err="1"/>
              <a:t>সিরিন্ড্রিক্যাল</a:t>
            </a:r>
            <a:r>
              <a:rPr lang="en-US" sz="1600" dirty="0"/>
              <a:t> </a:t>
            </a:r>
            <a:r>
              <a:rPr lang="en-US" sz="1600" dirty="0" err="1"/>
              <a:t>বা</a:t>
            </a:r>
            <a:r>
              <a:rPr lang="en-US" sz="1600" dirty="0"/>
              <a:t> </a:t>
            </a:r>
            <a:r>
              <a:rPr lang="en-US" sz="1600" dirty="0" err="1"/>
              <a:t>চোঙ্গাকৃতি</a:t>
            </a:r>
            <a:r>
              <a:rPr lang="en-US" sz="1600" dirty="0"/>
              <a:t> </a:t>
            </a:r>
            <a:r>
              <a:rPr lang="en-US" sz="1600" dirty="0" err="1"/>
              <a:t>তাকে</a:t>
            </a:r>
            <a:r>
              <a:rPr lang="en-US" sz="1600" dirty="0"/>
              <a:t> </a:t>
            </a:r>
            <a:r>
              <a:rPr lang="en-US" sz="1600" dirty="0" err="1"/>
              <a:t>চোঙ্গাকৃতি</a:t>
            </a:r>
            <a:r>
              <a:rPr lang="en-US" sz="1600" dirty="0"/>
              <a:t> </a:t>
            </a:r>
            <a:r>
              <a:rPr lang="en-US" sz="1600" dirty="0" err="1"/>
              <a:t>চুম্বক</a:t>
            </a:r>
            <a:r>
              <a:rPr lang="en-US" sz="1600" dirty="0"/>
              <a:t> </a:t>
            </a:r>
            <a:r>
              <a:rPr lang="en-US" sz="1600" dirty="0" err="1"/>
              <a:t>বলে</a:t>
            </a:r>
            <a:r>
              <a:rPr lang="en-US" sz="1600" dirty="0"/>
              <a:t>।</a:t>
            </a:r>
            <a:r>
              <a:rPr lang="as-IN" dirty="0"/>
              <a:t/>
            </a:r>
            <a:br>
              <a:rPr lang="as-IN" dirty="0"/>
            </a:br>
            <a:endParaRPr lang="en-US" dirty="0"/>
          </a:p>
        </p:txBody>
      </p:sp>
      <p:sp>
        <p:nvSpPr>
          <p:cNvPr id="19" name="Diamond 18"/>
          <p:cNvSpPr/>
          <p:nvPr/>
        </p:nvSpPr>
        <p:spPr>
          <a:xfrm>
            <a:off x="1676400" y="5105400"/>
            <a:ext cx="1371600" cy="1066800"/>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৬</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ounded Rectangle 19"/>
          <p:cNvSpPr/>
          <p:nvPr/>
        </p:nvSpPr>
        <p:spPr>
          <a:xfrm>
            <a:off x="3200400" y="4953000"/>
            <a:ext cx="1981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4953000"/>
            <a:ext cx="5181600" cy="1600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1600" b="1" dirty="0"/>
          </a:p>
          <a:p>
            <a:r>
              <a:rPr lang="as-IN" sz="1600" b="1" dirty="0"/>
              <a:t>(</a:t>
            </a:r>
            <a:r>
              <a:rPr lang="en-US" sz="1600" b="1" dirty="0"/>
              <a:t>৬</a:t>
            </a:r>
            <a:r>
              <a:rPr lang="as-IN" sz="1600" b="1" dirty="0"/>
              <a:t>) </a:t>
            </a:r>
            <a:r>
              <a:rPr lang="en-US" sz="1600" b="1" dirty="0" err="1"/>
              <a:t>শেল</a:t>
            </a:r>
            <a:r>
              <a:rPr lang="as-IN" sz="1600" b="1" dirty="0"/>
              <a:t> চুম্বক </a:t>
            </a:r>
            <a:r>
              <a:rPr lang="en-US" sz="1600" b="1" dirty="0"/>
              <a:t>:</a:t>
            </a:r>
            <a:r>
              <a:rPr lang="en-US" sz="1600" dirty="0"/>
              <a:t/>
            </a:r>
            <a:br>
              <a:rPr lang="en-US" sz="1600" dirty="0"/>
            </a:br>
            <a:r>
              <a:rPr lang="en-US" sz="1600" dirty="0" err="1"/>
              <a:t>পাত</a:t>
            </a:r>
            <a:r>
              <a:rPr lang="en-US" sz="1600" dirty="0"/>
              <a:t> </a:t>
            </a:r>
            <a:r>
              <a:rPr lang="en-US" sz="1600" dirty="0" err="1"/>
              <a:t>আকারের</a:t>
            </a:r>
            <a:r>
              <a:rPr lang="en-US" sz="1600" dirty="0"/>
              <a:t> </a:t>
            </a:r>
            <a:r>
              <a:rPr lang="en-US" sz="1600" dirty="0" err="1"/>
              <a:t>যে</a:t>
            </a:r>
            <a:r>
              <a:rPr lang="en-US" sz="1600" dirty="0"/>
              <a:t> </a:t>
            </a:r>
            <a:r>
              <a:rPr lang="en-US" sz="1600" dirty="0" err="1"/>
              <a:t>চুম্বক</a:t>
            </a:r>
            <a:r>
              <a:rPr lang="en-US" sz="1600" dirty="0"/>
              <a:t> </a:t>
            </a:r>
            <a:r>
              <a:rPr lang="en-US" sz="1600" dirty="0" err="1"/>
              <a:t>এক</a:t>
            </a:r>
            <a:r>
              <a:rPr lang="en-US" sz="1600" dirty="0"/>
              <a:t> </a:t>
            </a:r>
            <a:r>
              <a:rPr lang="en-US" sz="1600" dirty="0" err="1"/>
              <a:t>পৃস্টা</a:t>
            </a:r>
            <a:r>
              <a:rPr lang="en-US" sz="1600" dirty="0"/>
              <a:t> </a:t>
            </a:r>
            <a:r>
              <a:rPr lang="en-US" sz="1600" dirty="0" err="1"/>
              <a:t>উত্তর</a:t>
            </a:r>
            <a:r>
              <a:rPr lang="en-US" sz="1600" dirty="0"/>
              <a:t> </a:t>
            </a:r>
            <a:r>
              <a:rPr lang="en-US" sz="1600" dirty="0" err="1"/>
              <a:t>এবং</a:t>
            </a:r>
            <a:r>
              <a:rPr lang="en-US" sz="1600" dirty="0"/>
              <a:t> </a:t>
            </a:r>
            <a:r>
              <a:rPr lang="en-US" sz="1600" dirty="0" err="1"/>
              <a:t>এক</a:t>
            </a:r>
            <a:r>
              <a:rPr lang="en-US" sz="1600" dirty="0"/>
              <a:t> </a:t>
            </a:r>
            <a:r>
              <a:rPr lang="en-US" sz="1600" dirty="0" err="1"/>
              <a:t>পৃস্টা</a:t>
            </a:r>
            <a:r>
              <a:rPr lang="en-US" sz="1600" dirty="0"/>
              <a:t> </a:t>
            </a:r>
            <a:r>
              <a:rPr lang="en-US" sz="1600" dirty="0" err="1"/>
              <a:t>দক্ষিন</a:t>
            </a:r>
            <a:r>
              <a:rPr lang="en-US" sz="1600" dirty="0"/>
              <a:t> </a:t>
            </a:r>
            <a:r>
              <a:rPr lang="en-US" sz="1600" dirty="0" err="1"/>
              <a:t>মেরু</a:t>
            </a:r>
            <a:r>
              <a:rPr lang="en-US" sz="1600" dirty="0"/>
              <a:t> </a:t>
            </a:r>
            <a:r>
              <a:rPr lang="en-US" sz="1600" dirty="0" err="1"/>
              <a:t>বিদ্যমান</a:t>
            </a:r>
            <a:r>
              <a:rPr lang="en-US" sz="1600" dirty="0"/>
              <a:t> </a:t>
            </a:r>
            <a:r>
              <a:rPr lang="en-US" sz="1600" dirty="0" err="1"/>
              <a:t>থাকে</a:t>
            </a:r>
            <a:r>
              <a:rPr lang="en-US" sz="1600" dirty="0"/>
              <a:t> </a:t>
            </a:r>
            <a:r>
              <a:rPr lang="en-US" sz="1600" dirty="0" err="1"/>
              <a:t>তাকে</a:t>
            </a:r>
            <a:r>
              <a:rPr lang="en-US" sz="1600" dirty="0"/>
              <a:t> </a:t>
            </a:r>
            <a:r>
              <a:rPr lang="en-US" sz="1600" dirty="0" err="1"/>
              <a:t>শের</a:t>
            </a:r>
            <a:r>
              <a:rPr lang="en-US" sz="1600" dirty="0"/>
              <a:t> </a:t>
            </a:r>
            <a:r>
              <a:rPr lang="en-US" sz="1600" dirty="0" err="1"/>
              <a:t>চুম্বক</a:t>
            </a:r>
            <a:r>
              <a:rPr lang="en-US" sz="1600" dirty="0"/>
              <a:t> </a:t>
            </a:r>
            <a:r>
              <a:rPr lang="en-US" sz="1600" dirty="0" err="1"/>
              <a:t>বরে</a:t>
            </a:r>
            <a:r>
              <a:rPr lang="en-US" sz="1600" dirty="0"/>
              <a:t>।</a:t>
            </a:r>
            <a:r>
              <a:rPr lang="as-IN" sz="1600" dirty="0"/>
              <a:t>কে। </a:t>
            </a:r>
            <a:endParaRPr lang="en-US" dirty="0"/>
          </a:p>
        </p:txBody>
      </p:sp>
      <p:pic>
        <p:nvPicPr>
          <p:cNvPr id="23" name="Picture 22" descr="201811220950115717289.jpg"/>
          <p:cNvPicPr>
            <a:picLocks noChangeAspect="1"/>
          </p:cNvPicPr>
          <p:nvPr/>
        </p:nvPicPr>
        <p:blipFill>
          <a:blip r:embed="rId2" cstate="print"/>
          <a:stretch>
            <a:fillRect/>
          </a:stretch>
        </p:blipFill>
        <p:spPr>
          <a:xfrm>
            <a:off x="3327400" y="1498600"/>
            <a:ext cx="1752600" cy="1447800"/>
          </a:xfrm>
          <a:prstGeom prst="rect">
            <a:avLst/>
          </a:prstGeom>
        </p:spPr>
      </p:pic>
      <p:sp>
        <p:nvSpPr>
          <p:cNvPr id="24" name="L-Shape 23"/>
          <p:cNvSpPr/>
          <p:nvPr/>
        </p:nvSpPr>
        <p:spPr>
          <a:xfrm flipH="1">
            <a:off x="4191000" y="3886200"/>
            <a:ext cx="381000" cy="685800"/>
          </a:xfrm>
          <a:prstGeom prst="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L-Shape 25"/>
          <p:cNvSpPr/>
          <p:nvPr/>
        </p:nvSpPr>
        <p:spPr>
          <a:xfrm rot="5400000" flipV="1">
            <a:off x="4076700" y="3390900"/>
            <a:ext cx="609600" cy="381000"/>
          </a:xfrm>
          <a:prstGeom prst="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ppt_x</p:attrName>
                                        </p:attrNameLst>
                                      </p:cBhvr>
                                      <p:tavLst>
                                        <p:tav tm="0">
                                          <p:val>
                                            <p:strVal val="#ppt_x-.2"/>
                                          </p:val>
                                        </p:tav>
                                        <p:tav tm="100000">
                                          <p:val>
                                            <p:strVal val="#ppt_x"/>
                                          </p:val>
                                        </p:tav>
                                      </p:tavLst>
                                    </p:anim>
                                    <p:anim calcmode="lin" valueType="num">
                                      <p:cBhvr>
                                        <p:cTn id="1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ppt_x</p:attrName>
                                        </p:attrNameLst>
                                      </p:cBhvr>
                                      <p:tavLst>
                                        <p:tav tm="0">
                                          <p:val>
                                            <p:strVal val="#ppt_x-.2"/>
                                          </p:val>
                                        </p:tav>
                                        <p:tav tm="100000">
                                          <p:val>
                                            <p:strVal val="#ppt_x"/>
                                          </p:val>
                                        </p:tav>
                                      </p:tavLst>
                                    </p:anim>
                                    <p:anim calcmode="lin" valueType="num">
                                      <p:cBhvr>
                                        <p:cTn id="3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ppt_x</p:attrName>
                                        </p:attrNameLst>
                                      </p:cBhvr>
                                      <p:tavLst>
                                        <p:tav tm="0">
                                          <p:val>
                                            <p:strVal val="#ppt_x-.2"/>
                                          </p:val>
                                        </p:tav>
                                        <p:tav tm="100000">
                                          <p:val>
                                            <p:strVal val="#ppt_x"/>
                                          </p:val>
                                        </p:tav>
                                      </p:tavLst>
                                    </p:anim>
                                    <p:anim calcmode="lin" valueType="num">
                                      <p:cBhvr>
                                        <p:cTn id="5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9"/>
                                        </p:tgtEl>
                                      </p:cBhvr>
                                    </p:animEffect>
                                  </p:childTnLst>
                                </p:cTn>
                              </p:par>
                              <p:par>
                                <p:cTn id="54" presetID="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P spid="15" grpId="0" animBg="1"/>
      <p:bldP spid="16" grpId="0" animBg="1"/>
      <p:bldP spid="17"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0" y="1397000"/>
          <a:ext cx="6096000" cy="40513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as-IN" dirty="0" smtClean="0"/>
                        <a:t>প্রাকৃতিক চুম্বক</a:t>
                      </a:r>
                      <a:endParaRPr lang="en-US" dirty="0"/>
                    </a:p>
                  </a:txBody>
                  <a:tcPr/>
                </a:tc>
                <a:tc>
                  <a:txBody>
                    <a:bodyPr/>
                    <a:lstStyle/>
                    <a:p>
                      <a:r>
                        <a:rPr lang="as-IN" dirty="0" smtClean="0"/>
                        <a:t>কৃত্রিম চুম্বক</a:t>
                      </a:r>
                      <a:endParaRPr lang="en-US" dirty="0"/>
                    </a:p>
                  </a:txBody>
                  <a:tcPr/>
                </a:tc>
                <a:extLst>
                  <a:ext uri="{0D108BD9-81ED-4DB2-BD59-A6C34878D82A}">
                    <a16:rowId xmlns:a16="http://schemas.microsoft.com/office/drawing/2014/main" val="10000"/>
                  </a:ext>
                </a:extLst>
              </a:tr>
              <a:tr h="370840">
                <a:tc>
                  <a:txBody>
                    <a:bodyPr/>
                    <a:lstStyle/>
                    <a:p>
                      <a:r>
                        <a:rPr lang="as-IN" dirty="0" smtClean="0"/>
                        <a:t>(1) প্রাকৃতিক চুম্বকের নির্দিষ্ট কোনও আকার থাকে না।</a:t>
                      </a:r>
                      <a:endParaRPr lang="en-US" dirty="0"/>
                    </a:p>
                  </a:txBody>
                  <a:tcPr/>
                </a:tc>
                <a:tc>
                  <a:txBody>
                    <a:bodyPr/>
                    <a:lstStyle/>
                    <a:p>
                      <a:r>
                        <a:rPr lang="as-IN" dirty="0" smtClean="0"/>
                        <a:t>(1) কৃত্রিম চুম্বকের নির্দিষ্ট আকার থাকে।</a:t>
                      </a:r>
                      <a:endParaRPr lang="en-US" dirty="0"/>
                    </a:p>
                  </a:txBody>
                  <a:tcPr/>
                </a:tc>
                <a:extLst>
                  <a:ext uri="{0D108BD9-81ED-4DB2-BD59-A6C34878D82A}">
                    <a16:rowId xmlns:a16="http://schemas.microsoft.com/office/drawing/2014/main" val="10001"/>
                  </a:ext>
                </a:extLst>
              </a:tr>
              <a:tr h="370840">
                <a:tc>
                  <a:txBody>
                    <a:bodyPr/>
                    <a:lstStyle/>
                    <a:p>
                      <a:r>
                        <a:rPr lang="as-IN" dirty="0"/>
                        <a:t>(2) প্রাকৃতিক চুম্বকের শক্তি কম হয় এবং এই চুম্বকের মেরুশক্তি পরিবর্তন করা যায় না।</a:t>
                      </a:r>
                    </a:p>
                  </a:txBody>
                  <a:tcPr marL="95250" marR="95250" marT="95250" marB="95250" anchor="ctr"/>
                </a:tc>
                <a:tc>
                  <a:txBody>
                    <a:bodyPr/>
                    <a:lstStyle/>
                    <a:p>
                      <a:r>
                        <a:rPr lang="as-IN" dirty="0"/>
                        <a:t>(2) কৃত্রিম চুম্বক শক্তিশালী হয় এবং এই চুম্বকের মেরুশক্তি একটি নির্দিষ্ট সীমা পর্যন্ত বাড়ানো বা কমানো যায়।</a:t>
                      </a:r>
                    </a:p>
                  </a:txBody>
                  <a:tcPr marL="95250" marR="95250" marT="95250" marB="95250" anchor="ctr"/>
                </a:tc>
                <a:extLst>
                  <a:ext uri="{0D108BD9-81ED-4DB2-BD59-A6C34878D82A}">
                    <a16:rowId xmlns:a16="http://schemas.microsoft.com/office/drawing/2014/main" val="10002"/>
                  </a:ext>
                </a:extLst>
              </a:tr>
              <a:tr h="370840">
                <a:tc>
                  <a:txBody>
                    <a:bodyPr/>
                    <a:lstStyle/>
                    <a:p>
                      <a:r>
                        <a:rPr lang="as-IN" dirty="0"/>
                        <a:t>(3) প্রাকৃতিক চুম্বকের চুম্বকত্ব স্থায়ী।</a:t>
                      </a:r>
                    </a:p>
                  </a:txBody>
                  <a:tcPr marL="95250" marR="95250" marT="95250" marB="95250" anchor="ctr"/>
                </a:tc>
                <a:tc>
                  <a:txBody>
                    <a:bodyPr/>
                    <a:lstStyle/>
                    <a:p>
                      <a:r>
                        <a:rPr lang="as-IN"/>
                        <a:t>(3) কৃত্রিম চুম্বকের চুম্বকত্ব প্রয়োজন মতো স্থায়ী বা অস্থায়ী করা যায়।</a:t>
                      </a:r>
                    </a:p>
                  </a:txBody>
                  <a:tcPr marL="95250" marR="95250" marT="95250" marB="95250" anchor="ctr"/>
                </a:tc>
                <a:extLst>
                  <a:ext uri="{0D108BD9-81ED-4DB2-BD59-A6C34878D82A}">
                    <a16:rowId xmlns:a16="http://schemas.microsoft.com/office/drawing/2014/main" val="10003"/>
                  </a:ext>
                </a:extLst>
              </a:tr>
              <a:tr h="370840">
                <a:tc>
                  <a:txBody>
                    <a:bodyPr/>
                    <a:lstStyle/>
                    <a:p>
                      <a:r>
                        <a:rPr lang="as-IN"/>
                        <a:t>(4) প্রাকৃতিক চুম্বক সাধারণত ব্যবহারিক কাজে লাগে না।</a:t>
                      </a:r>
                    </a:p>
                  </a:txBody>
                  <a:tcPr marL="95250" marR="95250" marT="95250" marB="95250" anchor="ctr"/>
                </a:tc>
                <a:tc>
                  <a:txBody>
                    <a:bodyPr/>
                    <a:lstStyle/>
                    <a:p>
                      <a:r>
                        <a:rPr lang="as-IN" dirty="0"/>
                        <a:t>(4) কৃত্রিম চুম্বককে বিভিন্ন যন্ত্রে ব্যবহার করা হয়।</a:t>
                      </a:r>
                    </a:p>
                  </a:txBody>
                  <a:tcPr marL="95250" marR="95250" marT="95250" marB="95250" anchor="ctr"/>
                </a:tc>
                <a:extLst>
                  <a:ext uri="{0D108BD9-81ED-4DB2-BD59-A6C34878D82A}">
                    <a16:rowId xmlns:a16="http://schemas.microsoft.com/office/drawing/2014/main" val="10004"/>
                  </a:ext>
                </a:extLst>
              </a:tr>
            </a:tbl>
          </a:graphicData>
        </a:graphic>
      </p:graphicFrame>
      <p:sp>
        <p:nvSpPr>
          <p:cNvPr id="4" name="Flowchart: Alternate Process 3"/>
          <p:cNvSpPr/>
          <p:nvPr/>
        </p:nvSpPr>
        <p:spPr>
          <a:xfrm>
            <a:off x="3733800" y="304800"/>
            <a:ext cx="5105400" cy="685800"/>
          </a:xfrm>
          <a:prstGeom prst="flowChartAlternateProcess">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blipFill>
                  <a:blip r:embed="rId3"/>
                  <a:tile tx="0" ty="0" sx="100000" sy="100000" flip="none" algn="tl"/>
                </a:blipFill>
              </a:rPr>
              <a:t>প্রাকৃতিক</a:t>
            </a:r>
            <a:r>
              <a:rPr lang="en-US" sz="2000" dirty="0">
                <a:blipFill>
                  <a:blip r:embed="rId3"/>
                  <a:tile tx="0" ty="0" sx="100000" sy="100000" flip="none" algn="tl"/>
                </a:blipFill>
              </a:rPr>
              <a:t> ও </a:t>
            </a:r>
            <a:r>
              <a:rPr lang="en-US" sz="2000" dirty="0" err="1">
                <a:blipFill>
                  <a:blip r:embed="rId3"/>
                  <a:tile tx="0" ty="0" sx="100000" sy="100000" flip="none" algn="tl"/>
                </a:blipFill>
              </a:rPr>
              <a:t>কৃত্রিম</a:t>
            </a:r>
            <a:r>
              <a:rPr lang="en-US" sz="2000" dirty="0">
                <a:blipFill>
                  <a:blip r:embed="rId3"/>
                  <a:tile tx="0" ty="0" sx="100000" sy="100000" flip="none" algn="tl"/>
                </a:blipFill>
              </a:rPr>
              <a:t> </a:t>
            </a:r>
            <a:r>
              <a:rPr lang="en-US" sz="2000" dirty="0" err="1">
                <a:blipFill>
                  <a:blip r:embed="rId3"/>
                  <a:tile tx="0" ty="0" sx="100000" sy="100000" flip="none" algn="tl"/>
                </a:blipFill>
              </a:rPr>
              <a:t>চুম্বকের</a:t>
            </a:r>
            <a:r>
              <a:rPr lang="en-US" sz="2000" dirty="0">
                <a:blipFill>
                  <a:blip r:embed="rId3"/>
                  <a:tile tx="0" ty="0" sx="100000" sy="100000" flip="none" algn="tl"/>
                </a:blipFill>
              </a:rPr>
              <a:t> </a:t>
            </a:r>
            <a:r>
              <a:rPr lang="en-US" sz="2000" dirty="0" err="1">
                <a:blipFill>
                  <a:blip r:embed="rId3"/>
                  <a:tile tx="0" ty="0" sx="100000" sy="100000" flip="none" algn="tl"/>
                </a:blipFill>
              </a:rPr>
              <a:t>মধ্যে</a:t>
            </a:r>
            <a:r>
              <a:rPr lang="en-US" sz="2000" dirty="0">
                <a:blipFill>
                  <a:blip r:embed="rId3"/>
                  <a:tile tx="0" ty="0" sx="100000" sy="100000" flip="none" algn="tl"/>
                </a:blipFill>
              </a:rPr>
              <a:t> </a:t>
            </a:r>
            <a:r>
              <a:rPr lang="en-US" sz="2000" dirty="0" err="1">
                <a:blipFill>
                  <a:blip r:embed="rId3"/>
                  <a:tile tx="0" ty="0" sx="100000" sy="100000" flip="none" algn="tl"/>
                </a:blipFill>
              </a:rPr>
              <a:t>পার্থক্য</a:t>
            </a:r>
            <a:endParaRPr lang="en-US" sz="2000" dirty="0">
              <a:blipFill>
                <a:blip r:embed="rId3"/>
                <a:tile tx="0" ty="0" sx="100000" sy="100000" flip="none" algn="tl"/>
              </a:blip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eld of Bar Magnet 1.png"/>
          <p:cNvPicPr>
            <a:picLocks noChangeAspect="1"/>
          </p:cNvPicPr>
          <p:nvPr/>
        </p:nvPicPr>
        <p:blipFill>
          <a:blip r:embed="rId2"/>
          <a:stretch>
            <a:fillRect/>
          </a:stretch>
        </p:blipFill>
        <p:spPr>
          <a:xfrm>
            <a:off x="4800600" y="304800"/>
            <a:ext cx="2971800" cy="13553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Flowchart: Delay 2"/>
          <p:cNvSpPr/>
          <p:nvPr/>
        </p:nvSpPr>
        <p:spPr>
          <a:xfrm>
            <a:off x="1524000" y="4267200"/>
            <a:ext cx="2514600" cy="457200"/>
          </a:xfrm>
          <a:prstGeom prst="flowChartDelay">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t>চুম্বক</a:t>
            </a:r>
            <a:r>
              <a:rPr lang="en-US" sz="3200" dirty="0"/>
              <a:t> </a:t>
            </a:r>
            <a:r>
              <a:rPr lang="en-US" sz="3200" dirty="0" err="1"/>
              <a:t>ক্ষেত্র</a:t>
            </a:r>
            <a:endParaRPr lang="en-US" sz="3200" dirty="0"/>
          </a:p>
        </p:txBody>
      </p:sp>
      <p:sp>
        <p:nvSpPr>
          <p:cNvPr id="4" name="Rectangle 3"/>
          <p:cNvSpPr/>
          <p:nvPr/>
        </p:nvSpPr>
        <p:spPr>
          <a:xfrm>
            <a:off x="2057400" y="4876800"/>
            <a:ext cx="82296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s-IN" dirty="0"/>
              <a:t>একটি চুম্বককে কোনো একটি স্থানে রাখলে, ওই চুম্বকের চারপাশের যে স্থান জুড়ে চুম্বকের আকর্ষণ বা বিকর্ষণ বল কাজ করে, তাকে ওই চুম্বকের চৌম্বকক্ষেত্র বলে।</a:t>
            </a:r>
            <a:br>
              <a:rPr lang="as-IN" dirty="0"/>
            </a:br>
            <a:r>
              <a:rPr lang="as-IN" dirty="0"/>
              <a:t>কোনো চুম্বকের চৌম্বকক্ষেত্রের বিস্তৃতি, ওই চুম্বকের মেরুশক্তির ওপর নির্ভর করে। গাণিতিক হিসাবে একটি চুম্বকের চৌম্বকক্ষেত্র অসীম পর্যন্ত বিস্তৃত। কিন্তু বাস্তবে চৌম্বকক্ষেত্র চুম্বকটির চারিদিকে একটি নির্দিষ্ট অঞ্চলের মধ্যেই সীমাবদ্ধ থাকে। </a:t>
            </a:r>
            <a:endParaRPr lang="en-US" dirty="0"/>
          </a:p>
        </p:txBody>
      </p:sp>
      <p:sp>
        <p:nvSpPr>
          <p:cNvPr id="5" name="Rectangle 4"/>
          <p:cNvSpPr/>
          <p:nvPr/>
        </p:nvSpPr>
        <p:spPr>
          <a:xfrm>
            <a:off x="2209800" y="1828800"/>
            <a:ext cx="815340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s-IN" b="1" dirty="0">
                <a:solidFill>
                  <a:schemeClr val="bg1"/>
                </a:solidFill>
              </a:rPr>
              <a:t>চুম্বকত্ব</a:t>
            </a:r>
            <a:r>
              <a:rPr lang="as-IN" dirty="0">
                <a:solidFill>
                  <a:schemeClr val="bg1"/>
                </a:solidFill>
              </a:rPr>
              <a:t> বলতে এক পদার্থ কর্তৃক অন্য কোন পদার্থকে আকর্ষণ বা বিকর্ষণ করার ঘটনাকে বোঝায়। মোট কথা </a:t>
            </a:r>
            <a:r>
              <a:rPr lang="en-US" dirty="0" err="1">
                <a:solidFill>
                  <a:schemeClr val="bg1"/>
                </a:solidFill>
              </a:rPr>
              <a:t>চুম্বকের</a:t>
            </a:r>
            <a:r>
              <a:rPr lang="en-US" dirty="0">
                <a:solidFill>
                  <a:schemeClr val="bg1"/>
                </a:solidFill>
              </a:rPr>
              <a:t> </a:t>
            </a:r>
            <a:r>
              <a:rPr lang="as-IN" dirty="0">
                <a:solidFill>
                  <a:schemeClr val="bg1"/>
                </a:solidFill>
              </a:rPr>
              <a:t>ধর্মকেই চুম্বকত্ব বলে। উল্লেখ্য, চুম্বকত্ব চুম্বকের ভৌত ধর্ম, কোন রাসায়নিক ধর্ম নয়। </a:t>
            </a:r>
          </a:p>
          <a:p>
            <a:pPr algn="just"/>
            <a:r>
              <a:rPr lang="as-IN" dirty="0">
                <a:solidFill>
                  <a:schemeClr val="bg1"/>
                </a:solidFill>
              </a:rPr>
              <a:t>যেসকল পদার্থের সহজে চিহ্নিত করার মত চৌম্বক ধর্ম আছে সেগুলো হল </a:t>
            </a:r>
            <a:r>
              <a:rPr lang="en-US" dirty="0" err="1">
                <a:solidFill>
                  <a:schemeClr val="bg1"/>
                </a:solidFill>
              </a:rPr>
              <a:t>নিকেললোহা</a:t>
            </a:r>
            <a:r>
              <a:rPr lang="en-US" dirty="0">
                <a:solidFill>
                  <a:schemeClr val="bg1"/>
                </a:solidFill>
              </a:rPr>
              <a:t> </a:t>
            </a:r>
            <a:r>
              <a:rPr lang="as-IN" dirty="0">
                <a:solidFill>
                  <a:schemeClr val="bg1"/>
                </a:solidFill>
              </a:rPr>
              <a:t>এবং বিভিন্ন </a:t>
            </a:r>
            <a:r>
              <a:rPr lang="en-US" dirty="0" err="1">
                <a:solidFill>
                  <a:schemeClr val="bg1"/>
                </a:solidFill>
              </a:rPr>
              <a:t>সংকর</a:t>
            </a:r>
            <a:r>
              <a:rPr lang="en-US" dirty="0">
                <a:solidFill>
                  <a:schemeClr val="bg1"/>
                </a:solidFill>
              </a:rPr>
              <a:t> </a:t>
            </a:r>
            <a:r>
              <a:rPr lang="en-US" dirty="0" err="1">
                <a:solidFill>
                  <a:schemeClr val="bg1"/>
                </a:solidFill>
              </a:rPr>
              <a:t>ধাতু</a:t>
            </a:r>
            <a:r>
              <a:rPr lang="as-IN" dirty="0">
                <a:solidFill>
                  <a:schemeClr val="bg1"/>
                </a:solidFill>
              </a:rPr>
              <a:t>। অবশ্য সকল পদার্থই </a:t>
            </a:r>
            <a:r>
              <a:rPr lang="en-US" dirty="0" err="1">
                <a:solidFill>
                  <a:schemeClr val="bg1"/>
                </a:solidFill>
              </a:rPr>
              <a:t>চেীম্বকক্ষেত্র</a:t>
            </a:r>
            <a:r>
              <a:rPr lang="en-US" dirty="0">
                <a:solidFill>
                  <a:schemeClr val="bg1"/>
                </a:solidFill>
              </a:rPr>
              <a:t> </a:t>
            </a:r>
            <a:r>
              <a:rPr lang="as-IN" dirty="0">
                <a:solidFill>
                  <a:schemeClr val="bg1"/>
                </a:solidFill>
              </a:rPr>
              <a:t>দ্বারা কমবেশি প্রভাবিত হয়। পদার্থবিজ্ঞানে চুম্বকত্ব বলতে অন্য কিছুও বোঝানো হতে পারে। যেমন, আলো বা অন্যান্য </a:t>
            </a:r>
            <a:r>
              <a:rPr lang="en-US" dirty="0" err="1">
                <a:solidFill>
                  <a:schemeClr val="bg1"/>
                </a:solidFill>
              </a:rPr>
              <a:t>তড়িতচেীম্বক</a:t>
            </a:r>
            <a:r>
              <a:rPr lang="en-US" dirty="0">
                <a:solidFill>
                  <a:schemeClr val="bg1"/>
                </a:solidFill>
              </a:rPr>
              <a:t> </a:t>
            </a:r>
            <a:r>
              <a:rPr lang="en-US" dirty="0" err="1">
                <a:solidFill>
                  <a:schemeClr val="bg1"/>
                </a:solidFill>
              </a:rPr>
              <a:t>বিকরনের</a:t>
            </a:r>
            <a:r>
              <a:rPr lang="en-US" dirty="0">
                <a:solidFill>
                  <a:schemeClr val="bg1"/>
                </a:solidFill>
              </a:rPr>
              <a:t> </a:t>
            </a:r>
            <a:r>
              <a:rPr lang="as-IN" dirty="0">
                <a:solidFill>
                  <a:schemeClr val="bg1"/>
                </a:solidFill>
              </a:rPr>
              <a:t>দুটি উপাদানের একটিকে চুম্বকত্ব বলা হয়। </a:t>
            </a:r>
            <a:endParaRPr lang="as-IN" dirty="0">
              <a:solidFill>
                <a:schemeClr val="bg1"/>
              </a:solidFill>
            </a:endParaRPr>
          </a:p>
        </p:txBody>
      </p:sp>
      <p:sp>
        <p:nvSpPr>
          <p:cNvPr id="6" name="Flowchart: Delay 5"/>
          <p:cNvSpPr/>
          <p:nvPr/>
        </p:nvSpPr>
        <p:spPr>
          <a:xfrm>
            <a:off x="1524000" y="838200"/>
            <a:ext cx="2514600" cy="609600"/>
          </a:xfrm>
          <a:prstGeom prst="flowChartDelay">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t>চুম্বকত্ব</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ppt_x</p:attrName>
                                        </p:attrNameLst>
                                      </p:cBhvr>
                                      <p:tavLst>
                                        <p:tav tm="0">
                                          <p:val>
                                            <p:strVal val="#ppt_x-.2"/>
                                          </p:val>
                                        </p:tav>
                                        <p:tav tm="100000">
                                          <p:val>
                                            <p:strVal val="#ppt_x"/>
                                          </p:val>
                                        </p:tav>
                                      </p:tavLst>
                                    </p:anim>
                                    <p:anim calcmode="lin" valueType="num">
                                      <p:cBhvr>
                                        <p:cTn id="2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191000" y="609600"/>
            <a:ext cx="3200400" cy="838200"/>
          </a:xfrm>
          <a:prstGeom prst="ellipse">
            <a:avLst/>
          </a:prstGeom>
          <a:blipFill>
            <a:blip r:embed="rId2"/>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একক</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কাজ</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9" name="Picture 8" descr="Alpona66.png"/>
          <p:cNvPicPr>
            <a:picLocks noChangeAspect="1"/>
          </p:cNvPicPr>
          <p:nvPr/>
        </p:nvPicPr>
        <p:blipFill>
          <a:blip r:embed="rId3" cstate="print">
            <a:lum contrast="68000"/>
          </a:blip>
          <a:stretch>
            <a:fillRect/>
          </a:stretch>
        </p:blipFill>
        <p:spPr>
          <a:xfrm>
            <a:off x="1600200" y="0"/>
            <a:ext cx="914400" cy="6400800"/>
          </a:xfrm>
          <a:prstGeom prst="rect">
            <a:avLst/>
          </a:prstGeom>
        </p:spPr>
      </p:pic>
      <p:sp>
        <p:nvSpPr>
          <p:cNvPr id="5" name="Right Arrow 4"/>
          <p:cNvSpPr/>
          <p:nvPr/>
        </p:nvSpPr>
        <p:spPr>
          <a:xfrm>
            <a:off x="2514600" y="1828800"/>
            <a:ext cx="1066800" cy="914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০১</a:t>
            </a:r>
            <a:endParaRPr lang="en-US" sz="2400" dirty="0"/>
          </a:p>
        </p:txBody>
      </p:sp>
      <p:sp>
        <p:nvSpPr>
          <p:cNvPr id="6" name="Flowchart: Alternate Process 5"/>
          <p:cNvSpPr/>
          <p:nvPr/>
        </p:nvSpPr>
        <p:spPr>
          <a:xfrm>
            <a:off x="3733800" y="2057400"/>
            <a:ext cx="2743200" cy="60960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t>চুম্বকের</a:t>
            </a:r>
            <a:r>
              <a:rPr lang="en-US" sz="2400" dirty="0"/>
              <a:t> </a:t>
            </a:r>
            <a:r>
              <a:rPr lang="en-US" sz="2400" dirty="0" err="1"/>
              <a:t>ধর্ম</a:t>
            </a:r>
            <a:r>
              <a:rPr lang="en-US" sz="2400" dirty="0"/>
              <a:t> </a:t>
            </a:r>
            <a:r>
              <a:rPr lang="en-US" sz="2400" dirty="0" err="1"/>
              <a:t>কয়টি</a:t>
            </a:r>
            <a:endParaRPr lang="en-US" sz="2400" dirty="0"/>
          </a:p>
        </p:txBody>
      </p:sp>
      <p:sp>
        <p:nvSpPr>
          <p:cNvPr id="7" name="Flowchart: Alternate Process 6"/>
          <p:cNvSpPr/>
          <p:nvPr/>
        </p:nvSpPr>
        <p:spPr>
          <a:xfrm>
            <a:off x="7467600" y="2057400"/>
            <a:ext cx="1905000" cy="6096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৪ </a:t>
            </a:r>
            <a:r>
              <a:rPr lang="en-US" sz="3200" dirty="0" err="1"/>
              <a:t>টি</a:t>
            </a:r>
            <a:endParaRPr lang="en-US" sz="3200" dirty="0"/>
          </a:p>
        </p:txBody>
      </p:sp>
      <p:sp>
        <p:nvSpPr>
          <p:cNvPr id="8" name="Right Arrow 7"/>
          <p:cNvSpPr/>
          <p:nvPr/>
        </p:nvSpPr>
        <p:spPr>
          <a:xfrm>
            <a:off x="2514600" y="2844800"/>
            <a:ext cx="1066800" cy="914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০২</a:t>
            </a:r>
            <a:endParaRPr lang="en-US" sz="2400" dirty="0"/>
          </a:p>
        </p:txBody>
      </p:sp>
      <p:pic>
        <p:nvPicPr>
          <p:cNvPr id="11" name="Picture 10" descr="Bar Magnet 2.jpg"/>
          <p:cNvPicPr>
            <a:picLocks noChangeAspect="1"/>
          </p:cNvPicPr>
          <p:nvPr/>
        </p:nvPicPr>
        <p:blipFill>
          <a:blip r:embed="rId4" cstate="print"/>
          <a:stretch>
            <a:fillRect/>
          </a:stretch>
        </p:blipFill>
        <p:spPr>
          <a:xfrm>
            <a:off x="3810000" y="2971800"/>
            <a:ext cx="1676400" cy="637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5410200" y="2971801"/>
            <a:ext cx="1905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a:t>চিত্রে</a:t>
            </a:r>
            <a:r>
              <a:rPr lang="en-US" dirty="0"/>
              <a:t> </a:t>
            </a:r>
            <a:r>
              <a:rPr lang="en-US" dirty="0" err="1"/>
              <a:t>কে</a:t>
            </a:r>
            <a:r>
              <a:rPr lang="en-US" dirty="0"/>
              <a:t> </a:t>
            </a:r>
            <a:r>
              <a:rPr lang="en-US" dirty="0" err="1"/>
              <a:t>ধরনের</a:t>
            </a:r>
            <a:r>
              <a:rPr lang="en-US" dirty="0"/>
              <a:t> </a:t>
            </a:r>
            <a:r>
              <a:rPr lang="en-US" dirty="0" err="1"/>
              <a:t>চুম্বক</a:t>
            </a:r>
            <a:r>
              <a:rPr lang="en-US" dirty="0"/>
              <a:t> </a:t>
            </a:r>
            <a:r>
              <a:rPr lang="en-US" dirty="0" err="1"/>
              <a:t>দেখা</a:t>
            </a:r>
            <a:r>
              <a:rPr lang="en-US" dirty="0"/>
              <a:t> </a:t>
            </a:r>
            <a:r>
              <a:rPr lang="en-US" dirty="0" err="1"/>
              <a:t>যাচ্ছে</a:t>
            </a:r>
            <a:endParaRPr lang="en-US" dirty="0"/>
          </a:p>
        </p:txBody>
      </p:sp>
      <p:sp>
        <p:nvSpPr>
          <p:cNvPr id="13" name="Flowchart: Alternate Process 12"/>
          <p:cNvSpPr/>
          <p:nvPr/>
        </p:nvSpPr>
        <p:spPr>
          <a:xfrm>
            <a:off x="7467600" y="2971800"/>
            <a:ext cx="1905000" cy="6096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দন্ড</a:t>
            </a:r>
            <a:r>
              <a:rPr lang="en-US" sz="3200" dirty="0"/>
              <a:t> </a:t>
            </a:r>
            <a:r>
              <a:rPr lang="en-US" sz="3200" dirty="0" err="1"/>
              <a:t>চুম্বক</a:t>
            </a:r>
            <a:endParaRPr lang="en-US" sz="3200" dirty="0"/>
          </a:p>
        </p:txBody>
      </p:sp>
      <p:sp>
        <p:nvSpPr>
          <p:cNvPr id="14" name="Right Arrow 13"/>
          <p:cNvSpPr/>
          <p:nvPr/>
        </p:nvSpPr>
        <p:spPr>
          <a:xfrm>
            <a:off x="2514600" y="3886200"/>
            <a:ext cx="1066800" cy="914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০৩</a:t>
            </a:r>
            <a:endParaRPr lang="en-US" sz="2400" dirty="0"/>
          </a:p>
        </p:txBody>
      </p:sp>
      <p:sp>
        <p:nvSpPr>
          <p:cNvPr id="17" name="Flowchart: Alternate Process 16"/>
          <p:cNvSpPr/>
          <p:nvPr/>
        </p:nvSpPr>
        <p:spPr>
          <a:xfrm>
            <a:off x="3733800" y="3962400"/>
            <a:ext cx="3429000" cy="60960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err="1"/>
              <a:t>চুম্বকের</a:t>
            </a:r>
            <a:r>
              <a:rPr lang="en-US" sz="1600" dirty="0"/>
              <a:t> </a:t>
            </a:r>
            <a:r>
              <a:rPr lang="en-US" sz="1600" dirty="0" err="1"/>
              <a:t>কয়টি</a:t>
            </a:r>
            <a:r>
              <a:rPr lang="en-US" sz="1600" dirty="0"/>
              <a:t> </a:t>
            </a:r>
            <a:r>
              <a:rPr lang="en-US" sz="1600" dirty="0" err="1"/>
              <a:t>মেরু</a:t>
            </a:r>
            <a:r>
              <a:rPr lang="en-US" sz="1600" dirty="0"/>
              <a:t> </a:t>
            </a:r>
            <a:r>
              <a:rPr lang="en-US" sz="1600" dirty="0" err="1"/>
              <a:t>দুটির</a:t>
            </a:r>
            <a:r>
              <a:rPr lang="en-US" sz="1600" dirty="0"/>
              <a:t> </a:t>
            </a:r>
            <a:r>
              <a:rPr lang="en-US" sz="1600" dirty="0" err="1"/>
              <a:t>নাম</a:t>
            </a:r>
            <a:r>
              <a:rPr lang="en-US" sz="1600" dirty="0"/>
              <a:t> </a:t>
            </a:r>
            <a:r>
              <a:rPr lang="en-US" sz="1600" dirty="0" err="1"/>
              <a:t>বল</a:t>
            </a:r>
            <a:endParaRPr lang="en-US" sz="1600" dirty="0"/>
          </a:p>
        </p:txBody>
      </p:sp>
      <p:sp>
        <p:nvSpPr>
          <p:cNvPr id="18" name="Flowchart: Alternate Process 17"/>
          <p:cNvSpPr/>
          <p:nvPr/>
        </p:nvSpPr>
        <p:spPr>
          <a:xfrm>
            <a:off x="7467600" y="3886200"/>
            <a:ext cx="1905000" cy="7620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a:t>উত্তর</a:t>
            </a:r>
            <a:r>
              <a:rPr lang="en-US" sz="2000" dirty="0"/>
              <a:t> </a:t>
            </a:r>
            <a:r>
              <a:rPr lang="en-US" sz="2000" dirty="0" err="1"/>
              <a:t>মেরু</a:t>
            </a:r>
            <a:r>
              <a:rPr lang="en-US" sz="2000" dirty="0"/>
              <a:t> ও </a:t>
            </a:r>
            <a:r>
              <a:rPr lang="en-US" sz="2000" dirty="0" err="1"/>
              <a:t>দক্ষিন</a:t>
            </a:r>
            <a:r>
              <a:rPr lang="en-US" sz="2000" dirty="0"/>
              <a:t> </a:t>
            </a:r>
            <a:r>
              <a:rPr lang="en-US" sz="2000" dirty="0" err="1"/>
              <a:t>মেরু</a:t>
            </a:r>
            <a:endParaRPr lang="en-US" sz="2000"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2"/>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1000" fill="hold"/>
                                        <p:tgtEl>
                                          <p:spTgt spid="18"/>
                                        </p:tgtEl>
                                        <p:attrNameLst>
                                          <p:attrName>ppt_x</p:attrName>
                                        </p:attrNameLst>
                                      </p:cBhvr>
                                      <p:tavLst>
                                        <p:tav tm="0">
                                          <p:val>
                                            <p:strVal val="#ppt_x-.2"/>
                                          </p:val>
                                        </p:tav>
                                        <p:tav tm="100000">
                                          <p:val>
                                            <p:strVal val="#ppt_x"/>
                                          </p:val>
                                        </p:tav>
                                      </p:tavLst>
                                    </p:anim>
                                    <p:anim calcmode="lin" valueType="num">
                                      <p:cBhvr>
                                        <p:cTn id="6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2" grpId="0" animBg="1"/>
      <p:bldP spid="13" grpId="0" animBg="1"/>
      <p:bldP spid="14"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95800" y="533400"/>
            <a:ext cx="3429000" cy="838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দলগত</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কাজ</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n 2"/>
          <p:cNvSpPr/>
          <p:nvPr/>
        </p:nvSpPr>
        <p:spPr>
          <a:xfrm>
            <a:off x="2133600" y="4267200"/>
            <a:ext cx="1828800" cy="685800"/>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দল-১</a:t>
            </a:r>
            <a:endParaRPr lang="en-US" sz="2000" dirty="0"/>
          </a:p>
        </p:txBody>
      </p:sp>
      <p:sp>
        <p:nvSpPr>
          <p:cNvPr id="4" name="Round Diagonal Corner Rectangle 3"/>
          <p:cNvSpPr/>
          <p:nvPr/>
        </p:nvSpPr>
        <p:spPr>
          <a:xfrm>
            <a:off x="4114800" y="4267200"/>
            <a:ext cx="5257800" cy="609600"/>
          </a:xfrm>
          <a:prstGeom prst="round2DiagRect">
            <a:avLst>
              <a:gd name="adj1" fmla="val 34524"/>
              <a:gd name="adj2" fmla="val 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চুম্বকের</a:t>
            </a:r>
            <a:r>
              <a:rPr lang="en-US" dirty="0"/>
              <a:t> </a:t>
            </a:r>
            <a:r>
              <a:rPr lang="en-US" dirty="0" err="1"/>
              <a:t>ধর্ম</a:t>
            </a:r>
            <a:r>
              <a:rPr lang="en-US" dirty="0"/>
              <a:t> </a:t>
            </a:r>
            <a:r>
              <a:rPr lang="en-US" dirty="0" err="1"/>
              <a:t>পরীক্ষা</a:t>
            </a:r>
            <a:r>
              <a:rPr lang="en-US" dirty="0"/>
              <a:t> </a:t>
            </a:r>
            <a:r>
              <a:rPr lang="en-US" dirty="0" err="1"/>
              <a:t>করে</a:t>
            </a:r>
            <a:r>
              <a:rPr lang="en-US" dirty="0"/>
              <a:t> </a:t>
            </a:r>
            <a:r>
              <a:rPr lang="en-US" dirty="0" err="1"/>
              <a:t>খাতায়</a:t>
            </a:r>
            <a:r>
              <a:rPr lang="en-US" dirty="0"/>
              <a:t> </a:t>
            </a:r>
            <a:r>
              <a:rPr lang="en-US" dirty="0" err="1"/>
              <a:t>লিপিবদ্ধ</a:t>
            </a:r>
            <a:r>
              <a:rPr lang="en-US" dirty="0"/>
              <a:t> </a:t>
            </a:r>
            <a:r>
              <a:rPr lang="en-US" dirty="0" err="1"/>
              <a:t>কর</a:t>
            </a:r>
            <a:endParaRPr lang="en-US" dirty="0"/>
          </a:p>
        </p:txBody>
      </p:sp>
      <p:pic>
        <p:nvPicPr>
          <p:cNvPr id="7" name="Picture 6" descr="Alpona66.png"/>
          <p:cNvPicPr>
            <a:picLocks noChangeAspect="1"/>
          </p:cNvPicPr>
          <p:nvPr/>
        </p:nvPicPr>
        <p:blipFill>
          <a:blip r:embed="rId3">
            <a:lum contrast="68000"/>
          </a:blip>
          <a:stretch>
            <a:fillRect/>
          </a:stretch>
        </p:blipFill>
        <p:spPr>
          <a:xfrm>
            <a:off x="1295402" y="0"/>
            <a:ext cx="1295399" cy="6705600"/>
          </a:xfrm>
          <a:prstGeom prst="rect">
            <a:avLst/>
          </a:prstGeom>
        </p:spPr>
      </p:pic>
      <p:pic>
        <p:nvPicPr>
          <p:cNvPr id="9" name="Picture 8" descr="6d3387b9c1d64bf3b9a103201db7d43e_28-collection-of-group-work-school-clipart-high-quality-free-_2500-1986-1.jpeg"/>
          <p:cNvPicPr>
            <a:picLocks noChangeAspect="1"/>
          </p:cNvPicPr>
          <p:nvPr/>
        </p:nvPicPr>
        <p:blipFill>
          <a:blip r:embed="rId4" cstate="print"/>
          <a:stretch>
            <a:fillRect/>
          </a:stretch>
        </p:blipFill>
        <p:spPr>
          <a:xfrm>
            <a:off x="4419600" y="1524000"/>
            <a:ext cx="3352800" cy="2663464"/>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pona66.png"/>
          <p:cNvPicPr>
            <a:picLocks noChangeAspect="1"/>
          </p:cNvPicPr>
          <p:nvPr/>
        </p:nvPicPr>
        <p:blipFill>
          <a:blip r:embed="rId2">
            <a:lum contrast="59000"/>
          </a:blip>
          <a:stretch>
            <a:fillRect/>
          </a:stretch>
        </p:blipFill>
        <p:spPr>
          <a:xfrm>
            <a:off x="152400" y="-27709"/>
            <a:ext cx="1600200" cy="6858000"/>
          </a:xfrm>
          <a:prstGeom prst="rect">
            <a:avLst/>
          </a:prstGeom>
        </p:spPr>
      </p:pic>
      <p:sp>
        <p:nvSpPr>
          <p:cNvPr id="6" name="Rounded Rectangle 5"/>
          <p:cNvSpPr/>
          <p:nvPr/>
        </p:nvSpPr>
        <p:spPr>
          <a:xfrm>
            <a:off x="4191000" y="152400"/>
            <a:ext cx="41148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a:ln w="10160">
                  <a:solidFill>
                    <a:schemeClr val="accent1"/>
                  </a:solidFill>
                  <a:prstDash val="solid"/>
                </a:ln>
                <a:solidFill>
                  <a:srgbClr val="FFFFFF"/>
                </a:solidFill>
                <a:effectLst>
                  <a:outerShdw blurRad="38100" dist="32000" dir="5400000" algn="tl">
                    <a:srgbClr val="000000">
                      <a:alpha val="30000"/>
                    </a:srgbClr>
                  </a:outerShdw>
                </a:effectLst>
              </a:rPr>
              <a:t>শিক্ষক</a:t>
            </a:r>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3200" dirty="0" err="1">
                <a:ln w="10160">
                  <a:solidFill>
                    <a:schemeClr val="accent1"/>
                  </a:solidFill>
                  <a:prstDash val="solid"/>
                </a:ln>
                <a:solidFill>
                  <a:srgbClr val="FFFFFF"/>
                </a:solidFill>
                <a:effectLst>
                  <a:outerShdw blurRad="38100" dist="32000" dir="5400000" algn="tl">
                    <a:srgbClr val="000000">
                      <a:alpha val="30000"/>
                    </a:srgbClr>
                  </a:outerShdw>
                </a:effectLst>
              </a:rPr>
              <a:t>পরিচিতি</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Rounded Rectangle 6"/>
          <p:cNvSpPr/>
          <p:nvPr/>
        </p:nvSpPr>
        <p:spPr>
          <a:xfrm>
            <a:off x="6089072" y="1295400"/>
            <a:ext cx="3816927" cy="51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133600" y="1219200"/>
            <a:ext cx="38862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20190805_152234 copy=3.JPG"/>
          <p:cNvPicPr>
            <a:picLocks noChangeAspect="1"/>
          </p:cNvPicPr>
          <p:nvPr/>
        </p:nvPicPr>
        <p:blipFill>
          <a:blip r:embed="rId3" cstate="print"/>
          <a:stretch>
            <a:fillRect/>
          </a:stretch>
        </p:blipFill>
        <p:spPr>
          <a:xfrm>
            <a:off x="6379032" y="1774372"/>
            <a:ext cx="3145968" cy="4191000"/>
          </a:xfrm>
          <a:prstGeom prst="rect">
            <a:avLst/>
          </a:prstGeom>
          <a:ln>
            <a:noFill/>
          </a:ln>
          <a:effectLst>
            <a:softEdge rad="112500"/>
          </a:effectLst>
        </p:spPr>
      </p:pic>
      <p:pic>
        <p:nvPicPr>
          <p:cNvPr id="10" name="Picture 9" descr="20200102_093457.jpg"/>
          <p:cNvPicPr>
            <a:picLocks noChangeAspect="1"/>
          </p:cNvPicPr>
          <p:nvPr/>
        </p:nvPicPr>
        <p:blipFill>
          <a:blip r:embed="rId4" cstate="print"/>
          <a:stretch>
            <a:fillRect/>
          </a:stretch>
        </p:blipFill>
        <p:spPr>
          <a:xfrm>
            <a:off x="2590800" y="1600200"/>
            <a:ext cx="3429000" cy="4419600"/>
          </a:xfrm>
          <a:prstGeom prst="ellipse">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pona66.png"/>
          <p:cNvPicPr>
            <a:picLocks noChangeAspect="1"/>
          </p:cNvPicPr>
          <p:nvPr/>
        </p:nvPicPr>
        <p:blipFill>
          <a:blip r:embed="rId2">
            <a:duotone>
              <a:prstClr val="black"/>
              <a:schemeClr val="accent5">
                <a:tint val="45000"/>
                <a:satMod val="400000"/>
              </a:schemeClr>
            </a:duotone>
            <a:lum contrast="84000"/>
          </a:blip>
          <a:stretch>
            <a:fillRect/>
          </a:stretch>
        </p:blipFill>
        <p:spPr>
          <a:xfrm>
            <a:off x="1295400" y="-152400"/>
            <a:ext cx="1143000" cy="6858000"/>
          </a:xfrm>
          <a:prstGeom prst="rect">
            <a:avLst/>
          </a:prstGeom>
        </p:spPr>
      </p:pic>
      <p:pic>
        <p:nvPicPr>
          <p:cNvPr id="6" name="Picture 5" descr="22222.JPG"/>
          <p:cNvPicPr>
            <a:picLocks noChangeAspect="1"/>
          </p:cNvPicPr>
          <p:nvPr/>
        </p:nvPicPr>
        <p:blipFill>
          <a:blip r:embed="rId3" cstate="print"/>
          <a:stretch>
            <a:fillRect/>
          </a:stretch>
        </p:blipFill>
        <p:spPr>
          <a:xfrm>
            <a:off x="2286000" y="572012"/>
            <a:ext cx="7391400" cy="5714525"/>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hemeClr val="accent5"/>
          </a:lnRef>
          <a:fillRef idx="3">
            <a:schemeClr val="accent5"/>
          </a:fillRef>
          <a:effectRef idx="3">
            <a:schemeClr val="accent5"/>
          </a:effectRef>
          <a:fontRef idx="minor">
            <a:schemeClr val="lt1"/>
          </a:fontRef>
        </p:style>
      </p:pic>
      <p:pic>
        <p:nvPicPr>
          <p:cNvPr id="7" name="Picture 6" descr="53545-1.gif"/>
          <p:cNvPicPr>
            <a:picLocks noChangeAspect="1"/>
          </p:cNvPicPr>
          <p:nvPr/>
        </p:nvPicPr>
        <p:blipFill>
          <a:blip r:embed="rId4"/>
          <a:stretch>
            <a:fillRect/>
          </a:stretch>
        </p:blipFill>
        <p:spPr>
          <a:xfrm rot="536224">
            <a:off x="4598970" y="4165653"/>
            <a:ext cx="3724275" cy="1619250"/>
          </a:xfrm>
          <a:prstGeom prst="rect">
            <a:avLst/>
          </a:prstGeom>
        </p:spPr>
      </p:pic>
      <p:pic>
        <p:nvPicPr>
          <p:cNvPr id="8" name="Picture 7" descr="Alpona66.png"/>
          <p:cNvPicPr>
            <a:picLocks noChangeAspect="1"/>
          </p:cNvPicPr>
          <p:nvPr/>
        </p:nvPicPr>
        <p:blipFill>
          <a:blip r:embed="rId2">
            <a:lum contrast="40000"/>
          </a:blip>
          <a:stretch>
            <a:fillRect/>
          </a:stretch>
        </p:blipFill>
        <p:spPr>
          <a:xfrm flipH="1">
            <a:off x="9601200" y="-457200"/>
            <a:ext cx="838200" cy="6858000"/>
          </a:xfrm>
          <a:prstGeom prst="rect">
            <a:avLst/>
          </a:prstGeom>
        </p:spPr>
      </p:pic>
      <p:sp>
        <p:nvSpPr>
          <p:cNvPr id="9" name="TextBox 8"/>
          <p:cNvSpPr txBox="1"/>
          <p:nvPr/>
        </p:nvSpPr>
        <p:spPr>
          <a:xfrm>
            <a:off x="2514600" y="5909846"/>
            <a:ext cx="7391400" cy="338554"/>
          </a:xfrm>
          <a:prstGeom prst="rect">
            <a:avLst/>
          </a:prstGeom>
          <a:noFill/>
        </p:spPr>
        <p:txBody>
          <a:bodyPr wrap="square" rtlCol="0">
            <a:spAutoFit/>
          </a:bodyPr>
          <a:lstStyle/>
          <a:p>
            <a:r>
              <a:rPr lang="en-US" sz="1600" dirty="0" err="1"/>
              <a:t>ইঞ্জিঃ</a:t>
            </a:r>
            <a:r>
              <a:rPr lang="en-US" sz="1600" dirty="0"/>
              <a:t> </a:t>
            </a:r>
            <a:r>
              <a:rPr lang="en-US" sz="1600" dirty="0" err="1"/>
              <a:t>মোঃ</a:t>
            </a:r>
            <a:r>
              <a:rPr lang="en-US" sz="1600" dirty="0"/>
              <a:t> </a:t>
            </a:r>
            <a:r>
              <a:rPr lang="en-US" sz="1600" dirty="0" err="1"/>
              <a:t>আতিকুর</a:t>
            </a:r>
            <a:r>
              <a:rPr lang="en-US" sz="1600" dirty="0"/>
              <a:t> </a:t>
            </a:r>
            <a:r>
              <a:rPr lang="en-US" sz="1600" dirty="0" err="1"/>
              <a:t>রহমান,ট্রেড</a:t>
            </a:r>
            <a:r>
              <a:rPr lang="en-US" sz="1600" dirty="0"/>
              <a:t> </a:t>
            </a:r>
            <a:r>
              <a:rPr lang="en-US" sz="1600" dirty="0" err="1"/>
              <a:t>ইন্সট্রাক্টর,ফুলকোট</a:t>
            </a:r>
            <a:r>
              <a:rPr lang="en-US" sz="1600" dirty="0"/>
              <a:t> </a:t>
            </a:r>
            <a:r>
              <a:rPr lang="en-US" sz="1600" dirty="0" err="1"/>
              <a:t>নবোদয়</a:t>
            </a:r>
            <a:r>
              <a:rPr lang="en-US" sz="1600" dirty="0"/>
              <a:t> </a:t>
            </a:r>
            <a:r>
              <a:rPr lang="en-US" sz="1600" dirty="0" err="1"/>
              <a:t>কারি</a:t>
            </a:r>
            <a:r>
              <a:rPr lang="en-US" sz="1600" dirty="0"/>
              <a:t> </a:t>
            </a:r>
            <a:r>
              <a:rPr lang="en-US" sz="1600" dirty="0" err="1"/>
              <a:t>উচ্চ</a:t>
            </a:r>
            <a:r>
              <a:rPr lang="en-US" sz="1600" dirty="0"/>
              <a:t> </a:t>
            </a:r>
            <a:r>
              <a:rPr lang="en-US" sz="1600" dirty="0" err="1"/>
              <a:t>বিদ্যালয়</a:t>
            </a:r>
            <a:endParaRPr lang="en-US" sz="1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p:cNvSpPr/>
          <p:nvPr/>
        </p:nvSpPr>
        <p:spPr>
          <a:xfrm>
            <a:off x="2516463" y="2003252"/>
            <a:ext cx="7159075" cy="2851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just" defTabSz="622300">
              <a:lnSpc>
                <a:spcPct val="90000"/>
              </a:lnSpc>
              <a:spcBef>
                <a:spcPct val="0"/>
              </a:spcBef>
              <a:spcAft>
                <a:spcPct val="35000"/>
              </a:spcAft>
            </a:pPr>
            <a:endParaRPr lang="en-US" sz="1400" b="1" dirty="0">
              <a:solidFill>
                <a:schemeClr val="accent3"/>
              </a:solidFill>
            </a:endParaRPr>
          </a:p>
          <a:p>
            <a:pPr algn="just" defTabSz="622300">
              <a:lnSpc>
                <a:spcPct val="90000"/>
              </a:lnSpc>
              <a:spcBef>
                <a:spcPct val="0"/>
              </a:spcBef>
              <a:spcAft>
                <a:spcPct val="35000"/>
              </a:spcAft>
            </a:pPr>
            <a:endParaRPr lang="en-US" sz="2000" b="1" dirty="0">
              <a:solidFill>
                <a:schemeClr val="accent3"/>
              </a:solidFill>
              <a:latin typeface="NikoshBAN" pitchFamily="2" charset="0"/>
              <a:cs typeface="NikoshBAN" pitchFamily="2" charset="0"/>
            </a:endParaRPr>
          </a:p>
          <a:p>
            <a:pPr algn="just" defTabSz="622300">
              <a:lnSpc>
                <a:spcPct val="90000"/>
              </a:lnSpc>
              <a:spcBef>
                <a:spcPct val="0"/>
              </a:spcBef>
              <a:spcAft>
                <a:spcPct val="35000"/>
              </a:spcAft>
            </a:pPr>
            <a:r>
              <a:rPr lang="bn-BD" sz="700" b="1" dirty="0">
                <a:solidFill>
                  <a:schemeClr val="accent3"/>
                </a:solidFill>
              </a:rPr>
              <a:t/>
            </a:r>
            <a:br>
              <a:rPr lang="bn-BD" sz="700" b="1" dirty="0">
                <a:solidFill>
                  <a:schemeClr val="accent3"/>
                </a:solidFill>
              </a:rPr>
            </a:br>
            <a:r>
              <a:rPr lang="bn-BD" sz="700" b="1" dirty="0">
                <a:solidFill>
                  <a:schemeClr val="accent3"/>
                </a:solidFill>
              </a:rPr>
              <a:t/>
            </a:r>
            <a:br>
              <a:rPr lang="bn-BD" sz="700" b="1" dirty="0">
                <a:solidFill>
                  <a:schemeClr val="accent3"/>
                </a:solidFill>
              </a:rPr>
            </a:br>
            <a:r>
              <a:rPr lang="bn-BD" sz="700" b="1" dirty="0"/>
              <a:t/>
            </a:r>
            <a:br>
              <a:rPr lang="bn-BD" sz="700" b="1" dirty="0"/>
            </a:br>
            <a:r>
              <a:rPr lang="bn-BD" sz="700" b="1" dirty="0"/>
              <a:t/>
            </a:r>
            <a:br>
              <a:rPr lang="bn-BD" sz="700" b="1" dirty="0"/>
            </a:br>
            <a:r>
              <a:rPr lang="bn-BD" sz="700" b="1" dirty="0"/>
              <a:t/>
            </a:r>
            <a:br>
              <a:rPr lang="bn-BD" sz="700" b="1" dirty="0"/>
            </a:br>
            <a:endParaRPr lang="en-US" sz="700" dirty="0"/>
          </a:p>
        </p:txBody>
      </p:sp>
      <p:sp>
        <p:nvSpPr>
          <p:cNvPr id="10" name="Rectangle 9"/>
          <p:cNvSpPr/>
          <p:nvPr/>
        </p:nvSpPr>
        <p:spPr>
          <a:xfrm>
            <a:off x="2895600" y="4384956"/>
            <a:ext cx="12192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70C0"/>
                </a:solidFill>
              </a:rPr>
              <a:t>শ্রেণী</a:t>
            </a:r>
            <a:endParaRPr lang="en-US" b="1" dirty="0">
              <a:solidFill>
                <a:srgbClr val="0070C0"/>
              </a:solidFill>
            </a:endParaRPr>
          </a:p>
        </p:txBody>
      </p:sp>
      <p:sp>
        <p:nvSpPr>
          <p:cNvPr id="11" name="Rectangle 10"/>
          <p:cNvSpPr/>
          <p:nvPr/>
        </p:nvSpPr>
        <p:spPr>
          <a:xfrm>
            <a:off x="4267200" y="4384956"/>
            <a:ext cx="48006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a:p>
            <a:pPr algn="ctr"/>
            <a:r>
              <a:rPr lang="en-US" b="1" dirty="0" err="1">
                <a:solidFill>
                  <a:srgbClr val="0070C0"/>
                </a:solidFill>
              </a:rPr>
              <a:t>নবম</a:t>
            </a:r>
            <a:endParaRPr lang="en-US" b="1" dirty="0">
              <a:solidFill>
                <a:srgbClr val="0070C0"/>
              </a:solidFill>
            </a:endParaRPr>
          </a:p>
          <a:p>
            <a:pPr algn="ctr"/>
            <a:endParaRPr lang="en-US" dirty="0"/>
          </a:p>
        </p:txBody>
      </p:sp>
      <p:sp>
        <p:nvSpPr>
          <p:cNvPr id="12" name="Rectangle 11"/>
          <p:cNvSpPr/>
          <p:nvPr/>
        </p:nvSpPr>
        <p:spPr>
          <a:xfrm>
            <a:off x="2895600" y="4765956"/>
            <a:ext cx="12192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solidFill>
                  <a:srgbClr val="0070C0"/>
                </a:solidFill>
              </a:rPr>
              <a:t>বিষয়</a:t>
            </a:r>
            <a:endParaRPr lang="en-US" b="1" dirty="0">
              <a:solidFill>
                <a:srgbClr val="0070C0"/>
              </a:solidFill>
            </a:endParaRPr>
          </a:p>
        </p:txBody>
      </p:sp>
      <p:sp>
        <p:nvSpPr>
          <p:cNvPr id="13" name="Rectangle 12"/>
          <p:cNvSpPr/>
          <p:nvPr/>
        </p:nvSpPr>
        <p:spPr>
          <a:xfrm>
            <a:off x="4267200" y="4765956"/>
            <a:ext cx="4800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rgbClr val="0070C0"/>
              </a:solidFill>
            </a:endParaRPr>
          </a:p>
          <a:p>
            <a:pPr algn="ctr"/>
            <a:r>
              <a:rPr lang="en-US" sz="2400" b="1" dirty="0" err="1" smtClean="0">
                <a:solidFill>
                  <a:srgbClr val="00B050"/>
                </a:solidFill>
                <a:latin typeface="Times New Roman"/>
                <a:ea typeface="SimSun"/>
                <a:cs typeface="NikoshBAN"/>
              </a:rPr>
              <a:t>শারীরিক</a:t>
            </a:r>
            <a:r>
              <a:rPr lang="en-US" sz="2400" b="1" dirty="0" smtClean="0">
                <a:solidFill>
                  <a:srgbClr val="00B050"/>
                </a:solidFill>
                <a:latin typeface="Times New Roman"/>
                <a:ea typeface="SimSun"/>
                <a:cs typeface="NikoshBAN"/>
              </a:rPr>
              <a:t> </a:t>
            </a:r>
            <a:r>
              <a:rPr lang="en-US" sz="2400" b="1" dirty="0" err="1" smtClean="0">
                <a:solidFill>
                  <a:srgbClr val="00B050"/>
                </a:solidFill>
                <a:latin typeface="Times New Roman"/>
                <a:ea typeface="SimSun"/>
                <a:cs typeface="NikoshBAN"/>
              </a:rPr>
              <a:t>শিক্ষা,স্বাস্থ্যবিজ্ঞান</a:t>
            </a:r>
            <a:r>
              <a:rPr lang="en-US" sz="2400" b="1" dirty="0" smtClean="0">
                <a:solidFill>
                  <a:srgbClr val="00B050"/>
                </a:solidFill>
                <a:latin typeface="Times New Roman"/>
                <a:ea typeface="SimSun"/>
                <a:cs typeface="NikoshBAN"/>
              </a:rPr>
              <a:t> ও </a:t>
            </a:r>
            <a:r>
              <a:rPr lang="en-US" sz="2400" b="1" dirty="0" err="1" smtClean="0">
                <a:solidFill>
                  <a:srgbClr val="00B050"/>
                </a:solidFill>
                <a:latin typeface="Times New Roman"/>
                <a:ea typeface="SimSun"/>
                <a:cs typeface="NikoshBAN"/>
              </a:rPr>
              <a:t>খেলাধুলা</a:t>
            </a:r>
            <a:endParaRPr lang="en-US" sz="2400" dirty="0">
              <a:solidFill>
                <a:srgbClr val="00B050"/>
              </a:solidFill>
              <a:latin typeface="Times New Roman"/>
              <a:ea typeface="SimSun"/>
              <a:cs typeface="NikoshBAN"/>
            </a:endParaRPr>
          </a:p>
          <a:p>
            <a:pPr algn="ctr"/>
            <a:endParaRPr lang="en-US" dirty="0"/>
          </a:p>
        </p:txBody>
      </p:sp>
      <p:sp>
        <p:nvSpPr>
          <p:cNvPr id="14" name="Rectangle 13"/>
          <p:cNvSpPr/>
          <p:nvPr/>
        </p:nvSpPr>
        <p:spPr>
          <a:xfrm>
            <a:off x="2895600" y="5146956"/>
            <a:ext cx="1219200" cy="304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err="1">
                <a:solidFill>
                  <a:srgbClr val="0070C0"/>
                </a:solidFill>
              </a:rPr>
              <a:t>অধ্যায়</a:t>
            </a:r>
            <a:endParaRPr lang="en-US" b="1" dirty="0">
              <a:solidFill>
                <a:srgbClr val="0070C0"/>
              </a:solidFill>
            </a:endParaRPr>
          </a:p>
        </p:txBody>
      </p:sp>
      <p:sp>
        <p:nvSpPr>
          <p:cNvPr id="16" name="Rectangle 15"/>
          <p:cNvSpPr/>
          <p:nvPr/>
        </p:nvSpPr>
        <p:spPr>
          <a:xfrm>
            <a:off x="2895600" y="5527956"/>
            <a:ext cx="1219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a:solidFill>
                  <a:srgbClr val="0070C0"/>
                </a:solidFill>
              </a:rPr>
              <a:t>পাঠ</a:t>
            </a:r>
            <a:endParaRPr lang="en-US" b="1" dirty="0">
              <a:solidFill>
                <a:srgbClr val="0070C0"/>
              </a:solidFill>
            </a:endParaRPr>
          </a:p>
        </p:txBody>
      </p:sp>
      <p:sp>
        <p:nvSpPr>
          <p:cNvPr id="17" name="Rectangle 16"/>
          <p:cNvSpPr/>
          <p:nvPr/>
        </p:nvSpPr>
        <p:spPr>
          <a:xfrm>
            <a:off x="4267200" y="5527956"/>
            <a:ext cx="48006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0070C0"/>
              </a:solidFill>
            </a:endParaRPr>
          </a:p>
          <a:p>
            <a:pPr algn="ctr"/>
            <a:r>
              <a:rPr lang="en-US" sz="2400" b="1" dirty="0" err="1" smtClean="0">
                <a:solidFill>
                  <a:srgbClr val="002060"/>
                </a:solidFill>
                <a:latin typeface="Times New Roman"/>
                <a:ea typeface="SimSun"/>
                <a:cs typeface="NikoshBAN"/>
              </a:rPr>
              <a:t>মানসিক</a:t>
            </a:r>
            <a:r>
              <a:rPr lang="en-US" sz="2400" b="1" dirty="0" smtClean="0">
                <a:solidFill>
                  <a:srgbClr val="002060"/>
                </a:solidFill>
                <a:latin typeface="Times New Roman"/>
                <a:ea typeface="SimSun"/>
                <a:cs typeface="NikoshBAN"/>
              </a:rPr>
              <a:t> </a:t>
            </a:r>
            <a:r>
              <a:rPr lang="en-US" sz="2400" b="1" dirty="0" err="1" smtClean="0">
                <a:solidFill>
                  <a:srgbClr val="002060"/>
                </a:solidFill>
                <a:latin typeface="Times New Roman"/>
                <a:ea typeface="SimSun"/>
                <a:cs typeface="NikoshBAN"/>
              </a:rPr>
              <a:t>স্বাস্থ্য</a:t>
            </a:r>
            <a:r>
              <a:rPr lang="en-US" sz="2400" b="1" dirty="0" smtClean="0">
                <a:solidFill>
                  <a:srgbClr val="002060"/>
                </a:solidFill>
                <a:latin typeface="Times New Roman"/>
                <a:ea typeface="SimSun"/>
                <a:cs typeface="NikoshBAN"/>
              </a:rPr>
              <a:t> ও </a:t>
            </a:r>
            <a:r>
              <a:rPr lang="en-US" sz="2400" b="1" dirty="0" err="1" smtClean="0">
                <a:solidFill>
                  <a:srgbClr val="002060"/>
                </a:solidFill>
                <a:latin typeface="Times New Roman"/>
                <a:ea typeface="SimSun"/>
                <a:cs typeface="NikoshBAN"/>
              </a:rPr>
              <a:t>অবসাদ</a:t>
            </a:r>
            <a:endParaRPr lang="en-US" sz="2400" dirty="0">
              <a:solidFill>
                <a:srgbClr val="002060"/>
              </a:solidFill>
              <a:latin typeface="Times New Roman"/>
              <a:ea typeface="SimSun"/>
              <a:cs typeface="NikoshBAN"/>
            </a:endParaRPr>
          </a:p>
          <a:p>
            <a:pPr algn="ctr"/>
            <a:endParaRPr lang="en-US" dirty="0"/>
          </a:p>
        </p:txBody>
      </p:sp>
      <p:sp>
        <p:nvSpPr>
          <p:cNvPr id="18" name="Rectangle 17"/>
          <p:cNvSpPr/>
          <p:nvPr/>
        </p:nvSpPr>
        <p:spPr>
          <a:xfrm>
            <a:off x="2895600" y="5878936"/>
            <a:ext cx="12192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solidFill>
                  <a:srgbClr val="0070C0"/>
                </a:solidFill>
              </a:rPr>
              <a:t>সময়</a:t>
            </a:r>
            <a:endParaRPr lang="en-US" b="1" dirty="0">
              <a:solidFill>
                <a:srgbClr val="0070C0"/>
              </a:solidFill>
            </a:endParaRPr>
          </a:p>
        </p:txBody>
      </p:sp>
      <p:sp>
        <p:nvSpPr>
          <p:cNvPr id="19" name="Rectangle 18"/>
          <p:cNvSpPr/>
          <p:nvPr/>
        </p:nvSpPr>
        <p:spPr>
          <a:xfrm>
            <a:off x="4267200" y="5878936"/>
            <a:ext cx="48006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rgbClr val="0070C0"/>
              </a:solidFill>
            </a:endParaRPr>
          </a:p>
          <a:p>
            <a:pPr algn="ctr"/>
            <a:r>
              <a:rPr lang="en-US" b="1" dirty="0">
                <a:solidFill>
                  <a:srgbClr val="0070C0"/>
                </a:solidFill>
              </a:rPr>
              <a:t>৫০ </a:t>
            </a:r>
            <a:r>
              <a:rPr lang="en-US" b="1" dirty="0" err="1">
                <a:solidFill>
                  <a:srgbClr val="0070C0"/>
                </a:solidFill>
              </a:rPr>
              <a:t>মিনিট</a:t>
            </a:r>
            <a:endParaRPr lang="en-US" b="1" dirty="0">
              <a:solidFill>
                <a:srgbClr val="0070C0"/>
              </a:solidFill>
            </a:endParaRPr>
          </a:p>
          <a:p>
            <a:pPr algn="ctr"/>
            <a:endParaRPr lang="en-US" dirty="0"/>
          </a:p>
        </p:txBody>
      </p:sp>
      <p:sp>
        <p:nvSpPr>
          <p:cNvPr id="20" name="Rectangle 19"/>
          <p:cNvSpPr/>
          <p:nvPr/>
        </p:nvSpPr>
        <p:spPr>
          <a:xfrm>
            <a:off x="2895600" y="6289956"/>
            <a:ext cx="12192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70C0"/>
                </a:solidFill>
              </a:rPr>
              <a:t>তারিখ</a:t>
            </a:r>
            <a:r>
              <a:rPr lang="en-US" b="1" dirty="0">
                <a:solidFill>
                  <a:srgbClr val="0070C0"/>
                </a:solidFill>
              </a:rPr>
              <a:t> </a:t>
            </a:r>
            <a:endParaRPr lang="en-US" b="1" dirty="0">
              <a:solidFill>
                <a:srgbClr val="0070C0"/>
              </a:solidFill>
            </a:endParaRPr>
          </a:p>
        </p:txBody>
      </p:sp>
      <p:sp>
        <p:nvSpPr>
          <p:cNvPr id="21" name="Rectangle 20"/>
          <p:cNvSpPr/>
          <p:nvPr/>
        </p:nvSpPr>
        <p:spPr>
          <a:xfrm>
            <a:off x="4267200" y="6289956"/>
            <a:ext cx="48006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 name="Round Diagonal Corner Rectangle 25"/>
          <p:cNvSpPr/>
          <p:nvPr/>
        </p:nvSpPr>
        <p:spPr>
          <a:xfrm>
            <a:off x="3886200" y="228600"/>
            <a:ext cx="4267200" cy="533400"/>
          </a:xfrm>
          <a:prstGeom prst="round2DiagRect">
            <a:avLst>
              <a:gd name="adj1" fmla="val 50000"/>
              <a:gd name="adj2"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পাঠ</a:t>
            </a:r>
            <a:r>
              <a:rPr lang="en-US" sz="2800" dirty="0"/>
              <a:t> </a:t>
            </a:r>
            <a:r>
              <a:rPr lang="en-US" sz="2800" dirty="0" err="1"/>
              <a:t>পরিচিতি</a:t>
            </a:r>
            <a:endParaRPr lang="en-US" sz="2800" dirty="0"/>
          </a:p>
        </p:txBody>
      </p:sp>
      <p:pic>
        <p:nvPicPr>
          <p:cNvPr id="27" name="Picture 26" descr="Alpona66.png"/>
          <p:cNvPicPr>
            <a:picLocks noChangeAspect="1"/>
          </p:cNvPicPr>
          <p:nvPr/>
        </p:nvPicPr>
        <p:blipFill>
          <a:blip r:embed="rId3" cstate="print">
            <a:lum contrast="83000"/>
          </a:blip>
          <a:stretch>
            <a:fillRect/>
          </a:stretch>
        </p:blipFill>
        <p:spPr>
          <a:xfrm>
            <a:off x="381000" y="117756"/>
            <a:ext cx="914400" cy="6477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372" y="713068"/>
            <a:ext cx="6490855" cy="3651106"/>
          </a:xfrm>
          <a:prstGeom prst="ellipse">
            <a:avLst/>
          </a:prstGeom>
          <a:ln>
            <a:noFill/>
          </a:ln>
          <a:effectLst>
            <a:softEdge rad="112500"/>
          </a:effectLst>
        </p:spPr>
      </p:pic>
      <p:sp>
        <p:nvSpPr>
          <p:cNvPr id="22" name="Rectangle 21"/>
          <p:cNvSpPr/>
          <p:nvPr/>
        </p:nvSpPr>
        <p:spPr>
          <a:xfrm>
            <a:off x="4267200" y="5183896"/>
            <a:ext cx="48006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a:p>
            <a:pPr algn="ctr"/>
            <a:r>
              <a:rPr lang="en-US" b="1" dirty="0" err="1" smtClean="0">
                <a:solidFill>
                  <a:srgbClr val="0070C0"/>
                </a:solidFill>
              </a:rPr>
              <a:t>তৃতীয়</a:t>
            </a:r>
            <a:endParaRPr lang="en-US" b="1" dirty="0">
              <a:solidFill>
                <a:srgbClr val="0070C0"/>
              </a:solidFill>
            </a:endParaRPr>
          </a:p>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70" decel="100000"/>
                                        <p:tgtEl>
                                          <p:spTgt spid="11"/>
                                        </p:tgtEl>
                                      </p:cBhvr>
                                    </p:animEffect>
                                    <p:animScale>
                                      <p:cBhvr>
                                        <p:cTn id="17" dur="770" decel="100000"/>
                                        <p:tgtEl>
                                          <p:spTgt spid="11"/>
                                        </p:tgtEl>
                                      </p:cBhvr>
                                      <p:from x="10000" y="10000"/>
                                      <p:to x="200000" y="450000"/>
                                    </p:animScale>
                                    <p:animScale>
                                      <p:cBhvr>
                                        <p:cTn id="18" dur="1230" accel="100000" fill="hold">
                                          <p:stCondLst>
                                            <p:cond delay="770"/>
                                          </p:stCondLst>
                                        </p:cTn>
                                        <p:tgtEl>
                                          <p:spTgt spid="11"/>
                                        </p:tgtEl>
                                      </p:cBhvr>
                                      <p:from x="200000" y="450000"/>
                                      <p:to x="100000" y="100000"/>
                                    </p:animScale>
                                    <p:set>
                                      <p:cBhvr>
                                        <p:cTn id="19" dur="770" fill="hold"/>
                                        <p:tgtEl>
                                          <p:spTgt spid="11"/>
                                        </p:tgtEl>
                                        <p:attrNameLst>
                                          <p:attrName>ppt_x</p:attrName>
                                        </p:attrNameLst>
                                      </p:cBhvr>
                                      <p:to>
                                        <p:strVal val="(0.5)"/>
                                      </p:to>
                                    </p:set>
                                    <p:anim from="(0.5)" to="(#ppt_x)" calcmode="lin" valueType="num">
                                      <p:cBhvr>
                                        <p:cTn id="20" dur="1230" accel="100000" fill="hold">
                                          <p:stCondLst>
                                            <p:cond delay="770"/>
                                          </p:stCondLst>
                                        </p:cTn>
                                        <p:tgtEl>
                                          <p:spTgt spid="11"/>
                                        </p:tgtEl>
                                        <p:attrNameLst>
                                          <p:attrName>ppt_x</p:attrName>
                                        </p:attrNameLst>
                                      </p:cBhvr>
                                    </p:anim>
                                    <p:set>
                                      <p:cBhvr>
                                        <p:cTn id="21" dur="770" fill="hold"/>
                                        <p:tgtEl>
                                          <p:spTgt spid="11"/>
                                        </p:tgtEl>
                                        <p:attrNameLst>
                                          <p:attrName>ppt_y</p:attrName>
                                        </p:attrNameLst>
                                      </p:cBhvr>
                                      <p:to>
                                        <p:strVal val="(#ppt_y+0.4)"/>
                                      </p:to>
                                    </p:set>
                                    <p:anim from="(#ppt_y+0.4)" to="(#ppt_y)" calcmode="lin" valueType="num">
                                      <p:cBhvr>
                                        <p:cTn id="22" dur="1230" accel="100000" fill="hold">
                                          <p:stCondLst>
                                            <p:cond delay="770"/>
                                          </p:stCondLst>
                                        </p:cTn>
                                        <p:tgtEl>
                                          <p:spTgt spid="11"/>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70" decel="100000"/>
                                        <p:tgtEl>
                                          <p:spTgt spid="12"/>
                                        </p:tgtEl>
                                      </p:cBhvr>
                                    </p:animEffect>
                                    <p:animScale>
                                      <p:cBhvr>
                                        <p:cTn id="26" dur="770" decel="100000"/>
                                        <p:tgtEl>
                                          <p:spTgt spid="12"/>
                                        </p:tgtEl>
                                      </p:cBhvr>
                                      <p:from x="10000" y="10000"/>
                                      <p:to x="200000" y="450000"/>
                                    </p:animScale>
                                    <p:animScale>
                                      <p:cBhvr>
                                        <p:cTn id="27" dur="1230" accel="100000" fill="hold">
                                          <p:stCondLst>
                                            <p:cond delay="770"/>
                                          </p:stCondLst>
                                        </p:cTn>
                                        <p:tgtEl>
                                          <p:spTgt spid="12"/>
                                        </p:tgtEl>
                                      </p:cBhvr>
                                      <p:from x="200000" y="450000"/>
                                      <p:to x="100000" y="100000"/>
                                    </p:animScale>
                                    <p:set>
                                      <p:cBhvr>
                                        <p:cTn id="28" dur="770" fill="hold"/>
                                        <p:tgtEl>
                                          <p:spTgt spid="12"/>
                                        </p:tgtEl>
                                        <p:attrNameLst>
                                          <p:attrName>ppt_x</p:attrName>
                                        </p:attrNameLst>
                                      </p:cBhvr>
                                      <p:to>
                                        <p:strVal val="(0.5)"/>
                                      </p:to>
                                    </p:set>
                                    <p:anim from="(0.5)" to="(#ppt_x)" calcmode="lin" valueType="num">
                                      <p:cBhvr>
                                        <p:cTn id="29" dur="1230" accel="100000" fill="hold">
                                          <p:stCondLst>
                                            <p:cond delay="770"/>
                                          </p:stCondLst>
                                        </p:cTn>
                                        <p:tgtEl>
                                          <p:spTgt spid="12"/>
                                        </p:tgtEl>
                                        <p:attrNameLst>
                                          <p:attrName>ppt_x</p:attrName>
                                        </p:attrNameLst>
                                      </p:cBhvr>
                                    </p:anim>
                                    <p:set>
                                      <p:cBhvr>
                                        <p:cTn id="30" dur="770" fill="hold"/>
                                        <p:tgtEl>
                                          <p:spTgt spid="12"/>
                                        </p:tgtEl>
                                        <p:attrNameLst>
                                          <p:attrName>ppt_y</p:attrName>
                                        </p:attrNameLst>
                                      </p:cBhvr>
                                      <p:to>
                                        <p:strVal val="(#ppt_y+0.4)"/>
                                      </p:to>
                                    </p:set>
                                    <p:anim from="(#ppt_y+0.4)" to="(#ppt_y)" calcmode="lin" valueType="num">
                                      <p:cBhvr>
                                        <p:cTn id="31" dur="1230" accel="100000" fill="hold">
                                          <p:stCondLst>
                                            <p:cond delay="770"/>
                                          </p:stCondLst>
                                        </p:cTn>
                                        <p:tgtEl>
                                          <p:spTgt spid="12"/>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70" decel="100000"/>
                                        <p:tgtEl>
                                          <p:spTgt spid="13"/>
                                        </p:tgtEl>
                                      </p:cBhvr>
                                    </p:animEffect>
                                    <p:animScale>
                                      <p:cBhvr>
                                        <p:cTn id="35" dur="770" decel="100000"/>
                                        <p:tgtEl>
                                          <p:spTgt spid="13"/>
                                        </p:tgtEl>
                                      </p:cBhvr>
                                      <p:from x="10000" y="10000"/>
                                      <p:to x="200000" y="450000"/>
                                    </p:animScale>
                                    <p:animScale>
                                      <p:cBhvr>
                                        <p:cTn id="36" dur="1230" accel="100000" fill="hold">
                                          <p:stCondLst>
                                            <p:cond delay="770"/>
                                          </p:stCondLst>
                                        </p:cTn>
                                        <p:tgtEl>
                                          <p:spTgt spid="13"/>
                                        </p:tgtEl>
                                      </p:cBhvr>
                                      <p:from x="200000" y="450000"/>
                                      <p:to x="100000" y="100000"/>
                                    </p:animScale>
                                    <p:set>
                                      <p:cBhvr>
                                        <p:cTn id="37" dur="770" fill="hold"/>
                                        <p:tgtEl>
                                          <p:spTgt spid="13"/>
                                        </p:tgtEl>
                                        <p:attrNameLst>
                                          <p:attrName>ppt_x</p:attrName>
                                        </p:attrNameLst>
                                      </p:cBhvr>
                                      <p:to>
                                        <p:strVal val="(0.5)"/>
                                      </p:to>
                                    </p:set>
                                    <p:anim from="(0.5)" to="(#ppt_x)" calcmode="lin" valueType="num">
                                      <p:cBhvr>
                                        <p:cTn id="38" dur="1230" accel="100000" fill="hold">
                                          <p:stCondLst>
                                            <p:cond delay="770"/>
                                          </p:stCondLst>
                                        </p:cTn>
                                        <p:tgtEl>
                                          <p:spTgt spid="13"/>
                                        </p:tgtEl>
                                        <p:attrNameLst>
                                          <p:attrName>ppt_x</p:attrName>
                                        </p:attrNameLst>
                                      </p:cBhvr>
                                    </p:anim>
                                    <p:set>
                                      <p:cBhvr>
                                        <p:cTn id="39" dur="770" fill="hold"/>
                                        <p:tgtEl>
                                          <p:spTgt spid="13"/>
                                        </p:tgtEl>
                                        <p:attrNameLst>
                                          <p:attrName>ppt_y</p:attrName>
                                        </p:attrNameLst>
                                      </p:cBhvr>
                                      <p:to>
                                        <p:strVal val="(#ppt_y+0.4)"/>
                                      </p:to>
                                    </p:set>
                                    <p:anim from="(#ppt_y+0.4)" to="(#ppt_y)" calcmode="lin" valueType="num">
                                      <p:cBhvr>
                                        <p:cTn id="40" dur="1230" accel="100000" fill="hold">
                                          <p:stCondLst>
                                            <p:cond delay="770"/>
                                          </p:stCondLst>
                                        </p:cTn>
                                        <p:tgtEl>
                                          <p:spTgt spid="13"/>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770" decel="100000"/>
                                        <p:tgtEl>
                                          <p:spTgt spid="14"/>
                                        </p:tgtEl>
                                      </p:cBhvr>
                                    </p:animEffect>
                                    <p:animScale>
                                      <p:cBhvr>
                                        <p:cTn id="44" dur="770" decel="100000"/>
                                        <p:tgtEl>
                                          <p:spTgt spid="14"/>
                                        </p:tgtEl>
                                      </p:cBhvr>
                                      <p:from x="10000" y="10000"/>
                                      <p:to x="200000" y="450000"/>
                                    </p:animScale>
                                    <p:animScale>
                                      <p:cBhvr>
                                        <p:cTn id="45" dur="1230" accel="100000" fill="hold">
                                          <p:stCondLst>
                                            <p:cond delay="770"/>
                                          </p:stCondLst>
                                        </p:cTn>
                                        <p:tgtEl>
                                          <p:spTgt spid="14"/>
                                        </p:tgtEl>
                                      </p:cBhvr>
                                      <p:from x="200000" y="450000"/>
                                      <p:to x="100000" y="100000"/>
                                    </p:animScale>
                                    <p:set>
                                      <p:cBhvr>
                                        <p:cTn id="46" dur="770" fill="hold"/>
                                        <p:tgtEl>
                                          <p:spTgt spid="14"/>
                                        </p:tgtEl>
                                        <p:attrNameLst>
                                          <p:attrName>ppt_x</p:attrName>
                                        </p:attrNameLst>
                                      </p:cBhvr>
                                      <p:to>
                                        <p:strVal val="(0.5)"/>
                                      </p:to>
                                    </p:set>
                                    <p:anim from="(0.5)" to="(#ppt_x)" calcmode="lin" valueType="num">
                                      <p:cBhvr>
                                        <p:cTn id="47" dur="1230" accel="100000" fill="hold">
                                          <p:stCondLst>
                                            <p:cond delay="770"/>
                                          </p:stCondLst>
                                        </p:cTn>
                                        <p:tgtEl>
                                          <p:spTgt spid="14"/>
                                        </p:tgtEl>
                                        <p:attrNameLst>
                                          <p:attrName>ppt_x</p:attrName>
                                        </p:attrNameLst>
                                      </p:cBhvr>
                                    </p:anim>
                                    <p:set>
                                      <p:cBhvr>
                                        <p:cTn id="48" dur="770" fill="hold"/>
                                        <p:tgtEl>
                                          <p:spTgt spid="14"/>
                                        </p:tgtEl>
                                        <p:attrNameLst>
                                          <p:attrName>ppt_y</p:attrName>
                                        </p:attrNameLst>
                                      </p:cBhvr>
                                      <p:to>
                                        <p:strVal val="(#ppt_y+0.4)"/>
                                      </p:to>
                                    </p:set>
                                    <p:anim from="(#ppt_y+0.4)" to="(#ppt_y)" calcmode="lin" valueType="num">
                                      <p:cBhvr>
                                        <p:cTn id="49" dur="1230" accel="100000" fill="hold">
                                          <p:stCondLst>
                                            <p:cond delay="770"/>
                                          </p:stCondLst>
                                        </p:cTn>
                                        <p:tgtEl>
                                          <p:spTgt spid="14"/>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770" decel="100000"/>
                                        <p:tgtEl>
                                          <p:spTgt spid="16"/>
                                        </p:tgtEl>
                                      </p:cBhvr>
                                    </p:animEffect>
                                    <p:animScale>
                                      <p:cBhvr>
                                        <p:cTn id="53" dur="770" decel="100000"/>
                                        <p:tgtEl>
                                          <p:spTgt spid="16"/>
                                        </p:tgtEl>
                                      </p:cBhvr>
                                      <p:from x="10000" y="10000"/>
                                      <p:to x="200000" y="450000"/>
                                    </p:animScale>
                                    <p:animScale>
                                      <p:cBhvr>
                                        <p:cTn id="54" dur="1230" accel="100000" fill="hold">
                                          <p:stCondLst>
                                            <p:cond delay="770"/>
                                          </p:stCondLst>
                                        </p:cTn>
                                        <p:tgtEl>
                                          <p:spTgt spid="16"/>
                                        </p:tgtEl>
                                      </p:cBhvr>
                                      <p:from x="200000" y="450000"/>
                                      <p:to x="100000" y="100000"/>
                                    </p:animScale>
                                    <p:set>
                                      <p:cBhvr>
                                        <p:cTn id="55" dur="770" fill="hold"/>
                                        <p:tgtEl>
                                          <p:spTgt spid="16"/>
                                        </p:tgtEl>
                                        <p:attrNameLst>
                                          <p:attrName>ppt_x</p:attrName>
                                        </p:attrNameLst>
                                      </p:cBhvr>
                                      <p:to>
                                        <p:strVal val="(0.5)"/>
                                      </p:to>
                                    </p:set>
                                    <p:anim from="(0.5)" to="(#ppt_x)" calcmode="lin" valueType="num">
                                      <p:cBhvr>
                                        <p:cTn id="56" dur="1230" accel="100000" fill="hold">
                                          <p:stCondLst>
                                            <p:cond delay="770"/>
                                          </p:stCondLst>
                                        </p:cTn>
                                        <p:tgtEl>
                                          <p:spTgt spid="16"/>
                                        </p:tgtEl>
                                        <p:attrNameLst>
                                          <p:attrName>ppt_x</p:attrName>
                                        </p:attrNameLst>
                                      </p:cBhvr>
                                    </p:anim>
                                    <p:set>
                                      <p:cBhvr>
                                        <p:cTn id="57" dur="770" fill="hold"/>
                                        <p:tgtEl>
                                          <p:spTgt spid="16"/>
                                        </p:tgtEl>
                                        <p:attrNameLst>
                                          <p:attrName>ppt_y</p:attrName>
                                        </p:attrNameLst>
                                      </p:cBhvr>
                                      <p:to>
                                        <p:strVal val="(#ppt_y+0.4)"/>
                                      </p:to>
                                    </p:set>
                                    <p:anim from="(#ppt_y+0.4)" to="(#ppt_y)" calcmode="lin" valueType="num">
                                      <p:cBhvr>
                                        <p:cTn id="58" dur="1230" accel="100000" fill="hold">
                                          <p:stCondLst>
                                            <p:cond delay="770"/>
                                          </p:stCondLst>
                                        </p:cTn>
                                        <p:tgtEl>
                                          <p:spTgt spid="16"/>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770" decel="100000"/>
                                        <p:tgtEl>
                                          <p:spTgt spid="17"/>
                                        </p:tgtEl>
                                      </p:cBhvr>
                                    </p:animEffect>
                                    <p:animScale>
                                      <p:cBhvr>
                                        <p:cTn id="62" dur="770" decel="100000"/>
                                        <p:tgtEl>
                                          <p:spTgt spid="17"/>
                                        </p:tgtEl>
                                      </p:cBhvr>
                                      <p:from x="10000" y="10000"/>
                                      <p:to x="200000" y="450000"/>
                                    </p:animScale>
                                    <p:animScale>
                                      <p:cBhvr>
                                        <p:cTn id="63" dur="1230" accel="100000" fill="hold">
                                          <p:stCondLst>
                                            <p:cond delay="770"/>
                                          </p:stCondLst>
                                        </p:cTn>
                                        <p:tgtEl>
                                          <p:spTgt spid="17"/>
                                        </p:tgtEl>
                                      </p:cBhvr>
                                      <p:from x="200000" y="450000"/>
                                      <p:to x="100000" y="100000"/>
                                    </p:animScale>
                                    <p:set>
                                      <p:cBhvr>
                                        <p:cTn id="64" dur="770" fill="hold"/>
                                        <p:tgtEl>
                                          <p:spTgt spid="17"/>
                                        </p:tgtEl>
                                        <p:attrNameLst>
                                          <p:attrName>ppt_x</p:attrName>
                                        </p:attrNameLst>
                                      </p:cBhvr>
                                      <p:to>
                                        <p:strVal val="(0.5)"/>
                                      </p:to>
                                    </p:set>
                                    <p:anim from="(0.5)" to="(#ppt_x)" calcmode="lin" valueType="num">
                                      <p:cBhvr>
                                        <p:cTn id="65" dur="1230" accel="100000" fill="hold">
                                          <p:stCondLst>
                                            <p:cond delay="770"/>
                                          </p:stCondLst>
                                        </p:cTn>
                                        <p:tgtEl>
                                          <p:spTgt spid="17"/>
                                        </p:tgtEl>
                                        <p:attrNameLst>
                                          <p:attrName>ppt_x</p:attrName>
                                        </p:attrNameLst>
                                      </p:cBhvr>
                                    </p:anim>
                                    <p:set>
                                      <p:cBhvr>
                                        <p:cTn id="66" dur="770" fill="hold"/>
                                        <p:tgtEl>
                                          <p:spTgt spid="17"/>
                                        </p:tgtEl>
                                        <p:attrNameLst>
                                          <p:attrName>ppt_y</p:attrName>
                                        </p:attrNameLst>
                                      </p:cBhvr>
                                      <p:to>
                                        <p:strVal val="(#ppt_y+0.4)"/>
                                      </p:to>
                                    </p:set>
                                    <p:anim from="(#ppt_y+0.4)" to="(#ppt_y)" calcmode="lin" valueType="num">
                                      <p:cBhvr>
                                        <p:cTn id="67" dur="1230" accel="100000" fill="hold">
                                          <p:stCondLst>
                                            <p:cond delay="770"/>
                                          </p:stCondLst>
                                        </p:cTn>
                                        <p:tgtEl>
                                          <p:spTgt spid="17"/>
                                        </p:tgtEl>
                                        <p:attrNameLst>
                                          <p:attrName>ppt_y</p:attrName>
                                        </p:attrNameLst>
                                      </p:cBhvr>
                                    </p:anim>
                                  </p:childTnLst>
                                </p:cTn>
                              </p:par>
                              <p:par>
                                <p:cTn id="68" presetID="51"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70" decel="100000"/>
                                        <p:tgtEl>
                                          <p:spTgt spid="18"/>
                                        </p:tgtEl>
                                      </p:cBhvr>
                                    </p:animEffect>
                                    <p:animScale>
                                      <p:cBhvr>
                                        <p:cTn id="71" dur="770" decel="100000"/>
                                        <p:tgtEl>
                                          <p:spTgt spid="18"/>
                                        </p:tgtEl>
                                      </p:cBhvr>
                                      <p:from x="10000" y="10000"/>
                                      <p:to x="200000" y="450000"/>
                                    </p:animScale>
                                    <p:animScale>
                                      <p:cBhvr>
                                        <p:cTn id="72" dur="1230" accel="100000" fill="hold">
                                          <p:stCondLst>
                                            <p:cond delay="770"/>
                                          </p:stCondLst>
                                        </p:cTn>
                                        <p:tgtEl>
                                          <p:spTgt spid="18"/>
                                        </p:tgtEl>
                                      </p:cBhvr>
                                      <p:from x="200000" y="450000"/>
                                      <p:to x="100000" y="100000"/>
                                    </p:animScale>
                                    <p:set>
                                      <p:cBhvr>
                                        <p:cTn id="73" dur="770" fill="hold"/>
                                        <p:tgtEl>
                                          <p:spTgt spid="18"/>
                                        </p:tgtEl>
                                        <p:attrNameLst>
                                          <p:attrName>ppt_x</p:attrName>
                                        </p:attrNameLst>
                                      </p:cBhvr>
                                      <p:to>
                                        <p:strVal val="(0.5)"/>
                                      </p:to>
                                    </p:set>
                                    <p:anim from="(0.5)" to="(#ppt_x)" calcmode="lin" valueType="num">
                                      <p:cBhvr>
                                        <p:cTn id="74" dur="1230" accel="100000" fill="hold">
                                          <p:stCondLst>
                                            <p:cond delay="770"/>
                                          </p:stCondLst>
                                        </p:cTn>
                                        <p:tgtEl>
                                          <p:spTgt spid="18"/>
                                        </p:tgtEl>
                                        <p:attrNameLst>
                                          <p:attrName>ppt_x</p:attrName>
                                        </p:attrNameLst>
                                      </p:cBhvr>
                                    </p:anim>
                                    <p:set>
                                      <p:cBhvr>
                                        <p:cTn id="75" dur="770" fill="hold"/>
                                        <p:tgtEl>
                                          <p:spTgt spid="18"/>
                                        </p:tgtEl>
                                        <p:attrNameLst>
                                          <p:attrName>ppt_y</p:attrName>
                                        </p:attrNameLst>
                                      </p:cBhvr>
                                      <p:to>
                                        <p:strVal val="(#ppt_y+0.4)"/>
                                      </p:to>
                                    </p:set>
                                    <p:anim from="(#ppt_y+0.4)" to="(#ppt_y)" calcmode="lin" valueType="num">
                                      <p:cBhvr>
                                        <p:cTn id="76" dur="1230" accel="100000" fill="hold">
                                          <p:stCondLst>
                                            <p:cond delay="770"/>
                                          </p:stCondLst>
                                        </p:cTn>
                                        <p:tgtEl>
                                          <p:spTgt spid="18"/>
                                        </p:tgtEl>
                                        <p:attrNameLst>
                                          <p:attrName>ppt_y</p:attrName>
                                        </p:attrNameLst>
                                      </p:cBhvr>
                                    </p:anim>
                                  </p:childTnLst>
                                </p:cTn>
                              </p:par>
                              <p:par>
                                <p:cTn id="77" presetID="5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770" decel="100000"/>
                                        <p:tgtEl>
                                          <p:spTgt spid="19"/>
                                        </p:tgtEl>
                                      </p:cBhvr>
                                    </p:animEffect>
                                    <p:animScale>
                                      <p:cBhvr>
                                        <p:cTn id="80" dur="770" decel="100000"/>
                                        <p:tgtEl>
                                          <p:spTgt spid="19"/>
                                        </p:tgtEl>
                                      </p:cBhvr>
                                      <p:from x="10000" y="10000"/>
                                      <p:to x="200000" y="450000"/>
                                    </p:animScale>
                                    <p:animScale>
                                      <p:cBhvr>
                                        <p:cTn id="81" dur="1230" accel="100000" fill="hold">
                                          <p:stCondLst>
                                            <p:cond delay="770"/>
                                          </p:stCondLst>
                                        </p:cTn>
                                        <p:tgtEl>
                                          <p:spTgt spid="19"/>
                                        </p:tgtEl>
                                      </p:cBhvr>
                                      <p:from x="200000" y="450000"/>
                                      <p:to x="100000" y="100000"/>
                                    </p:animScale>
                                    <p:set>
                                      <p:cBhvr>
                                        <p:cTn id="82" dur="770" fill="hold"/>
                                        <p:tgtEl>
                                          <p:spTgt spid="19"/>
                                        </p:tgtEl>
                                        <p:attrNameLst>
                                          <p:attrName>ppt_x</p:attrName>
                                        </p:attrNameLst>
                                      </p:cBhvr>
                                      <p:to>
                                        <p:strVal val="(0.5)"/>
                                      </p:to>
                                    </p:set>
                                    <p:anim from="(0.5)" to="(#ppt_x)" calcmode="lin" valueType="num">
                                      <p:cBhvr>
                                        <p:cTn id="83" dur="1230" accel="100000" fill="hold">
                                          <p:stCondLst>
                                            <p:cond delay="770"/>
                                          </p:stCondLst>
                                        </p:cTn>
                                        <p:tgtEl>
                                          <p:spTgt spid="19"/>
                                        </p:tgtEl>
                                        <p:attrNameLst>
                                          <p:attrName>ppt_x</p:attrName>
                                        </p:attrNameLst>
                                      </p:cBhvr>
                                    </p:anim>
                                    <p:set>
                                      <p:cBhvr>
                                        <p:cTn id="84" dur="770" fill="hold"/>
                                        <p:tgtEl>
                                          <p:spTgt spid="19"/>
                                        </p:tgtEl>
                                        <p:attrNameLst>
                                          <p:attrName>ppt_y</p:attrName>
                                        </p:attrNameLst>
                                      </p:cBhvr>
                                      <p:to>
                                        <p:strVal val="(#ppt_y+0.4)"/>
                                      </p:to>
                                    </p:set>
                                    <p:anim from="(#ppt_y+0.4)" to="(#ppt_y)" calcmode="lin" valueType="num">
                                      <p:cBhvr>
                                        <p:cTn id="85" dur="1230" accel="100000" fill="hold">
                                          <p:stCondLst>
                                            <p:cond delay="770"/>
                                          </p:stCondLst>
                                        </p:cTn>
                                        <p:tgtEl>
                                          <p:spTgt spid="19"/>
                                        </p:tgtEl>
                                        <p:attrNameLst>
                                          <p:attrName>ppt_y</p:attrName>
                                        </p:attrNameLst>
                                      </p:cBhvr>
                                    </p:anim>
                                  </p:childTnLst>
                                </p:cTn>
                              </p:par>
                              <p:par>
                                <p:cTn id="86" presetID="51"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770" decel="100000"/>
                                        <p:tgtEl>
                                          <p:spTgt spid="20"/>
                                        </p:tgtEl>
                                      </p:cBhvr>
                                    </p:animEffect>
                                    <p:animScale>
                                      <p:cBhvr>
                                        <p:cTn id="89" dur="770" decel="100000"/>
                                        <p:tgtEl>
                                          <p:spTgt spid="20"/>
                                        </p:tgtEl>
                                      </p:cBhvr>
                                      <p:from x="10000" y="10000"/>
                                      <p:to x="200000" y="450000"/>
                                    </p:animScale>
                                    <p:animScale>
                                      <p:cBhvr>
                                        <p:cTn id="90" dur="1230" accel="100000" fill="hold">
                                          <p:stCondLst>
                                            <p:cond delay="770"/>
                                          </p:stCondLst>
                                        </p:cTn>
                                        <p:tgtEl>
                                          <p:spTgt spid="20"/>
                                        </p:tgtEl>
                                      </p:cBhvr>
                                      <p:from x="200000" y="450000"/>
                                      <p:to x="100000" y="100000"/>
                                    </p:animScale>
                                    <p:set>
                                      <p:cBhvr>
                                        <p:cTn id="91" dur="770" fill="hold"/>
                                        <p:tgtEl>
                                          <p:spTgt spid="20"/>
                                        </p:tgtEl>
                                        <p:attrNameLst>
                                          <p:attrName>ppt_x</p:attrName>
                                        </p:attrNameLst>
                                      </p:cBhvr>
                                      <p:to>
                                        <p:strVal val="(0.5)"/>
                                      </p:to>
                                    </p:set>
                                    <p:anim from="(0.5)" to="(#ppt_x)" calcmode="lin" valueType="num">
                                      <p:cBhvr>
                                        <p:cTn id="92" dur="1230" accel="100000" fill="hold">
                                          <p:stCondLst>
                                            <p:cond delay="770"/>
                                          </p:stCondLst>
                                        </p:cTn>
                                        <p:tgtEl>
                                          <p:spTgt spid="20"/>
                                        </p:tgtEl>
                                        <p:attrNameLst>
                                          <p:attrName>ppt_x</p:attrName>
                                        </p:attrNameLst>
                                      </p:cBhvr>
                                    </p:anim>
                                    <p:set>
                                      <p:cBhvr>
                                        <p:cTn id="93" dur="770" fill="hold"/>
                                        <p:tgtEl>
                                          <p:spTgt spid="20"/>
                                        </p:tgtEl>
                                        <p:attrNameLst>
                                          <p:attrName>ppt_y</p:attrName>
                                        </p:attrNameLst>
                                      </p:cBhvr>
                                      <p:to>
                                        <p:strVal val="(#ppt_y+0.4)"/>
                                      </p:to>
                                    </p:set>
                                    <p:anim from="(#ppt_y+0.4)" to="(#ppt_y)" calcmode="lin" valueType="num">
                                      <p:cBhvr>
                                        <p:cTn id="94" dur="1230" accel="100000" fill="hold">
                                          <p:stCondLst>
                                            <p:cond delay="770"/>
                                          </p:stCondLst>
                                        </p:cTn>
                                        <p:tgtEl>
                                          <p:spTgt spid="20"/>
                                        </p:tgtEl>
                                        <p:attrNameLst>
                                          <p:attrName>ppt_y</p:attrName>
                                        </p:attrNameLst>
                                      </p:cBhvr>
                                    </p:anim>
                                  </p:childTnLst>
                                </p:cTn>
                              </p:par>
                              <p:par>
                                <p:cTn id="95" presetID="5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770" decel="100000"/>
                                        <p:tgtEl>
                                          <p:spTgt spid="21"/>
                                        </p:tgtEl>
                                      </p:cBhvr>
                                    </p:animEffect>
                                    <p:animScale>
                                      <p:cBhvr>
                                        <p:cTn id="98" dur="770" decel="100000"/>
                                        <p:tgtEl>
                                          <p:spTgt spid="21"/>
                                        </p:tgtEl>
                                      </p:cBhvr>
                                      <p:from x="10000" y="10000"/>
                                      <p:to x="200000" y="450000"/>
                                    </p:animScale>
                                    <p:animScale>
                                      <p:cBhvr>
                                        <p:cTn id="99" dur="1230" accel="100000" fill="hold">
                                          <p:stCondLst>
                                            <p:cond delay="770"/>
                                          </p:stCondLst>
                                        </p:cTn>
                                        <p:tgtEl>
                                          <p:spTgt spid="21"/>
                                        </p:tgtEl>
                                      </p:cBhvr>
                                      <p:from x="200000" y="450000"/>
                                      <p:to x="100000" y="100000"/>
                                    </p:animScale>
                                    <p:set>
                                      <p:cBhvr>
                                        <p:cTn id="100" dur="770" fill="hold"/>
                                        <p:tgtEl>
                                          <p:spTgt spid="21"/>
                                        </p:tgtEl>
                                        <p:attrNameLst>
                                          <p:attrName>ppt_x</p:attrName>
                                        </p:attrNameLst>
                                      </p:cBhvr>
                                      <p:to>
                                        <p:strVal val="(0.5)"/>
                                      </p:to>
                                    </p:set>
                                    <p:anim from="(0.5)" to="(#ppt_x)" calcmode="lin" valueType="num">
                                      <p:cBhvr>
                                        <p:cTn id="101" dur="1230" accel="100000" fill="hold">
                                          <p:stCondLst>
                                            <p:cond delay="770"/>
                                          </p:stCondLst>
                                        </p:cTn>
                                        <p:tgtEl>
                                          <p:spTgt spid="21"/>
                                        </p:tgtEl>
                                        <p:attrNameLst>
                                          <p:attrName>ppt_x</p:attrName>
                                        </p:attrNameLst>
                                      </p:cBhvr>
                                    </p:anim>
                                    <p:set>
                                      <p:cBhvr>
                                        <p:cTn id="102" dur="770" fill="hold"/>
                                        <p:tgtEl>
                                          <p:spTgt spid="21"/>
                                        </p:tgtEl>
                                        <p:attrNameLst>
                                          <p:attrName>ppt_y</p:attrName>
                                        </p:attrNameLst>
                                      </p:cBhvr>
                                      <p:to>
                                        <p:strVal val="(#ppt_y+0.4)"/>
                                      </p:to>
                                    </p:set>
                                    <p:anim from="(#ppt_y+0.4)" to="(#ppt_y)" calcmode="lin" valueType="num">
                                      <p:cBhvr>
                                        <p:cTn id="103" dur="1230" accel="100000" fill="hold">
                                          <p:stCondLst>
                                            <p:cond delay="770"/>
                                          </p:stCondLst>
                                        </p:cTn>
                                        <p:tgtEl>
                                          <p:spTgt spid="21"/>
                                        </p:tgtEl>
                                        <p:attrNameLst>
                                          <p:attrName>ppt_y</p:attrName>
                                        </p:attrNameLst>
                                      </p:cBhvr>
                                    </p:anim>
                                  </p:childTnLst>
                                </p:cTn>
                              </p:par>
                              <p:par>
                                <p:cTn id="104" presetID="51"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770" decel="100000"/>
                                        <p:tgtEl>
                                          <p:spTgt spid="22"/>
                                        </p:tgtEl>
                                      </p:cBhvr>
                                    </p:animEffect>
                                    <p:animScale>
                                      <p:cBhvr>
                                        <p:cTn id="107" dur="770" decel="100000"/>
                                        <p:tgtEl>
                                          <p:spTgt spid="22"/>
                                        </p:tgtEl>
                                      </p:cBhvr>
                                      <p:from x="10000" y="10000"/>
                                      <p:to x="200000" y="450000"/>
                                    </p:animScale>
                                    <p:animScale>
                                      <p:cBhvr>
                                        <p:cTn id="108" dur="1230" accel="100000" fill="hold">
                                          <p:stCondLst>
                                            <p:cond delay="770"/>
                                          </p:stCondLst>
                                        </p:cTn>
                                        <p:tgtEl>
                                          <p:spTgt spid="22"/>
                                        </p:tgtEl>
                                      </p:cBhvr>
                                      <p:from x="200000" y="450000"/>
                                      <p:to x="100000" y="100000"/>
                                    </p:animScale>
                                    <p:set>
                                      <p:cBhvr>
                                        <p:cTn id="109" dur="770" fill="hold"/>
                                        <p:tgtEl>
                                          <p:spTgt spid="22"/>
                                        </p:tgtEl>
                                        <p:attrNameLst>
                                          <p:attrName>ppt_x</p:attrName>
                                        </p:attrNameLst>
                                      </p:cBhvr>
                                      <p:to>
                                        <p:strVal val="(0.5)"/>
                                      </p:to>
                                    </p:set>
                                    <p:anim from="(0.5)" to="(#ppt_x)" calcmode="lin" valueType="num">
                                      <p:cBhvr>
                                        <p:cTn id="110" dur="1230" accel="100000" fill="hold">
                                          <p:stCondLst>
                                            <p:cond delay="770"/>
                                          </p:stCondLst>
                                        </p:cTn>
                                        <p:tgtEl>
                                          <p:spTgt spid="22"/>
                                        </p:tgtEl>
                                        <p:attrNameLst>
                                          <p:attrName>ppt_x</p:attrName>
                                        </p:attrNameLst>
                                      </p:cBhvr>
                                    </p:anim>
                                    <p:set>
                                      <p:cBhvr>
                                        <p:cTn id="111" dur="770" fill="hold"/>
                                        <p:tgtEl>
                                          <p:spTgt spid="22"/>
                                        </p:tgtEl>
                                        <p:attrNameLst>
                                          <p:attrName>ppt_y</p:attrName>
                                        </p:attrNameLst>
                                      </p:cBhvr>
                                      <p:to>
                                        <p:strVal val="(#ppt_y+0.4)"/>
                                      </p:to>
                                    </p:set>
                                    <p:anim from="(#ppt_y+0.4)" to="(#ppt_y)" calcmode="lin" valueType="num">
                                      <p:cBhvr>
                                        <p:cTn id="112" dur="1230" accel="100000" fill="hold">
                                          <p:stCondLst>
                                            <p:cond delay="770"/>
                                          </p:stCondLst>
                                        </p:cTn>
                                        <p:tgtEl>
                                          <p:spTgt spid="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114800" y="381000"/>
            <a:ext cx="4114800" cy="838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শিখনফল</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4" name="Heptagon 13"/>
          <p:cNvSpPr/>
          <p:nvPr/>
        </p:nvSpPr>
        <p:spPr>
          <a:xfrm>
            <a:off x="2209800" y="2057400"/>
            <a:ext cx="685800" cy="533400"/>
          </a:xfrm>
          <a:prstGeom prst="heptag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১</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Heptagon 15"/>
          <p:cNvSpPr/>
          <p:nvPr/>
        </p:nvSpPr>
        <p:spPr>
          <a:xfrm>
            <a:off x="2209800" y="3167744"/>
            <a:ext cx="685800" cy="533400"/>
          </a:xfrm>
          <a:prstGeom prst="heptag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২</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Heptagon 16"/>
          <p:cNvSpPr/>
          <p:nvPr/>
        </p:nvSpPr>
        <p:spPr>
          <a:xfrm>
            <a:off x="2209800" y="4343400"/>
            <a:ext cx="685800" cy="533400"/>
          </a:xfrm>
          <a:prstGeom prst="heptag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8" descr="Alpona66.png"/>
          <p:cNvPicPr>
            <a:picLocks noChangeAspect="1"/>
          </p:cNvPicPr>
          <p:nvPr/>
        </p:nvPicPr>
        <p:blipFill>
          <a:blip r:embed="rId4" cstate="print">
            <a:lum contrast="46000"/>
          </a:blip>
          <a:stretch>
            <a:fillRect/>
          </a:stretch>
        </p:blipFill>
        <p:spPr>
          <a:xfrm>
            <a:off x="1371600" y="304800"/>
            <a:ext cx="1143000" cy="6248400"/>
          </a:xfrm>
          <a:prstGeom prst="rect">
            <a:avLst/>
          </a:prstGeom>
        </p:spPr>
      </p:pic>
      <p:sp>
        <p:nvSpPr>
          <p:cNvPr id="18" name="TextBox 17"/>
          <p:cNvSpPr txBox="1"/>
          <p:nvPr/>
        </p:nvSpPr>
        <p:spPr>
          <a:xfrm>
            <a:off x="3124200" y="2039719"/>
            <a:ext cx="7401791" cy="646331"/>
          </a:xfrm>
          <a:prstGeom prst="rect">
            <a:avLst/>
          </a:prstGeom>
          <a:solidFill>
            <a:schemeClr val="accent1">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err="1" smtClean="0">
                <a:latin typeface="NikoshBAN" pitchFamily="2" charset="0"/>
                <a:cs typeface="NikoshBAN" pitchFamily="2" charset="0"/>
              </a:rPr>
              <a:t>মানসিক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স্বাস্থ্যের</a:t>
            </a:r>
            <a:r>
              <a:rPr lang="en-US" sz="3600" dirty="0" smtClean="0">
                <a:latin typeface="NikoshBAN" pitchFamily="2" charset="0"/>
                <a:cs typeface="NikoshBAN" pitchFamily="2" charset="0"/>
              </a:rPr>
              <a:t> ভুমিকা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p:txBody>
      </p:sp>
      <p:sp>
        <p:nvSpPr>
          <p:cNvPr id="19" name="TextBox 18"/>
          <p:cNvSpPr txBox="1"/>
          <p:nvPr/>
        </p:nvSpPr>
        <p:spPr>
          <a:xfrm>
            <a:off x="3124200" y="3046839"/>
            <a:ext cx="8339998" cy="646331"/>
          </a:xfrm>
          <a:prstGeom prst="rect">
            <a:avLst/>
          </a:prstGeom>
          <a:gradFill flip="none" rotWithShape="1">
            <a:gsLst>
              <a:gs pos="0">
                <a:schemeClr val="accent5">
                  <a:lumMod val="0"/>
                  <a:lumOff val="100000"/>
                </a:schemeClr>
              </a:gs>
              <a:gs pos="12000">
                <a:schemeClr val="accent5">
                  <a:lumMod val="0"/>
                  <a:lumOff val="100000"/>
                </a:schemeClr>
              </a:gs>
              <a:gs pos="16000">
                <a:schemeClr val="accent5">
                  <a:lumMod val="100000"/>
                </a:schemeClr>
              </a:gs>
            </a:gsLst>
            <a:path path="circle">
              <a:fillToRect l="50000" t="-80000" r="50000" b="180000"/>
            </a:path>
            <a:tileRect/>
          </a:gra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err="1" smtClean="0">
                <a:latin typeface="NikoshBAN" pitchFamily="2" charset="0"/>
                <a:cs typeface="NikoshBAN" pitchFamily="2" charset="0"/>
              </a:rPr>
              <a:t>মানসিক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অস্থিরতা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p:txBody>
      </p:sp>
      <p:sp>
        <p:nvSpPr>
          <p:cNvPr id="21" name="TextBox 20"/>
          <p:cNvSpPr txBox="1"/>
          <p:nvPr/>
        </p:nvSpPr>
        <p:spPr>
          <a:xfrm>
            <a:off x="3124199" y="4230469"/>
            <a:ext cx="7401791" cy="646331"/>
          </a:xfrm>
          <a:prstGeom prst="rect">
            <a:avLst/>
          </a:prstGeom>
          <a:gradFill flip="none" rotWithShape="1">
            <a:gsLst>
              <a:gs pos="0">
                <a:schemeClr val="accent3">
                  <a:lumMod val="0"/>
                  <a:lumOff val="100000"/>
                </a:schemeClr>
              </a:gs>
              <a:gs pos="4000">
                <a:schemeClr val="accent3">
                  <a:lumMod val="0"/>
                  <a:lumOff val="100000"/>
                </a:schemeClr>
              </a:gs>
              <a:gs pos="32000">
                <a:schemeClr val="accent3">
                  <a:lumMod val="100000"/>
                </a:schemeClr>
              </a:gs>
            </a:gsLst>
            <a:path path="circle">
              <a:fillToRect l="50000" t="-80000" r="50000" b="180000"/>
            </a:path>
            <a:tileRect/>
          </a:gra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err="1" smtClean="0">
                <a:latin typeface="NikoshBAN" pitchFamily="2" charset="0"/>
                <a:cs typeface="NikoshBAN" pitchFamily="2" charset="0"/>
              </a:rPr>
              <a:t>অবসাদ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দূরীকরণের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9"/>
                                        </p:tgtEl>
                                        <p:attrNameLst>
                                          <p:attrName>ppt_y</p:attrName>
                                        </p:attrNameLst>
                                      </p:cBhvr>
                                      <p:tavLst>
                                        <p:tav tm="0">
                                          <p:val>
                                            <p:strVal val="#ppt_y"/>
                                          </p:val>
                                        </p:tav>
                                        <p:tav tm="100000">
                                          <p:val>
                                            <p:strVal val="#ppt_y"/>
                                          </p:val>
                                        </p:tav>
                                      </p:tavLst>
                                    </p:anim>
                                    <p:anim calcmode="lin" valueType="num">
                                      <p:cBhvr>
                                        <p:cTn id="4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1"/>
                                        </p:tgtEl>
                                        <p:attrNameLst>
                                          <p:attrName>ppt_y</p:attrName>
                                        </p:attrNameLst>
                                      </p:cBhvr>
                                      <p:tavLst>
                                        <p:tav tm="0">
                                          <p:val>
                                            <p:strVal val="#ppt_y"/>
                                          </p:val>
                                        </p:tav>
                                        <p:tav tm="100000">
                                          <p:val>
                                            <p:strVal val="#ppt_y"/>
                                          </p:val>
                                        </p:tav>
                                      </p:tavLst>
                                    </p:anim>
                                    <p:anim calcmode="lin" valueType="num">
                                      <p:cBhvr>
                                        <p:cTn id="5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P spid="18"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2103" y="348560"/>
            <a:ext cx="4641920" cy="707886"/>
          </a:xfrm>
          <a:prstGeom prst="rect">
            <a:avLst/>
          </a:prstGeom>
          <a:blipFill>
            <a:blip r:embed="rId2"/>
            <a:tile tx="0" ty="0" sx="100000" sy="100000" flip="none" algn="tl"/>
          </a:blipFill>
          <a:ln>
            <a:solidFill>
              <a:srgbClr val="FF0000"/>
            </a:solidFill>
          </a:ln>
          <a:scene3d>
            <a:camera prst="orthographicFront"/>
            <a:lightRig rig="threePt" dir="t"/>
          </a:scene3d>
          <a:sp3d>
            <a:bevelT w="114300" prst="artDeco"/>
          </a:sp3d>
        </p:spPr>
        <p:txBody>
          <a:bodyPr wrap="square" rtlCol="0">
            <a:spAutoFit/>
          </a:bodyPr>
          <a:lstStyle/>
          <a:p>
            <a:r>
              <a:rPr lang="en-US" sz="4000" dirty="0" err="1" smtClean="0">
                <a:latin typeface="NikoshBAN" panose="02000000000000000000" pitchFamily="2" charset="0"/>
                <a:cs typeface="NikoshBAN" panose="02000000000000000000" pitchFamily="2" charset="0"/>
              </a:rPr>
              <a:t>এসো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দেখি</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3114512" y="5782701"/>
            <a:ext cx="5937101" cy="70788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00B0F0"/>
            </a:solidFill>
          </a:ln>
          <a:scene3d>
            <a:camera prst="orthographicFront"/>
            <a:lightRig rig="threePt" dir="t"/>
          </a:scene3d>
          <a:sp3d>
            <a:bevelT w="152400" h="50800" prst="softRound"/>
          </a:sp3d>
        </p:spPr>
        <p:txBody>
          <a:bodyPr wrap="square" rtlCol="0">
            <a:spAutoFit/>
          </a:bodyPr>
          <a:lstStyle/>
          <a:p>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ছবিটি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বুঝতে</a:t>
            </a:r>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পেরেছ</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196" y="1295400"/>
            <a:ext cx="6059242" cy="4090076"/>
          </a:xfrm>
          <a:prstGeom prst="rect">
            <a:avLst/>
          </a:prstGeom>
        </p:spPr>
      </p:pic>
      <p:pic>
        <p:nvPicPr>
          <p:cNvPr id="5" name="Picture 4" descr="Alpona66.png"/>
          <p:cNvPicPr>
            <a:picLocks noChangeAspect="1"/>
          </p:cNvPicPr>
          <p:nvPr/>
        </p:nvPicPr>
        <p:blipFill>
          <a:blip r:embed="rId4" cstate="print">
            <a:lum contrast="46000"/>
          </a:blip>
          <a:stretch>
            <a:fillRect/>
          </a:stretch>
        </p:blipFill>
        <p:spPr>
          <a:xfrm>
            <a:off x="0" y="711538"/>
            <a:ext cx="1143000" cy="5257800"/>
          </a:xfrm>
          <a:prstGeom prst="rect">
            <a:avLst/>
          </a:prstGeom>
        </p:spPr>
      </p:pic>
      <p:pic>
        <p:nvPicPr>
          <p:cNvPr id="7" name="Picture 6" descr="Alpona66.png"/>
          <p:cNvPicPr>
            <a:picLocks noChangeAspect="1"/>
          </p:cNvPicPr>
          <p:nvPr/>
        </p:nvPicPr>
        <p:blipFill>
          <a:blip r:embed="rId4" cstate="print">
            <a:lum contrast="46000"/>
          </a:blip>
          <a:stretch>
            <a:fillRect/>
          </a:stretch>
        </p:blipFill>
        <p:spPr>
          <a:xfrm flipH="1">
            <a:off x="10966634" y="702160"/>
            <a:ext cx="1365434" cy="5257800"/>
          </a:xfrm>
          <a:prstGeom prst="rect">
            <a:avLst/>
          </a:prstGeom>
        </p:spPr>
      </p:pic>
    </p:spTree>
    <p:extLst>
      <p:ext uri="{BB962C8B-B14F-4D97-AF65-F5344CB8AC3E}">
        <p14:creationId xmlns:p14="http://schemas.microsoft.com/office/powerpoint/2010/main" val="3697970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1538" y="605307"/>
            <a:ext cx="4468969" cy="707886"/>
          </a:xfrm>
          <a:prstGeom prst="rect">
            <a:avLst/>
          </a:prstGeom>
          <a:solidFill>
            <a:schemeClr val="accent3">
              <a:lumMod val="40000"/>
              <a:lumOff val="60000"/>
            </a:schemeClr>
          </a:solidFill>
        </p:spPr>
        <p:txBody>
          <a:bodyPr wrap="square" rtlCol="0">
            <a:spAutoFit/>
          </a:bodyPr>
          <a:lstStyle/>
          <a:p>
            <a:r>
              <a:rPr lang="en-US" sz="4000" dirty="0" err="1" smtClean="0">
                <a:latin typeface="NikoshBAN" panose="02000000000000000000" pitchFamily="2" charset="0"/>
                <a:cs typeface="NikoshBAN" panose="02000000000000000000" pitchFamily="2" charset="0"/>
              </a:rPr>
              <a:t>এসো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কিছু</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দেখি</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725" y="1445843"/>
            <a:ext cx="6710764" cy="3979040"/>
          </a:xfrm>
          <a:prstGeom prst="rect">
            <a:avLst/>
          </a:prstGeom>
        </p:spPr>
      </p:pic>
      <p:sp>
        <p:nvSpPr>
          <p:cNvPr id="4" name="TextBox 3"/>
          <p:cNvSpPr txBox="1"/>
          <p:nvPr/>
        </p:nvSpPr>
        <p:spPr>
          <a:xfrm>
            <a:off x="2859110" y="5602310"/>
            <a:ext cx="5409127"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অসুস্থ্য</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2725" y="1445843"/>
            <a:ext cx="6710764" cy="4098807"/>
          </a:xfrm>
          <a:prstGeom prst="rect">
            <a:avLst/>
          </a:prstGeom>
        </p:spPr>
      </p:pic>
      <p:pic>
        <p:nvPicPr>
          <p:cNvPr id="7" name="Picture 6" descr="Alpona66.png"/>
          <p:cNvPicPr>
            <a:picLocks noChangeAspect="1"/>
          </p:cNvPicPr>
          <p:nvPr/>
        </p:nvPicPr>
        <p:blipFill>
          <a:blip r:embed="rId4" cstate="print">
            <a:lum contrast="46000"/>
          </a:blip>
          <a:stretch>
            <a:fillRect/>
          </a:stretch>
        </p:blipFill>
        <p:spPr>
          <a:xfrm>
            <a:off x="-76200" y="667675"/>
            <a:ext cx="1143000" cy="5257800"/>
          </a:xfrm>
          <a:prstGeom prst="rect">
            <a:avLst/>
          </a:prstGeom>
        </p:spPr>
      </p:pic>
      <p:pic>
        <p:nvPicPr>
          <p:cNvPr id="8" name="Picture 7" descr="Alpona66.png"/>
          <p:cNvPicPr>
            <a:picLocks noChangeAspect="1"/>
          </p:cNvPicPr>
          <p:nvPr/>
        </p:nvPicPr>
        <p:blipFill>
          <a:blip r:embed="rId4" cstate="print">
            <a:lum contrast="46000"/>
          </a:blip>
          <a:stretch>
            <a:fillRect/>
          </a:stretch>
        </p:blipFill>
        <p:spPr>
          <a:xfrm flipH="1">
            <a:off x="11140601" y="667675"/>
            <a:ext cx="975252" cy="5257800"/>
          </a:xfrm>
          <a:prstGeom prst="rect">
            <a:avLst/>
          </a:prstGeom>
        </p:spPr>
      </p:pic>
    </p:spTree>
    <p:extLst>
      <p:ext uri="{BB962C8B-B14F-4D97-AF65-F5344CB8AC3E}">
        <p14:creationId xmlns:p14="http://schemas.microsoft.com/office/powerpoint/2010/main" val="40198423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2"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P spid="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6580" y="1115327"/>
            <a:ext cx="5564777" cy="4524315"/>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rect">
              <a:fillToRect l="100000" t="100000"/>
            </a:path>
            <a:tileRect r="-100000" b="-100000"/>
          </a:gra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শারীরিক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বোঝায়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শারীরিক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সুস্থ্যতার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মানসিক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সুস্থতারও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প্রয়োজন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মানসিক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শারীরিক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সুস্থ্যতার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ওপর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নির্ভরশীল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একজন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মানুষের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ব্যক্তি</a:t>
            </a:r>
            <a:r>
              <a:rPr lang="en-US" sz="3600" dirty="0" smtClean="0">
                <a:latin typeface="NikoshBAN" panose="02000000000000000000" pitchFamily="2" charset="0"/>
                <a:cs typeface="NikoshBAN" panose="02000000000000000000" pitchFamily="2" charset="0"/>
              </a:rPr>
              <a:t> </a:t>
            </a:r>
          </a:p>
          <a:p>
            <a:r>
              <a:rPr lang="en-US" sz="3600" dirty="0" err="1" smtClean="0">
                <a:latin typeface="NikoshBAN" panose="02000000000000000000" pitchFamily="2" charset="0"/>
                <a:cs typeface="NikoshBAN" panose="02000000000000000000" pitchFamily="2" charset="0"/>
              </a:rPr>
              <a:t>সত্তার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সামঞ্জস্যমূলক</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শারীরিক</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মানসিক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ক্রিয়াকলাপই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হলো</a:t>
            </a:r>
            <a:r>
              <a:rPr lang="en-US" sz="3600" dirty="0" smtClean="0">
                <a:latin typeface="NikoshBAN" panose="02000000000000000000" pitchFamily="2" charset="0"/>
                <a:cs typeface="NikoshBAN" panose="02000000000000000000" pitchFamily="2" charset="0"/>
              </a:rPr>
              <a:t> ঔ </a:t>
            </a:r>
            <a:r>
              <a:rPr lang="en-US" sz="3600" dirty="0" err="1" smtClean="0">
                <a:latin typeface="NikoshBAN" panose="02000000000000000000" pitchFamily="2" charset="0"/>
                <a:cs typeface="NikoshBAN" panose="02000000000000000000" pitchFamily="2" charset="0"/>
              </a:rPr>
              <a:t>ব্যাক্তির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মানসিক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স্বাস্থ্য</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662" r="5196"/>
          <a:stretch/>
        </p:blipFill>
        <p:spPr>
          <a:xfrm>
            <a:off x="350097" y="1110565"/>
            <a:ext cx="5782914" cy="45243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854" y="457200"/>
            <a:ext cx="4166667" cy="5845750"/>
          </a:xfrm>
          <a:prstGeom prst="rect">
            <a:avLst/>
          </a:prstGeom>
        </p:spPr>
      </p:pic>
      <p:sp>
        <p:nvSpPr>
          <p:cNvPr id="3" name="Rectangle 2"/>
          <p:cNvSpPr/>
          <p:nvPr/>
        </p:nvSpPr>
        <p:spPr>
          <a:xfrm>
            <a:off x="6282011" y="464234"/>
            <a:ext cx="2876957" cy="646331"/>
          </a:xfrm>
          <a:prstGeom prst="rect">
            <a:avLst/>
          </a:prstGeom>
        </p:spPr>
        <p:txBody>
          <a:bodyPr wrap="square">
            <a:spAutoFit/>
          </a:bodyPr>
          <a:lstStyle/>
          <a:p>
            <a:r>
              <a:rPr lang="en-US" sz="3600" dirty="0" err="1" smtClean="0">
                <a:latin typeface="NikoshBAN" panose="02000000000000000000" pitchFamily="2" charset="0"/>
                <a:cs typeface="NikoshBAN" panose="02000000000000000000" pitchFamily="2" charset="0"/>
              </a:rPr>
              <a:t>স্বাস্থ্যঃ</a:t>
            </a:r>
            <a:endParaRPr lang="en-US" sz="3600" dirty="0"/>
          </a:p>
        </p:txBody>
      </p:sp>
    </p:spTree>
    <p:extLst>
      <p:ext uri="{BB962C8B-B14F-4D97-AF65-F5344CB8AC3E}">
        <p14:creationId xmlns:p14="http://schemas.microsoft.com/office/powerpoint/2010/main" val="621250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540" r="4894"/>
          <a:stretch/>
        </p:blipFill>
        <p:spPr>
          <a:xfrm>
            <a:off x="620486" y="1478548"/>
            <a:ext cx="5584372" cy="4145322"/>
          </a:xfrm>
          <a:prstGeom prst="rect">
            <a:avLst/>
          </a:prstGeom>
        </p:spPr>
      </p:pic>
      <p:sp useBgFill="1">
        <p:nvSpPr>
          <p:cNvPr id="5" name="TextBox 4"/>
          <p:cNvSpPr txBox="1"/>
          <p:nvPr/>
        </p:nvSpPr>
        <p:spPr>
          <a:xfrm>
            <a:off x="6204858" y="1449973"/>
            <a:ext cx="5656218" cy="4154984"/>
          </a:xfrm>
          <a:prstGeom prst="rect">
            <a:avLst/>
          </a:prstGeom>
        </p:spPr>
        <p:txBody>
          <a:bodyPr wrap="square" rtlCol="0">
            <a:spAutoFit/>
          </a:bodyPr>
          <a:lstStyle/>
          <a:p>
            <a:pPr algn="just"/>
            <a:endParaRPr lang="en-US" sz="1200" dirty="0" smtClean="0">
              <a:latin typeface="NikoshBAN" panose="02000000000000000000" pitchFamily="2" charset="0"/>
              <a:cs typeface="NikoshBAN" panose="02000000000000000000" pitchFamily="2" charset="0"/>
            </a:endParaRPr>
          </a:p>
          <a:p>
            <a:pPr algn="just"/>
            <a:r>
              <a:rPr lang="en-US" sz="3600" dirty="0" err="1" smtClean="0">
                <a:latin typeface="NikoshBAN" panose="02000000000000000000" pitchFamily="2" charset="0"/>
                <a:cs typeface="NikoshBAN" panose="02000000000000000000" pitchFamily="2" charset="0"/>
              </a:rPr>
              <a:t>শুধু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শারীরিক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থাকলেই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মানুষকে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যায়না</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মানসিক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ভাবে</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সুস্থ্য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থাকতে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মানসিকভাবে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থাকতে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শারীরিক</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মানসিক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স্বাস্থ্যের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গভীর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সম্পর্ক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রয়েছে</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109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457200"/>
            <a:ext cx="3453248" cy="461665"/>
          </a:xfrm>
          <a:prstGeom prst="rect">
            <a:avLst/>
          </a:prstGeom>
        </p:spPr>
        <p:txBody>
          <a:bodyPr wrap="square">
            <a:spAutoFit/>
          </a:bodyPr>
          <a:lstStyle/>
          <a:p>
            <a:r>
              <a:rPr lang="as-IN" sz="2400" b="1" i="1" dirty="0"/>
              <a:t>মানসিক স্বাস্থ্য কি ? :-</a:t>
            </a:r>
            <a:endParaRPr lang="as-IN" sz="2400" b="1" dirty="0"/>
          </a:p>
        </p:txBody>
      </p:sp>
      <p:sp>
        <p:nvSpPr>
          <p:cNvPr id="7" name="Rectangle 6"/>
          <p:cNvSpPr/>
          <p:nvPr/>
        </p:nvSpPr>
        <p:spPr>
          <a:xfrm>
            <a:off x="1676400" y="1600200"/>
            <a:ext cx="8382000" cy="4401205"/>
          </a:xfrm>
          <a:prstGeom prst="rect">
            <a:avLst/>
          </a:prstGeom>
        </p:spPr>
        <p:txBody>
          <a:bodyPr wrap="square">
            <a:spAutoFit/>
          </a:bodyPr>
          <a:lstStyle/>
          <a:p>
            <a:pPr algn="just"/>
            <a:r>
              <a:rPr lang="as-IN" sz="2800" b="1" dirty="0"/>
              <a:t>মানসিক স্বাস্থ্য</a:t>
            </a:r>
            <a:r>
              <a:rPr lang="as-IN" sz="2800" dirty="0"/>
              <a:t> কী তা বুঝতে হলে আমাদের জানতে হবে স্বাস্থ্য কী ? </a:t>
            </a:r>
            <a:r>
              <a:rPr lang="as-IN" sz="2800" b="1" dirty="0"/>
              <a:t>বিশ্ব স্বাস্থ্য সংস্থা</a:t>
            </a:r>
            <a:r>
              <a:rPr lang="as-IN" sz="2800" dirty="0"/>
              <a:t> বা </a:t>
            </a:r>
            <a:r>
              <a:rPr lang="en-US" sz="2800" b="1" dirty="0"/>
              <a:t>WHO</a:t>
            </a:r>
            <a:r>
              <a:rPr lang="en-US" sz="2800" dirty="0"/>
              <a:t> </a:t>
            </a:r>
            <a:r>
              <a:rPr lang="as-IN" sz="2800" dirty="0"/>
              <a:t>এর মতে স্বাস্থ্য হল ব্যক্তির শারীরিক , মানসিক এবং সামাজিক এই তিন অবস্থার একটি সুস্থ সমন্বয়। সুতরাং আমরা বলতে পারি ,একজন মানুষের স্বাস্থ্য হল রোগবালাই মুক্ত সুস্থ শরীর ও সেই সঙ্গে ভয় ,হতাশা ,বিষন্নতা ,মানসিক চাপ থেকে মুক্ত মন এবং সমাজের নানাবিধ চ্যালেঞ্জকে গ্রহণ করতে সক্ষম মন। অর্থাৎ দেখা যাচ্ছে , স্বাস্থ্যের অন্যতম উপাদান হল মনের সুস্থতা বা মানসিক স্বাস্থ্য। মানুষের চিন্তা ,আবেগ ও আচরণ এই তিন মিলেই হল মানসিক স্বাস্থ্য।</a:t>
            </a:r>
            <a:endParaRPr lang="en-US" sz="2800" dirty="0"/>
          </a:p>
        </p:txBody>
      </p:sp>
    </p:spTree>
    <p:extLst>
      <p:ext uri="{BB962C8B-B14F-4D97-AF65-F5344CB8AC3E}">
        <p14:creationId xmlns:p14="http://schemas.microsoft.com/office/powerpoint/2010/main" val="392302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897</TotalTime>
  <Words>1168</Words>
  <Application>Microsoft Office PowerPoint</Application>
  <PresentationFormat>Widescreen</PresentationFormat>
  <Paragraphs>102</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SimSun</vt:lpstr>
      <vt:lpstr>Calibri</vt:lpstr>
      <vt:lpstr>NikoshBAN</vt:lpstr>
      <vt:lpstr>Rockwell</vt:lpstr>
      <vt:lpstr>Times New Roman</vt:lpstr>
      <vt:lpstr>Vrinda</vt:lpstr>
      <vt:lpstr>Wingdings 2</vt:lpstr>
      <vt:lpstr>Foundry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Atik</dc:creator>
  <cp:lastModifiedBy>r</cp:lastModifiedBy>
  <cp:revision>120</cp:revision>
  <dcterms:created xsi:type="dcterms:W3CDTF">2006-08-16T00:00:00Z</dcterms:created>
  <dcterms:modified xsi:type="dcterms:W3CDTF">2020-12-25T12:45:04Z</dcterms:modified>
</cp:coreProperties>
</file>