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F670CD-8974-49BA-BB97-B66433D6E518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9E9FF58-5D40-4FC8-A792-F224896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668378"/>
            <a:ext cx="604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9415" r="10525" b="9650"/>
          <a:stretch/>
        </p:blipFill>
        <p:spPr>
          <a:xfrm>
            <a:off x="7796462" y="1668378"/>
            <a:ext cx="3112169" cy="23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652" y="256674"/>
            <a:ext cx="960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ভগ্নাংশের গ.সা.গু. ও ল.সা.গু. নির্ণয় করাঃ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0653" y="1012686"/>
                <a:ext cx="960922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সংখ্যা তিনটি গ.সা.গু. ও ল.সা.গু নির্ণয় কর–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২, ১.২ ও ০.৮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সংখ্যাগুলো যথাক্রমে ২.০০, ১.২০ ও .০৮ এর সমান । </a:t>
                </a: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২০০, ১২০ ও ৮ এর গ.সা.গু = ৮  এবং  ল.সা.গু = ৬০০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গ.সা.গু = .০৮  এবং  ল.সা.গু = ৬.০০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3" y="1012686"/>
                <a:ext cx="9609221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650" t="-3103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10653" y="3567231"/>
            <a:ext cx="9801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নোটঃ ক)  প্রদত্ত দশমিক ভগ্নাংশগুলো কোনো কোনোটির ডানদিকে প্রয়োজনে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শূন্য বসিয়ে দশমিক বিন্দুর পরের অঙ্কের সংখ্যা সমান করতে হয়।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এদেরকে পূর্ণসংখ্যা মনে করে গ.সা.গু ও ল.সা.গু নির্ণয় করতে হয়।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দশমিক ভগ্নাংশগুলোর প্রত্যেকটিতে দশমিক বিন্দুর পর যতগুলো অঙ্ক আছে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গ.সা.গু ও ল.সা.গু এর ডানদিক থেকে তত অঙ্কের পরে দশমিক বিন্দু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বসাইতে হবে। তাহলেই নির্ণেয় গ.সা.গু ও ল.সা.গু পাওয়া যাবে।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8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821" y="449179"/>
            <a:ext cx="7684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৪৫.৬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৩৬৪.৮ কি.মি. যেতে রেলগাড়িটির কত ঘণ্টা লাগবে?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0" y="1526397"/>
            <a:ext cx="2790825" cy="163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4821" y="1526397"/>
                <a:ext cx="6224337" cy="50138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রেলগাড়িটি  ৪৫.৬  কি.মি. যায়   ১ ঘণ্টায়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’’           ১         ’’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’’</a:t>
                </a:r>
              </a:p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’’        ৩৬৪.৮       ’’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৩৬৪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৩৬৪৮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৪৫৬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৪৫৬) ৩৬৪৮ ( ৮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৩৬৪৮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০ </a:t>
                </a:r>
              </a:p>
              <a:p>
                <a14:m>
                  <m:oMath xmlns:m="http://schemas.openxmlformats.org/officeDocument/2006/math"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রেলগাড়িটি ৮ ঘণ্টায় ৩৬৪.৮ কি.মি. যায়।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1" y="1526397"/>
                <a:ext cx="6224337" cy="5013808"/>
              </a:xfrm>
              <a:prstGeom prst="rect">
                <a:avLst/>
              </a:prstGeom>
              <a:blipFill rotWithShape="0">
                <a:blip r:embed="rId3"/>
                <a:stretch>
                  <a:fillRect l="-2242" t="-1329" b="-277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186989" y="5470357"/>
            <a:ext cx="1058779" cy="16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7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348" y="528377"/>
            <a:ext cx="7892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শ্রমিক মাসে যত টাকা আয় করেন তার ০.১৫ অংশ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আয়কর দেন। বাকি টাকার ০.৮ অংশ সংসারের জন্য খরচ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 অবশিষ্ট ৮৫০ টাকা সঞ্চয় করেন।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আয়কর দেওয়ার পর কত অংশ অবশিষ্ট থাকে?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শ্রমিক তাঁর আয়ের কত অংশ সঞ্চয় করেন?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একজন শ্রমিকের বার্ষিক আয়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1636802"/>
            <a:ext cx="2663456" cy="1521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3348" y="3724176"/>
                <a:ext cx="547035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নং প্রশ্নের উত্তর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শ্রমিকের সম্পূর্ণ আয়  ১ অংশ</a:t>
                </a: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আয়কর দেওয়ার পর অবশিষ্ট থাকে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(১.০০ - ০.১৫) অংশ = ০.৮৫ অংশ</a:t>
                </a: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অবশিষ্ট থাকে = ০.৮৫ অংশ (উত্তর)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" y="3724176"/>
                <a:ext cx="5470357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2784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5810" y="3575365"/>
                <a:ext cx="454038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সংসারের জন্য খরচ করেন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(০.৮৫ এর ০.৮) অংশ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০.৬৮০ অংশ = ০.৬৮ অংশ</a:t>
                </a: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অবশিষ্ট থাকে =০.৮৫ - ০.৬৮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= ০.১৭ অংশ </a:t>
                </a: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সঞ্চয় করেন = ০.১৭ অংশ 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10" y="3575365"/>
                <a:ext cx="4540384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3356" t="-2605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63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6274" y="641684"/>
                <a:ext cx="6914147" cy="5904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নং প্রশ্নের উত্তর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 শ্রমিকের মাসিক আয়ের ০.১৭ অংশ = ৮৫০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 বা সম্পূর্ণ অংশ = (৮৫০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০.১৭) টাকা  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(৮৫০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১৭</m:t>
                        </m:r>
                        <m:r>
                          <a:rPr lang="bn-IN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টাকা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৮৫০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32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</m:num>
                          <m:den>
                            <m:r>
                              <a:rPr lang="bn-IN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১৭</m:t>
                            </m:r>
                            <m:r>
                              <a:rPr lang="bn-IN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৫০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টাকা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৫০০০ টাকা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  ১ বছর = ১২ মাস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 মাসের আয়  ৫০০০ টাকা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   ,,     ,,   ৫০০০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 =  ৬০০০০ টাকা </a:t>
                </a: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 শ্রমিকের বার্ষিক আয়  ৬০০০০ টাকা (উত্তর)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4" y="641684"/>
                <a:ext cx="6914147" cy="5904180"/>
              </a:xfrm>
              <a:prstGeom prst="rect">
                <a:avLst/>
              </a:prstGeom>
              <a:blipFill rotWithShape="0">
                <a:blip r:embed="rId2"/>
                <a:stretch>
                  <a:fillRect l="-2205" t="-1342" r="-3968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78" y="2575524"/>
            <a:ext cx="3616824" cy="203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0421" y="4892842"/>
            <a:ext cx="29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6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074" y="1155032"/>
            <a:ext cx="678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/ জোড়ায় 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1074" y="2277979"/>
                <a:ext cx="8887326" cy="165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IN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ভগ্নাংশ দুইটির মধ্যে যোগ,বিয়োগ, গুণ 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ভাগ চিহ্ন ব্যবহার করে মান বের কর 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2277979"/>
                <a:ext cx="8887326" cy="1656159"/>
              </a:xfrm>
              <a:prstGeom prst="rect">
                <a:avLst/>
              </a:prstGeom>
              <a:blipFill rotWithShape="0">
                <a:blip r:embed="rId2"/>
                <a:stretch>
                  <a:fillRect l="-2401" b="-1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526" y="561474"/>
            <a:ext cx="434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505" y="1748589"/>
            <a:ext cx="8069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 থেকে ৪০ পর্যন্ত মৌলিক সংখ্যা কয়টি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১২, ১৮ এবং ৪৮ এর গ.সা.গু কত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৯৫.০২ – ২.৮৯৫ এর বিয়োগফল কত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.০০৭ এবং .০০০৩ এর গুণফল বের কর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৬ এবং ২ এর ল.সা.গু = কত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4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074" y="1376581"/>
            <a:ext cx="303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074" y="2935705"/>
            <a:ext cx="824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০.৬৫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2" r="4465"/>
          <a:stretch/>
        </p:blipFill>
        <p:spPr>
          <a:xfrm>
            <a:off x="4588043" y="930789"/>
            <a:ext cx="4828673" cy="17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095" y="1010653"/>
            <a:ext cx="474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আল্লাহ হাফেজ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7" y="2470485"/>
            <a:ext cx="2730005" cy="1586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4082" r="3333" b="14339"/>
          <a:stretch/>
        </p:blipFill>
        <p:spPr>
          <a:xfrm>
            <a:off x="6561221" y="2470486"/>
            <a:ext cx="2644690" cy="15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2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747" y="1074821"/>
            <a:ext cx="609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 উচ্চ বিদ্যালয়।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 (বায়েজিদ), চট্টগ্রাম।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 mdshihab@gmail.com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59" y="1074821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6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989" y="850232"/>
            <a:ext cx="495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673" y="2184134"/>
            <a:ext cx="5245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ষষ্ঠ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৫০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2178391"/>
            <a:ext cx="1860883" cy="23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779" y="737938"/>
            <a:ext cx="555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প্রস্তুতি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54345"/>
              </p:ext>
            </p:extLst>
          </p:nvPr>
        </p:nvGraphicFramePr>
        <p:xfrm>
          <a:off x="1743242" y="2887579"/>
          <a:ext cx="8128000" cy="579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aseline="0" dirty="0" smtClean="0"/>
                        <a:t>  </a:t>
                      </a:r>
                      <a:r>
                        <a:rPr lang="bn-IN" sz="3200" baseline="0" dirty="0" smtClean="0"/>
                        <a:t>৩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</a:t>
                      </a:r>
                      <a:r>
                        <a:rPr lang="bn-IN" sz="3200" dirty="0" smtClean="0"/>
                        <a:t>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 ৬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৪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২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2400969" y="2101516"/>
            <a:ext cx="1320800" cy="19878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958087" y="2101516"/>
            <a:ext cx="1347537" cy="1987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16468" y="1908521"/>
            <a:ext cx="157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অংশ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088" y="1908522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14449" y="1908522"/>
            <a:ext cx="0" cy="951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 Arrow 11"/>
          <p:cNvSpPr/>
          <p:nvPr/>
        </p:nvSpPr>
        <p:spPr>
          <a:xfrm>
            <a:off x="6114449" y="3539996"/>
            <a:ext cx="141972" cy="58727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14737" y="4246834"/>
            <a:ext cx="170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7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747" y="871696"/>
            <a:ext cx="506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337" y="1884578"/>
            <a:ext cx="463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প্রথম (১.৬) 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পৃষ্ঠাঃ ৩১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1884579"/>
            <a:ext cx="3437231" cy="19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2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294" y="978568"/>
            <a:ext cx="433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705" y="2133600"/>
            <a:ext cx="79408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ভগ্নাংশের +, -, ×, ও ÷ নির্ণয় করতে পারবে।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ভগ্নাংশের ল.সা.গু ও গ.সা.গু নির্ণয় করতে পারবে।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55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853" y="1125356"/>
            <a:ext cx="8502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করঃ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১৩.০০১ + ২৩.০১ + ০.০০৫ + ৮০.৬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            ১৩.০০১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২৩.০১০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০০.০০৫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৮০.৬০০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১১৬.৬১৬     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3179" y="294359"/>
            <a:ext cx="511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02104" y="5283606"/>
                <a:ext cx="96413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দশমিক ভগ্নাংশের যোগ ও বিয়োগের ক্ষেত্রে প্রদত্ত সংখ্যাগুলো এমনভাবে   সাজাতে হবে যেন দশমিক বিন্দুগুলো অবস্থান বরাবর নিচে নিচে পড়ে 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4" y="5283606"/>
                <a:ext cx="9641305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645" t="-6818" r="-18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3705725" y="4186989"/>
            <a:ext cx="1652338" cy="16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6418" y="1956353"/>
            <a:ext cx="4090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95.02 – 2.895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95.020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02.895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92. 125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37684" y="3946358"/>
            <a:ext cx="13635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031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1" y="631518"/>
            <a:ext cx="4347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.৩৩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.১৮            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                               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                                 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২৬৪                             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৩৩০                      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৫৯৪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.১৮= .০৫৯৪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89747" y="2117559"/>
            <a:ext cx="8662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89747" y="3144253"/>
            <a:ext cx="8662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3790" y="4459706"/>
            <a:ext cx="8855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উক্ত সংখ্যাদ্বয় থেকে দশমিক বিন্দু বর্জন করে সাধারণ গুণের মতো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করা হয়েছে।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গুণফলের ডানদিক থেকে তিন অঙ্কের বামে দশমিক বিন্দু বসানোর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একটি শূন্যের প্রয়োজন।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1642" y="673768"/>
            <a:ext cx="3577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.০৫ 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.০০৭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.০০০৩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.০০০৩৫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.০০০৩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.০০০০০০১০৫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=০.০০০০০০১০৫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০.০০০০০০১০৫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07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21" y="657437"/>
            <a:ext cx="49610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খ)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.১৬৮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.০১২৫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১২৫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১৬৮০  ( ১৩.৪৪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১২৫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৪৩০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৩৭৫                                                                                                   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৫৫০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13018" y="2197770"/>
            <a:ext cx="102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3702" y="3165816"/>
            <a:ext cx="10748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4199" y="4117820"/>
            <a:ext cx="1138990" cy="16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26365" y="5118392"/>
            <a:ext cx="1183107" cy="16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83695" y="2318703"/>
            <a:ext cx="5390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মতো ভাগ করা হয়েছে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ভাগ শেষ হলেই ভাগফলে দশমিক বিন্দু বসানো হয়েছে।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ভাগশেষের ডানদিকে শূন্য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বসিয়ে ভাগের কাজ করা হয়েছে।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491822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786</TotalTime>
  <Words>745</Words>
  <Application>Microsoft Office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Century Gothic</vt:lpstr>
      <vt:lpstr>NikoshBAN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85</cp:revision>
  <dcterms:created xsi:type="dcterms:W3CDTF">2020-12-13T15:02:03Z</dcterms:created>
  <dcterms:modified xsi:type="dcterms:W3CDTF">2020-12-26T04:47:59Z</dcterms:modified>
</cp:coreProperties>
</file>