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653" r:id="rId2"/>
    <p:sldMasterId id="2147484671" r:id="rId3"/>
  </p:sldMasterIdLst>
  <p:notesMasterIdLst>
    <p:notesMasterId r:id="rId30"/>
  </p:notesMasterIdLst>
  <p:handoutMasterIdLst>
    <p:handoutMasterId r:id="rId31"/>
  </p:handoutMasterIdLst>
  <p:sldIdLst>
    <p:sldId id="479" r:id="rId4"/>
    <p:sldId id="449" r:id="rId5"/>
    <p:sldId id="473" r:id="rId6"/>
    <p:sldId id="467" r:id="rId7"/>
    <p:sldId id="436" r:id="rId8"/>
    <p:sldId id="451" r:id="rId9"/>
    <p:sldId id="486" r:id="rId10"/>
    <p:sldId id="450" r:id="rId11"/>
    <p:sldId id="468" r:id="rId12"/>
    <p:sldId id="469" r:id="rId13"/>
    <p:sldId id="472" r:id="rId14"/>
    <p:sldId id="470" r:id="rId15"/>
    <p:sldId id="483" r:id="rId16"/>
    <p:sldId id="485" r:id="rId17"/>
    <p:sldId id="456" r:id="rId18"/>
    <p:sldId id="475" r:id="rId19"/>
    <p:sldId id="459" r:id="rId20"/>
    <p:sldId id="476" r:id="rId21"/>
    <p:sldId id="480" r:id="rId22"/>
    <p:sldId id="457" r:id="rId23"/>
    <p:sldId id="487" r:id="rId24"/>
    <p:sldId id="462" r:id="rId25"/>
    <p:sldId id="481" r:id="rId26"/>
    <p:sldId id="478" r:id="rId27"/>
    <p:sldId id="443" r:id="rId28"/>
    <p:sldId id="477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79"/>
            <p14:sldId id="449"/>
            <p14:sldId id="473"/>
            <p14:sldId id="467"/>
            <p14:sldId id="436"/>
            <p14:sldId id="451"/>
            <p14:sldId id="486"/>
            <p14:sldId id="450"/>
            <p14:sldId id="468"/>
            <p14:sldId id="469"/>
            <p14:sldId id="472"/>
            <p14:sldId id="470"/>
            <p14:sldId id="483"/>
            <p14:sldId id="485"/>
            <p14:sldId id="456"/>
            <p14:sldId id="475"/>
            <p14:sldId id="459"/>
            <p14:sldId id="476"/>
            <p14:sldId id="480"/>
            <p14:sldId id="457"/>
            <p14:sldId id="487"/>
            <p14:sldId id="462"/>
            <p14:sldId id="481"/>
            <p14:sldId id="478"/>
            <p14:sldId id="443"/>
            <p14:sldId id="4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3EFCD3"/>
    <a:srgbClr val="89EAEF"/>
    <a:srgbClr val="66FF33"/>
    <a:srgbClr val="96C1F6"/>
    <a:srgbClr val="00CC00"/>
    <a:srgbClr val="993366"/>
    <a:srgbClr val="731365"/>
    <a:srgbClr val="811D5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74" autoAdjust="0"/>
    <p:restoredTop sz="95179" autoAdjust="0"/>
  </p:normalViewPr>
  <p:slideViewPr>
    <p:cSldViewPr snapToGrid="0">
      <p:cViewPr>
        <p:scale>
          <a:sx n="75" d="100"/>
          <a:sy n="75" d="100"/>
        </p:scale>
        <p:origin x="-174" y="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26-Dec-20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26-Dec-20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3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2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3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  <p:sldLayoutId id="2147484668" r:id="rId15"/>
    <p:sldLayoutId id="2147484669" r:id="rId16"/>
    <p:sldLayoutId id="2147484670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  <p:sldLayoutId id="2147484683" r:id="rId12"/>
    <p:sldLayoutId id="2147484684" r:id="rId13"/>
    <p:sldLayoutId id="2147484685" r:id="rId14"/>
    <p:sldLayoutId id="2147484686" r:id="rId15"/>
    <p:sldLayoutId id="2147484687" r:id="rId16"/>
    <p:sldLayoutId id="214748468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8" y="252416"/>
            <a:ext cx="5792667" cy="6362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32" y="238126"/>
            <a:ext cx="5705474" cy="64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0423" y="337507"/>
            <a:ext cx="5653332" cy="923330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Listen and read-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742" y="1238630"/>
            <a:ext cx="749256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Her teachers think that she can.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4601" y="3451264"/>
            <a:ext cx="6565293" cy="2899143"/>
            <a:chOff x="284095" y="4324106"/>
            <a:chExt cx="6565293" cy="20002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37" y="4324107"/>
              <a:ext cx="2129751" cy="18716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5" y="4324106"/>
              <a:ext cx="4562475" cy="200025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77673" y="2426818"/>
            <a:ext cx="74522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তার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শিক্ষকরা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মনে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করেন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সে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পারবে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। 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83" y="180572"/>
            <a:ext cx="4262117" cy="5248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3050" y="6267450"/>
            <a:ext cx="127635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Maria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8812258" y="4915349"/>
            <a:ext cx="2263324" cy="234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1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1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1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/>
      <p:bldP spid="2" grpId="0"/>
      <p:bldP spid="2" grpId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3" name="Rectangle 12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Frame 14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/>
          <a:stretch/>
        </p:blipFill>
        <p:spPr>
          <a:xfrm>
            <a:off x="328706" y="4016194"/>
            <a:ext cx="11522638" cy="24921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7672" y="165815"/>
            <a:ext cx="1137367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Maria wants to set up a school of her own so that she can teach visually impaired children.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673" y="1854903"/>
            <a:ext cx="11177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মারিয়া</a:t>
            </a:r>
            <a:r>
              <a:rPr lang="en-US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তার</a:t>
            </a:r>
            <a:r>
              <a:rPr lang="en-US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নিজে</a:t>
            </a:r>
            <a:r>
              <a:rPr lang="en-US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একটি</a:t>
            </a:r>
            <a:r>
              <a:rPr lang="en-US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বিদ্যালয়</a:t>
            </a:r>
            <a:r>
              <a:rPr lang="en-US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প্রতিষ্ঠা</a:t>
            </a:r>
            <a:r>
              <a:rPr lang="en-US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চায়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যাতে</a:t>
            </a:r>
            <a:r>
              <a:rPr lang="en-US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সে</a:t>
            </a:r>
            <a:r>
              <a:rPr lang="en-US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দৃষ্টিহীন</a:t>
            </a:r>
            <a:r>
              <a:rPr lang="en-US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ছেলে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মেয়েদের</a:t>
            </a:r>
            <a:r>
              <a:rPr lang="en-US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পড়াতে</a:t>
            </a:r>
            <a:r>
              <a:rPr lang="en-US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পারে</a:t>
            </a:r>
            <a:r>
              <a:rPr lang="en-US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r>
              <a:rPr lang="bn-IN" sz="3200" b="1" dirty="0" smtClean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en-US" sz="3200" b="1" dirty="0">
              <a:ln w="1905">
                <a:solidFill>
                  <a:srgbClr val="3EFCD3"/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Blind Peoples Association: Latest News, Videos and Photos on Blind Peoples  Association - DNA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6" y="2932121"/>
            <a:ext cx="11522638" cy="35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929" y="4775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ame 1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14663" y="538812"/>
            <a:ext cx="5553479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Listen and read-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9622" y="4931095"/>
            <a:ext cx="1071482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Before this,  Maria wants to be a writer.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9004" y="5895369"/>
            <a:ext cx="93090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তার আগে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মারিয়া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একজন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লেখক হতে চায় ।  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09" y="1721334"/>
            <a:ext cx="6027066" cy="33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6840" y="5383347"/>
            <a:ext cx="1061956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সে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তার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অনুভূতি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এবং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অভিজ্ঞতাসমূহ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সম্পর্কে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একটি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বই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লিখতে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চায়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।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6278" y="207349"/>
            <a:ext cx="1083253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She wants to write a book about her feelings and experiences.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15" y="1107181"/>
            <a:ext cx="4006613" cy="42211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1" y="1107180"/>
            <a:ext cx="3267270" cy="41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5523" y="5484181"/>
            <a:ext cx="1092302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সে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অন্যান্য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অক্ষম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ব্যক্তিদের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দেখাতে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চায়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যে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তারা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তাদের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জীবনে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অসাধারণ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কিছু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করতে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পারে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।  </a:t>
            </a:r>
            <a:endParaRPr lang="en-US" sz="32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4797" y="129906"/>
            <a:ext cx="10252803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She wants to show other impaired people that they can do amazing things in their lives !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02313" y="1594883"/>
            <a:ext cx="8874451" cy="3903079"/>
            <a:chOff x="1402313" y="1582183"/>
            <a:chExt cx="8874451" cy="3903079"/>
          </a:xfrm>
        </p:grpSpPr>
        <p:pic>
          <p:nvPicPr>
            <p:cNvPr id="11" name="Picture 2" descr="https://encrypted-tbn0.gstatic.com/images?q=tbn:ANd9GcR12FsgTA4XZjwM3m0t8cCs1YtdOlOuFNxRaw&amp;usqp=CA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313" y="1582183"/>
              <a:ext cx="8874451" cy="390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402313" y="5090615"/>
              <a:ext cx="8874451" cy="394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36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3276" y="434036"/>
            <a:ext cx="9972730" cy="830997"/>
          </a:xfrm>
          <a:prstGeom prst="rect">
            <a:avLst/>
          </a:prstGeom>
          <a:solidFill>
            <a:srgbClr val="3EFCD3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Loud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Learning new words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1AB6030-1282-4F1C-9FE3-8F924892B8B7}"/>
              </a:ext>
            </a:extLst>
          </p:cNvPr>
          <p:cNvGrpSpPr/>
          <p:nvPr/>
        </p:nvGrpSpPr>
        <p:grpSpPr>
          <a:xfrm>
            <a:off x="1758471" y="1560883"/>
            <a:ext cx="8440733" cy="4797720"/>
            <a:chOff x="2442972" y="1399032"/>
            <a:chExt cx="7306056" cy="4059936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B09DC8C-1E0D-47E7-A0D8-F8C39F78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972" y="1399032"/>
              <a:ext cx="7306056" cy="405993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3C74FEF-7D9C-4735-A181-A8023A6E0DCC}"/>
                </a:ext>
              </a:extLst>
            </p:cNvPr>
            <p:cNvSpPr/>
            <p:nvPr/>
          </p:nvSpPr>
          <p:spPr>
            <a:xfrm>
              <a:off x="6595672" y="5036695"/>
              <a:ext cx="3138366" cy="419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24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098792" y="4834772"/>
            <a:ext cx="2079415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 Narrow" pitchFamily="34" charset="0"/>
              </a:rPr>
              <a:t>জন্মগত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8263" y="5400017"/>
            <a:ext cx="1705916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 Narrow" pitchFamily="34" charset="0"/>
              </a:rPr>
              <a:t>অক্ষম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77286" y="4254386"/>
            <a:ext cx="2196435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 Narrow" pitchFamily="34" charset="0"/>
              </a:rPr>
              <a:t>প্রতিবন্ধী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9330" y="2646299"/>
            <a:ext cx="280878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 Narrow" pitchFamily="34" charset="0"/>
              </a:rPr>
              <a:t>চাক্ষুষভাবে</a:t>
            </a:r>
            <a:endParaRPr lang="en-US" sz="4000" b="1" dirty="0">
              <a:latin typeface="Arial Narrow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42103" y="-28370"/>
            <a:ext cx="12209930" cy="6866873"/>
            <a:chOff x="-17929" y="-8873"/>
            <a:chExt cx="12209930" cy="6866873"/>
          </a:xfrm>
        </p:grpSpPr>
        <p:sp>
          <p:nvSpPr>
            <p:cNvPr id="22" name="Rectangle 2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43429" y="322702"/>
            <a:ext cx="2979598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New 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784" y="2511474"/>
            <a:ext cx="139974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goals 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981" y="1570206"/>
            <a:ext cx="1489799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h</a:t>
            </a:r>
            <a:r>
              <a:rPr lang="en-US" sz="4000" b="1" dirty="0" smtClean="0">
                <a:latin typeface="Arial Narrow" pitchFamily="34" charset="0"/>
              </a:rPr>
              <a:t>ope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33968" y="382793"/>
            <a:ext cx="4064224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Meaning in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English &amp; Bengali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3430" y="3255294"/>
            <a:ext cx="1489798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atin typeface="Arial Narrow" pitchFamily="34" charset="0"/>
              </a:rPr>
              <a:t>Future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1611" y="3369593"/>
            <a:ext cx="1960989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Arial Narrow" pitchFamily="34" charset="0"/>
              </a:rPr>
              <a:t>ভবিষ্যত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56872" y="1611231"/>
            <a:ext cx="2571538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 Narrow" pitchFamily="34" charset="0"/>
              </a:rPr>
              <a:t>আশা</a:t>
            </a:r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4000" b="1" dirty="0" err="1" smtClean="0">
                <a:latin typeface="Arial Narrow" pitchFamily="34" charset="0"/>
              </a:rPr>
              <a:t>করা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1856" y="1566413"/>
            <a:ext cx="7253836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 smtClean="0"/>
              <a:t>To want something to </a:t>
            </a:r>
            <a:r>
              <a:rPr lang="en-US" sz="4000" dirty="0" err="1" smtClean="0"/>
              <a:t>happned</a:t>
            </a:r>
            <a:r>
              <a:rPr lang="en-US" sz="4000" dirty="0" smtClean="0"/>
              <a:t>. 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96151" y="2534929"/>
            <a:ext cx="1246490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itchFamily="34" charset="0"/>
              </a:rPr>
              <a:t>লক্ষ্য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96151" y="2444468"/>
            <a:ext cx="15954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600" dirty="0" smtClean="0"/>
              <a:t>Target.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46210" y="4223208"/>
            <a:ext cx="6731819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to prove that you can do something.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7430" y="4174573"/>
            <a:ext cx="168857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</a:rPr>
              <a:t>show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32868" y="3294281"/>
            <a:ext cx="1957587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Arial Narrow" pitchFamily="34" charset="0"/>
              </a:rPr>
              <a:t>coming.</a:t>
            </a:r>
            <a:endParaRPr lang="en-US" sz="44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71173" y="4162172"/>
            <a:ext cx="2389573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4000" b="1" dirty="0" err="1" smtClean="0">
                <a:latin typeface="Arial Narrow" pitchFamily="34" charset="0"/>
              </a:rPr>
              <a:t>দেখানো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065749" y="1788203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065749" y="2675379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294349" y="3444965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2294349" y="4361558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46211" y="5233123"/>
            <a:ext cx="2314536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proposal.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7430" y="5184488"/>
            <a:ext cx="168857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</a:rPr>
              <a:t>agree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71173" y="5172087"/>
            <a:ext cx="3039327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4000" b="1" dirty="0" err="1" smtClean="0">
                <a:latin typeface="Arial Narrow" pitchFamily="34" charset="0"/>
              </a:rPr>
              <a:t>রাজি</a:t>
            </a:r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4000" b="1" dirty="0" err="1" smtClean="0">
                <a:latin typeface="Arial Narrow" pitchFamily="34" charset="0"/>
              </a:rPr>
              <a:t>হওয়া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294349" y="5371473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animBg="1"/>
      <p:bldP spid="15" grpId="0" animBg="1"/>
      <p:bldP spid="2" grpId="0" build="p" animBg="1"/>
      <p:bldP spid="18" grpId="0" animBg="1"/>
      <p:bldP spid="25" grpId="0" animBg="1"/>
      <p:bldP spid="26" grpId="0" animBg="1"/>
      <p:bldP spid="9" grpId="0" animBg="1"/>
      <p:bldP spid="9" grpId="1" animBg="1"/>
      <p:bldP spid="31" grpId="0" animBg="1"/>
      <p:bldP spid="39" grpId="0" animBg="1"/>
      <p:bldP spid="39" grpId="1" animBg="1"/>
      <p:bldP spid="40" grpId="0" animBg="1"/>
      <p:bldP spid="40" grpId="1" animBg="1"/>
      <p:bldP spid="24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8" grpId="1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7" name="Rectangle 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81056" y="396033"/>
            <a:ext cx="4307911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5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 t="20809"/>
          <a:stretch>
            <a:fillRect/>
          </a:stretch>
        </p:blipFill>
        <p:spPr bwMode="auto">
          <a:xfrm>
            <a:off x="1264010" y="1472968"/>
            <a:ext cx="9708777" cy="48323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154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7370" y="-414786"/>
            <a:ext cx="12209929" cy="7272786"/>
            <a:chOff x="-17929" y="-8873"/>
            <a:chExt cx="12209930" cy="5450303"/>
          </a:xfrm>
        </p:grpSpPr>
        <p:sp>
          <p:nvSpPr>
            <p:cNvPr id="22" name="Rectangle 21"/>
            <p:cNvSpPr/>
            <p:nvPr/>
          </p:nvSpPr>
          <p:spPr>
            <a:xfrm>
              <a:off x="268941" y="128100"/>
              <a:ext cx="11618259" cy="50734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545030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ln>
              <a:solidFill>
                <a:srgbClr val="811D59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10956" y="-145140"/>
            <a:ext cx="10395346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Match the words in column A with their meanings in column B. Two extra meanings are gives in column B.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10956" y="1048184"/>
            <a:ext cx="10118301" cy="3872153"/>
            <a:chOff x="957943" y="1021635"/>
            <a:chExt cx="9971314" cy="3027852"/>
          </a:xfrm>
        </p:grpSpPr>
        <p:sp>
          <p:nvSpPr>
            <p:cNvPr id="2" name="Rectangle 1"/>
            <p:cNvSpPr/>
            <p:nvPr/>
          </p:nvSpPr>
          <p:spPr>
            <a:xfrm>
              <a:off x="957943" y="1030515"/>
              <a:ext cx="9971314" cy="301897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57943" y="1449030"/>
              <a:ext cx="9971314" cy="2902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64340" y="1021635"/>
              <a:ext cx="0" cy="3018972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153905" y="1158351"/>
            <a:ext cx="161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Column A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13" y="1129323"/>
            <a:ext cx="161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Column 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B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9600" y="1621418"/>
            <a:ext cx="132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(i) hope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5532" y="2023441"/>
            <a:ext cx="1560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(ii) goals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1865" y="2485106"/>
            <a:ext cx="16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(iii) show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3160245"/>
            <a:ext cx="161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(iv) future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3272" y="3913131"/>
            <a:ext cx="146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(v) agree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6304" y="1601319"/>
            <a:ext cx="351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(i)  proposal.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61348" y="2037955"/>
            <a:ext cx="307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(ii) To become an adult.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1343" y="2513204"/>
            <a:ext cx="529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 </a:t>
            </a:r>
            <a:r>
              <a:rPr lang="en-US" sz="2400" dirty="0"/>
              <a:t>To want something to </a:t>
            </a:r>
            <a:r>
              <a:rPr lang="en-US" sz="2400" dirty="0" err="1"/>
              <a:t>happned</a:t>
            </a:r>
            <a:r>
              <a:rPr lang="en-US" sz="2400" dirty="0"/>
              <a:t>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i) 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96293" y="2922140"/>
            <a:ext cx="418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(iv)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targe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1688" y="3860613"/>
            <a:ext cx="498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(vi) Feeling or showing  pleasure or  joy.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68156" y="3383805"/>
            <a:ext cx="4948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(v) To prove that you can do something.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31688" y="4328630"/>
            <a:ext cx="474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(vii)   coming.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559E-6 2.27567E-6 L 0.06912 0.2109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" y="10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37 L 0.06667 0.0967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13E-6 3.70028E-7 L 0.06209 0.2622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8" y="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04531 0.1125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871E-7 2.83996E-6 L 0.06117 0.29301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" y="14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05911 0.166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621E-6 4.6161E-6 L 0.06 0.30966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" y="15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4948 0.12524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68E-6 2.22942E-6 L 0.05076 0.2950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" y="14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808E-6 -2.51619E-6 L 0.05544 0.63738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6" grpId="0"/>
      <p:bldP spid="16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784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92925" y="511069"/>
            <a:ext cx="1032366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Answer the following questions in a sentences.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3780" y="2101159"/>
            <a:ext cx="1090438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(a)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What kind of book does Maria want to write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4672" y="2101158"/>
            <a:ext cx="9862459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(b)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Why does Maria want to set up a school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?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9315" y="2101159"/>
            <a:ext cx="931635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(c) Why does she want to write this book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6828" y="2837852"/>
            <a:ext cx="10958283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Maria wants to write a book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abot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her feelings </a:t>
            </a:r>
          </a:p>
          <a:p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          and experiences .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1080" y="2837852"/>
            <a:ext cx="1090438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Maria wants to set up a school to teach </a:t>
            </a:r>
          </a:p>
          <a:p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          visually impaired children.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9175" y="3166989"/>
            <a:ext cx="10980851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she wants to write this book to show other impaired people that they can do amazing things in their lives.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bldLvl="2" animBg="1"/>
      <p:bldP spid="7" grpId="1" uiExpand="1" build="allAtOnce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ln>
            <a:solidFill>
              <a:srgbClr val="00CC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529" y="363427"/>
            <a:ext cx="6152271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Welcome </a:t>
            </a:r>
            <a:r>
              <a:rPr lang="en-US" sz="96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endParaRPr lang="en-US" sz="9600" b="1" spc="5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32027" y="14068"/>
            <a:ext cx="2136528" cy="194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7" y="1610039"/>
            <a:ext cx="11680875" cy="5016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5937" y="438720"/>
            <a:ext cx="1383406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00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to 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00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3399" y="449513"/>
            <a:ext cx="1444981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all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0682" y="1719174"/>
            <a:ext cx="4169609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 dirty="0" smtClean="0">
                <a:ln w="508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itchFamily="34" charset="0"/>
                <a:cs typeface="Nikosh" pitchFamily="2" charset="0"/>
              </a:rPr>
              <a:t>Class. </a:t>
            </a:r>
            <a:endParaRPr lang="en-US" sz="9600" b="1" dirty="0">
              <a:ln w="50800">
                <a:solidFill>
                  <a:srgbClr val="00B0F0"/>
                </a:solidFill>
              </a:ln>
              <a:solidFill>
                <a:srgbClr val="00B0F0"/>
              </a:solidFill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9467" y="1595970"/>
            <a:ext cx="1484738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3EFCD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in 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3EFCD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7719" y="1727446"/>
            <a:ext cx="1790564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3EFCD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my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3EFCD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209930" cy="7240946"/>
            <a:chOff x="-17929" y="-8873"/>
            <a:chExt cx="12209930" cy="6866873"/>
          </a:xfrm>
        </p:grpSpPr>
        <p:sp>
          <p:nvSpPr>
            <p:cNvPr id="17" name="Rectangle 1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ame 1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9" name="Picture 8" descr="F:\School\IMG_20141029_140601.jpg"/>
          <p:cNvPicPr>
            <a:picLocks noChangeAspect="1" noChangeArrowheads="1"/>
          </p:cNvPicPr>
          <p:nvPr/>
        </p:nvPicPr>
        <p:blipFill>
          <a:blip r:embed="rId3" cstate="print"/>
          <a:srcRect t="15686"/>
          <a:stretch>
            <a:fillRect/>
          </a:stretch>
        </p:blipFill>
        <p:spPr bwMode="auto">
          <a:xfrm>
            <a:off x="7576991" y="505434"/>
            <a:ext cx="3857927" cy="2076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3266" y="2196900"/>
            <a:ext cx="6769023" cy="584775"/>
          </a:xfrm>
          <a:prstGeom prst="rect">
            <a:avLst/>
          </a:prstGeom>
          <a:solidFill>
            <a:srgbClr val="89EAEF"/>
          </a:solidFill>
          <a:ln w="28575">
            <a:solidFill>
              <a:srgbClr val="7030A0"/>
            </a:solidFill>
            <a:prstDash val="sysDash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Write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 question answer below.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778" y="575774"/>
            <a:ext cx="381000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Group work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51379" y="7181165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9915" y="3180659"/>
            <a:ext cx="960518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(a) Why does she want to write this book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3444" y="3928126"/>
            <a:ext cx="10980851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she wants to write this book to show other impaired people that they can do amazing things in their lives.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209930" cy="7240946"/>
            <a:chOff x="-17929" y="-8873"/>
            <a:chExt cx="12209930" cy="6866873"/>
          </a:xfrm>
        </p:grpSpPr>
        <p:sp>
          <p:nvSpPr>
            <p:cNvPr id="17" name="Rectangle 1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ame 1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0700" y="4559100"/>
            <a:ext cx="10363200" cy="1323439"/>
          </a:xfrm>
          <a:prstGeom prst="rect">
            <a:avLst/>
          </a:prstGeom>
          <a:solidFill>
            <a:srgbClr val="89EAEF"/>
          </a:solidFill>
          <a:ln w="28575">
            <a:solidFill>
              <a:srgbClr val="7030A0"/>
            </a:solidFill>
            <a:prstDash val="sysDash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Students will talk about Maria’s goals for the future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and how she will help people ?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778" y="575774"/>
            <a:ext cx="381000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pair </a:t>
            </a:r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work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51379" y="7181165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62" y="575774"/>
            <a:ext cx="4224023" cy="25302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0700" y="3278171"/>
            <a:ext cx="9347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Conversation between two students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6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8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90594" y="-210174"/>
            <a:ext cx="12209930" cy="6923529"/>
            <a:chOff x="-26817" y="-51015"/>
            <a:chExt cx="12209930" cy="6923529"/>
          </a:xfrm>
        </p:grpSpPr>
        <p:sp>
          <p:nvSpPr>
            <p:cNvPr id="29" name="Rectangle 28"/>
            <p:cNvSpPr/>
            <p:nvPr/>
          </p:nvSpPr>
          <p:spPr>
            <a:xfrm>
              <a:off x="219920" y="-51015"/>
              <a:ext cx="11676245" cy="66783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ame 29"/>
            <p:cNvSpPr/>
            <p:nvPr/>
          </p:nvSpPr>
          <p:spPr>
            <a:xfrm>
              <a:off x="-26817" y="5641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110216" y="130626"/>
            <a:ext cx="4803524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Evalution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314" y="2101159"/>
            <a:ext cx="969408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(a) Why does she want to write this book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342" y="3279918"/>
            <a:ext cx="10980851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she wants to write this book to show other impaired people that they can do amazing things in their lives.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rgbClr val="3EFCD3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 rot="18514722">
            <a:off x="-741830" y="2919249"/>
            <a:ext cx="7382149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Connection with EFT Book.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316585"/>
            <a:ext cx="5591831" cy="61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90193" y="740642"/>
            <a:ext cx="5448929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Home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604" y="3218527"/>
            <a:ext cx="11270988" cy="26776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Write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a short composition about ‘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aria’s goals for the future‘.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(At least five sentences).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70222"/>
            <a:ext cx="3630304" cy="28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9792" y="206275"/>
            <a:ext cx="10179390" cy="378565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Thanks everybody.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55">
            <a:off x="733927" y="3645287"/>
            <a:ext cx="3810000" cy="34290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8448">
            <a:off x="4717806" y="3536104"/>
            <a:ext cx="3810000" cy="3429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70" y="3645287"/>
            <a:ext cx="3810000" cy="3429000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099101"/>
            <a:ext cx="2652248" cy="2387023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2" y="1935328"/>
            <a:ext cx="2652248" cy="23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2756" y="216350"/>
            <a:ext cx="231826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END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55">
            <a:off x="733927" y="3645287"/>
            <a:ext cx="3810000" cy="34290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8448">
            <a:off x="4717806" y="3536104"/>
            <a:ext cx="3810000" cy="3429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70" y="3645287"/>
            <a:ext cx="3810000" cy="3429000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099101"/>
            <a:ext cx="2652248" cy="2387023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2" y="1935328"/>
            <a:ext cx="2652248" cy="23870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8290" y="775662"/>
            <a:ext cx="1508746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OF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6427" y="1765326"/>
            <a:ext cx="2137124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8683" y="2630892"/>
            <a:ext cx="428663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LESSON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7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486" y="-139416"/>
            <a:ext cx="12209930" cy="6866873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ame 14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352688" y="1883390"/>
            <a:ext cx="7527656" cy="430887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d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Shamsunnoor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Head Teacher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Murergaon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Govt. Primary school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Companiganj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,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Sylhet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Mobile : 01712-307039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Email : shadmanheya@gmail.com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9" y="2213245"/>
            <a:ext cx="2797933" cy="308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owchart: Punched Tape 2"/>
          <p:cNvSpPr/>
          <p:nvPr/>
        </p:nvSpPr>
        <p:spPr>
          <a:xfrm>
            <a:off x="3466529" y="2131537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unched Tape 9"/>
          <p:cNvSpPr/>
          <p:nvPr/>
        </p:nvSpPr>
        <p:spPr>
          <a:xfrm>
            <a:off x="3466529" y="4908838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2579427" y="464015"/>
            <a:ext cx="8734567" cy="1351138"/>
          </a:xfrm>
          <a:prstGeom prst="flowChartPunchedTap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9552" y="464015"/>
            <a:ext cx="89529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Teacher Introducing</a:t>
            </a:r>
          </a:p>
        </p:txBody>
      </p:sp>
    </p:spTree>
    <p:extLst>
      <p:ext uri="{BB962C8B-B14F-4D97-AF65-F5344CB8AC3E}">
        <p14:creationId xmlns:p14="http://schemas.microsoft.com/office/powerpoint/2010/main" val="7467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0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436728" y="1310185"/>
            <a:ext cx="7607227" cy="5049671"/>
          </a:xfrm>
          <a:prstGeom prst="horizontalScroll">
            <a:avLst>
              <a:gd name="adj" fmla="val 16766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Five 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: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English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for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today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Part of the lesson : Activity D &amp; E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: 40 minute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64" y="902214"/>
            <a:ext cx="3717877" cy="4747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493" y="423078"/>
            <a:ext cx="5677468" cy="923330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Identity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0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4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8" name="Rectangle 7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2"/>
          <p:cNvSpPr txBox="1"/>
          <p:nvPr/>
        </p:nvSpPr>
        <p:spPr>
          <a:xfrm>
            <a:off x="359031" y="1175821"/>
            <a:ext cx="7488432" cy="523220"/>
          </a:xfrm>
          <a:prstGeom prst="rect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lesson students will be able to-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7588" y="1801338"/>
            <a:ext cx="9976912" cy="10772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3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.1.1 </a:t>
            </a:r>
            <a:r>
              <a:rPr lang="en-US" sz="3200" dirty="0">
                <a:latin typeface="Arial Narrow" pitchFamily="34" charset="0"/>
                <a:cs typeface="Arial" pitchFamily="34" charset="0"/>
              </a:rPr>
              <a:t>Understand 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questions and asked by the teacher about them. 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3.4.1 Understand statements made by the teacher and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studen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.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2277" y="414426"/>
            <a:ext cx="4177746" cy="707886"/>
          </a:xfrm>
          <a:prstGeom prst="rect">
            <a:avLst/>
          </a:prstGeom>
          <a:solidFill>
            <a:srgbClr val="3EFCD3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383" y="1838741"/>
            <a:ext cx="1478572" cy="461665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Listening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0808" y="1838741"/>
            <a:ext cx="9755582" cy="23083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1.5.1 read 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words, phrases and sentences 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 in the text with proper pronunciation, stress and intonation.</a:t>
            </a:r>
          </a:p>
          <a:p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1.6.1 recognize and read, statements, commands, greetings, questions and answers. </a:t>
            </a:r>
            <a:endParaRPr lang="en-US" sz="2400" dirty="0">
              <a:latin typeface="Arial Narrow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1.7.1 read paragraphs, dialogues, stories, letters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and other texts .</a:t>
            </a:r>
          </a:p>
          <a:p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5.1.1 read silently with understanding paragraph.</a:t>
            </a:r>
          </a:p>
          <a:p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5.1.2 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read silently with understanding 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Stories.</a:t>
            </a:r>
            <a:endParaRPr lang="en-US" sz="2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899" y="1890885"/>
            <a:ext cx="1613541" cy="461665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Reading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996" y="3505394"/>
            <a:ext cx="10747717" cy="20621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1.1.1 say </a:t>
            </a:r>
            <a:r>
              <a:rPr lang="en-US" sz="3200" dirty="0">
                <a:latin typeface="Arial Narrow" pitchFamily="34" charset="0"/>
                <a:cs typeface="Arial" pitchFamily="34" charset="0"/>
              </a:rPr>
              <a:t>words, phrases and sentences 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with proper sound and stress.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3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.1.1. ask and answer </a:t>
            </a:r>
            <a:r>
              <a:rPr lang="en-US" sz="3200" dirty="0" err="1" smtClean="0">
                <a:latin typeface="Arial Narrow" pitchFamily="34" charset="0"/>
                <a:cs typeface="Arial" pitchFamily="34" charset="0"/>
              </a:rPr>
              <a:t>wh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questions.</a:t>
            </a:r>
          </a:p>
          <a:p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6.2.1 talk about people, objects, events etc.</a:t>
            </a:r>
          </a:p>
          <a:p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8.1.1 take part in conversations on appropriate topics.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031" y="2950277"/>
            <a:ext cx="1861378" cy="461665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Speaking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5540" y="4251670"/>
            <a:ext cx="9930060" cy="13849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3.1.1 write </a:t>
            </a:r>
            <a:r>
              <a:rPr lang="en-US" sz="2800" dirty="0">
                <a:latin typeface="Arial Narrow" pitchFamily="34" charset="0"/>
                <a:cs typeface="Arial" pitchFamily="34" charset="0"/>
              </a:rPr>
              <a:t>words, phrases and sentences 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using non-cursive capital letters.</a:t>
            </a: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3.1.2 </a:t>
            </a:r>
            <a:r>
              <a:rPr lang="en-US" sz="2800" dirty="0">
                <a:latin typeface="Arial Narrow" pitchFamily="34" charset="0"/>
                <a:cs typeface="Arial" pitchFamily="34" charset="0"/>
              </a:rPr>
              <a:t>write words, phrases and sentences  using non-cursive 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small </a:t>
            </a:r>
            <a:r>
              <a:rPr lang="en-US" sz="2800" dirty="0">
                <a:latin typeface="Arial Narrow" pitchFamily="34" charset="0"/>
                <a:cs typeface="Arial" pitchFamily="34" charset="0"/>
              </a:rPr>
              <a:t>letters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. </a:t>
            </a:r>
            <a:endParaRPr lang="en-US" sz="2800" dirty="0">
              <a:latin typeface="Arial Narrow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8.1.1 make sentences using words and phrases given in the textbook.</a:t>
            </a:r>
            <a:endParaRPr lang="en-US" sz="28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418" y="4251670"/>
            <a:ext cx="1345501" cy="461665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writing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4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8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4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2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46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360"/>
                            </p:stCondLst>
                            <p:childTnLst>
                              <p:par>
                                <p:cTn id="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40"/>
                            </p:stCondLst>
                            <p:childTnLst>
                              <p:par>
                                <p:cTn id="8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900"/>
                            </p:stCondLst>
                            <p:childTnLst>
                              <p:par>
                                <p:cTn id="9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2" grpId="0" animBg="1"/>
      <p:bldP spid="3" grpId="0" animBg="1"/>
      <p:bldP spid="3" grpId="1" animBg="1"/>
      <p:bldP spid="11" grpId="0" animBg="1"/>
      <p:bldP spid="12" grpId="0" animBg="1"/>
      <p:bldP spid="15" grpId="0" animBg="1"/>
      <p:bldP spid="15" grpId="1" animBg="1"/>
      <p:bldP spid="16" grpId="0" animBg="1"/>
      <p:bldP spid="16" grpId="1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6481" y="1120837"/>
            <a:ext cx="738535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 we sing a song.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65849" y="2481759"/>
            <a:ext cx="4831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https://www.youtube.com/watch?v=6oXNAoF8Zzs</a:t>
            </a:r>
          </a:p>
        </p:txBody>
      </p:sp>
    </p:spTree>
    <p:extLst>
      <p:ext uri="{BB962C8B-B14F-4D97-AF65-F5344CB8AC3E}">
        <p14:creationId xmlns:p14="http://schemas.microsoft.com/office/powerpoint/2010/main" val="22834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30975" y="5260261"/>
            <a:ext cx="901382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What is your impression about this picture 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6" y="1354329"/>
            <a:ext cx="5015410" cy="3956600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-17929" y="-3632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00" y="5602461"/>
            <a:ext cx="10617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 know about Maria’s dream for the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future by questions.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2573" y="5260261"/>
            <a:ext cx="73332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What is Maria doing in the picture 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3038" y="5318161"/>
            <a:ext cx="692908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How can she operate Computer 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6042" y="464535"/>
            <a:ext cx="6551547" cy="707886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Justifying previous knowledge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6" grpId="0"/>
      <p:bldP spid="7" grpId="0"/>
      <p:bldP spid="7" grpId="1"/>
      <p:bldP spid="8" grpId="0"/>
      <p:bldP spid="8" grpId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941" y="309043"/>
            <a:ext cx="11618259" cy="62531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9581" y="394407"/>
            <a:ext cx="11095359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Today’s lesson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582" y="1590776"/>
            <a:ext cx="11153842" cy="1015663"/>
          </a:xfrm>
          <a:prstGeom prst="rect">
            <a:avLst/>
          </a:prstGeom>
          <a:solidFill>
            <a:srgbClr val="89EAE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Life is Beautiful!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05" y="2883142"/>
            <a:ext cx="8951496" cy="23083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Lessons		       : 5-6 (6th period)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        Activity D &amp; E (Read the story---agree)</a:t>
            </a: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Unit                       :      20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Page			: 	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80 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1" y="2773616"/>
            <a:ext cx="2514599" cy="35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5458" y="452632"/>
            <a:ext cx="5552628" cy="707886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presentation : </a:t>
            </a:r>
            <a:endParaRPr lang="en-US" sz="4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182" y="1769235"/>
            <a:ext cx="798392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Maria hopes to go to university  </a:t>
            </a:r>
          </a:p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one day.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6473" y="3303001"/>
            <a:ext cx="777922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মারিয়ার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আশা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একদিন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বিশ্ব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বিদ্যালয়ে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পড়বে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। 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095" y="4324106"/>
            <a:ext cx="6565293" cy="2000250"/>
            <a:chOff x="284095" y="4324106"/>
            <a:chExt cx="6565293" cy="2000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37" y="4324107"/>
              <a:ext cx="2129751" cy="18716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5" y="4324106"/>
              <a:ext cx="4562475" cy="200025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12" y="396273"/>
            <a:ext cx="3913758" cy="5813457"/>
          </a:xfrm>
          <a:prstGeom prst="snipRoundRect">
            <a:avLst>
              <a:gd name="adj1" fmla="val 4882"/>
              <a:gd name="adj2" fmla="val 32380"/>
            </a:avLst>
          </a:prstGeom>
        </p:spPr>
      </p:pic>
      <p:sp>
        <p:nvSpPr>
          <p:cNvPr id="12" name="Frame 11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3EFCD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26" grpId="0"/>
      <p:bldP spid="2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829</Words>
  <Application>Microsoft Office PowerPoint</Application>
  <PresentationFormat>Custom</PresentationFormat>
  <Paragraphs>146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Ion Boardroom</vt:lpstr>
      <vt:lpstr>1_Ion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2020-12-26T09:12:53Z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