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75" r:id="rId7"/>
    <p:sldId id="261" r:id="rId8"/>
    <p:sldId id="270" r:id="rId9"/>
    <p:sldId id="262" r:id="rId10"/>
    <p:sldId id="268" r:id="rId11"/>
    <p:sldId id="264" r:id="rId12"/>
    <p:sldId id="263" r:id="rId13"/>
    <p:sldId id="265" r:id="rId14"/>
    <p:sldId id="266" r:id="rId15"/>
    <p:sldId id="273" r:id="rId16"/>
    <p:sldId id="274" r:id="rId17"/>
    <p:sldId id="267" r:id="rId18"/>
    <p:sldId id="271"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B9696-650F-7940-98B3-7A7B5AE154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5EF29C-03E3-EC4E-B036-2C97E4BC56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0DEE07-2829-E246-956F-AF7F119FF1DA}"/>
              </a:ext>
            </a:extLst>
          </p:cNvPr>
          <p:cNvSpPr>
            <a:spLocks noGrp="1"/>
          </p:cNvSpPr>
          <p:nvPr>
            <p:ph type="dt" sz="half" idx="10"/>
          </p:nvPr>
        </p:nvSpPr>
        <p:spPr/>
        <p:txBody>
          <a:bodyPr/>
          <a:lstStyle/>
          <a:p>
            <a:fld id="{13B51F20-163E-7548-A115-64A105CA67E6}" type="datetimeFigureOut">
              <a:rPr lang="en-US"/>
              <a:t>12/26/2020</a:t>
            </a:fld>
            <a:endParaRPr lang="en-US"/>
          </a:p>
        </p:txBody>
      </p:sp>
      <p:sp>
        <p:nvSpPr>
          <p:cNvPr id="5" name="Footer Placeholder 4">
            <a:extLst>
              <a:ext uri="{FF2B5EF4-FFF2-40B4-BE49-F238E27FC236}">
                <a16:creationId xmlns:a16="http://schemas.microsoft.com/office/drawing/2014/main" id="{0C71F533-E7A9-D747-9ED1-7E9126A3D7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4CE1C-8D39-8449-B727-06B01D738844}"/>
              </a:ext>
            </a:extLst>
          </p:cNvPr>
          <p:cNvSpPr>
            <a:spLocks noGrp="1"/>
          </p:cNvSpPr>
          <p:nvPr>
            <p:ph type="sldNum" sz="quarter" idx="12"/>
          </p:nvPr>
        </p:nvSpPr>
        <p:spPr/>
        <p:txBody>
          <a:bodyPr/>
          <a:lstStyle/>
          <a:p>
            <a:fld id="{532068BD-8C72-8F4F-AE44-69444D45DFFC}" type="slidenum">
              <a:rPr lang="en-US"/>
              <a:t>‹#›</a:t>
            </a:fld>
            <a:endParaRPr lang="en-US"/>
          </a:p>
        </p:txBody>
      </p:sp>
    </p:spTree>
    <p:extLst>
      <p:ext uri="{BB962C8B-B14F-4D97-AF65-F5344CB8AC3E}">
        <p14:creationId xmlns:p14="http://schemas.microsoft.com/office/powerpoint/2010/main" val="3576933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816D-F075-7844-84CC-37FF37460D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723AF8-3E65-8144-BF51-5D1B1057BB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B0812D-E89F-ED45-879A-EB3B4EC09A5E}"/>
              </a:ext>
            </a:extLst>
          </p:cNvPr>
          <p:cNvSpPr>
            <a:spLocks noGrp="1"/>
          </p:cNvSpPr>
          <p:nvPr>
            <p:ph type="dt" sz="half" idx="10"/>
          </p:nvPr>
        </p:nvSpPr>
        <p:spPr/>
        <p:txBody>
          <a:bodyPr/>
          <a:lstStyle/>
          <a:p>
            <a:fld id="{13B51F20-163E-7548-A115-64A105CA67E6}" type="datetimeFigureOut">
              <a:rPr lang="en-US"/>
              <a:t>12/26/2020</a:t>
            </a:fld>
            <a:endParaRPr lang="en-US"/>
          </a:p>
        </p:txBody>
      </p:sp>
      <p:sp>
        <p:nvSpPr>
          <p:cNvPr id="5" name="Footer Placeholder 4">
            <a:extLst>
              <a:ext uri="{FF2B5EF4-FFF2-40B4-BE49-F238E27FC236}">
                <a16:creationId xmlns:a16="http://schemas.microsoft.com/office/drawing/2014/main" id="{1F944C04-A4EC-5F4E-9DF4-E5A3E91BA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ADDD92-E4C5-2342-85A8-1BDF280C462F}"/>
              </a:ext>
            </a:extLst>
          </p:cNvPr>
          <p:cNvSpPr>
            <a:spLocks noGrp="1"/>
          </p:cNvSpPr>
          <p:nvPr>
            <p:ph type="sldNum" sz="quarter" idx="12"/>
          </p:nvPr>
        </p:nvSpPr>
        <p:spPr/>
        <p:txBody>
          <a:bodyPr/>
          <a:lstStyle/>
          <a:p>
            <a:fld id="{532068BD-8C72-8F4F-AE44-69444D45DFFC}" type="slidenum">
              <a:rPr lang="en-US"/>
              <a:t>‹#›</a:t>
            </a:fld>
            <a:endParaRPr lang="en-US"/>
          </a:p>
        </p:txBody>
      </p:sp>
    </p:spTree>
    <p:extLst>
      <p:ext uri="{BB962C8B-B14F-4D97-AF65-F5344CB8AC3E}">
        <p14:creationId xmlns:p14="http://schemas.microsoft.com/office/powerpoint/2010/main" val="4110187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12F11A-08B9-2345-BE65-BB540CEBEB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2725BD-0C60-7D48-888C-FA96E36BB2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C6273-5FD9-4E40-BCC0-F5E8DE00707F}"/>
              </a:ext>
            </a:extLst>
          </p:cNvPr>
          <p:cNvSpPr>
            <a:spLocks noGrp="1"/>
          </p:cNvSpPr>
          <p:nvPr>
            <p:ph type="dt" sz="half" idx="10"/>
          </p:nvPr>
        </p:nvSpPr>
        <p:spPr/>
        <p:txBody>
          <a:bodyPr/>
          <a:lstStyle/>
          <a:p>
            <a:fld id="{13B51F20-163E-7548-A115-64A105CA67E6}" type="datetimeFigureOut">
              <a:rPr lang="en-US"/>
              <a:t>12/26/2020</a:t>
            </a:fld>
            <a:endParaRPr lang="en-US"/>
          </a:p>
        </p:txBody>
      </p:sp>
      <p:sp>
        <p:nvSpPr>
          <p:cNvPr id="5" name="Footer Placeholder 4">
            <a:extLst>
              <a:ext uri="{FF2B5EF4-FFF2-40B4-BE49-F238E27FC236}">
                <a16:creationId xmlns:a16="http://schemas.microsoft.com/office/drawing/2014/main" id="{1160B87E-EADB-3343-9E3A-2772F67F8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64AE2F-2F99-BF4D-9A84-814599F70A27}"/>
              </a:ext>
            </a:extLst>
          </p:cNvPr>
          <p:cNvSpPr>
            <a:spLocks noGrp="1"/>
          </p:cNvSpPr>
          <p:nvPr>
            <p:ph type="sldNum" sz="quarter" idx="12"/>
          </p:nvPr>
        </p:nvSpPr>
        <p:spPr/>
        <p:txBody>
          <a:bodyPr/>
          <a:lstStyle/>
          <a:p>
            <a:fld id="{532068BD-8C72-8F4F-AE44-69444D45DFFC}" type="slidenum">
              <a:rPr lang="en-US"/>
              <a:t>‹#›</a:t>
            </a:fld>
            <a:endParaRPr lang="en-US"/>
          </a:p>
        </p:txBody>
      </p:sp>
    </p:spTree>
    <p:extLst>
      <p:ext uri="{BB962C8B-B14F-4D97-AF65-F5344CB8AC3E}">
        <p14:creationId xmlns:p14="http://schemas.microsoft.com/office/powerpoint/2010/main" val="66508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103C1-D744-B64B-885B-7842EACF8B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6C586F-E8BE-0E4E-B2CB-FF81FFA3D0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041BEE-E540-4D48-9204-97F55D9CF099}"/>
              </a:ext>
            </a:extLst>
          </p:cNvPr>
          <p:cNvSpPr>
            <a:spLocks noGrp="1"/>
          </p:cNvSpPr>
          <p:nvPr>
            <p:ph type="dt" sz="half" idx="10"/>
          </p:nvPr>
        </p:nvSpPr>
        <p:spPr/>
        <p:txBody>
          <a:bodyPr/>
          <a:lstStyle/>
          <a:p>
            <a:fld id="{13B51F20-163E-7548-A115-64A105CA67E6}" type="datetimeFigureOut">
              <a:rPr lang="en-US"/>
              <a:t>12/26/2020</a:t>
            </a:fld>
            <a:endParaRPr lang="en-US"/>
          </a:p>
        </p:txBody>
      </p:sp>
      <p:sp>
        <p:nvSpPr>
          <p:cNvPr id="5" name="Footer Placeholder 4">
            <a:extLst>
              <a:ext uri="{FF2B5EF4-FFF2-40B4-BE49-F238E27FC236}">
                <a16:creationId xmlns:a16="http://schemas.microsoft.com/office/drawing/2014/main" id="{C318FFED-93C4-FA40-A806-7323832584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23E269-3388-3846-A9CB-B1E8F39E1494}"/>
              </a:ext>
            </a:extLst>
          </p:cNvPr>
          <p:cNvSpPr>
            <a:spLocks noGrp="1"/>
          </p:cNvSpPr>
          <p:nvPr>
            <p:ph type="sldNum" sz="quarter" idx="12"/>
          </p:nvPr>
        </p:nvSpPr>
        <p:spPr/>
        <p:txBody>
          <a:bodyPr/>
          <a:lstStyle/>
          <a:p>
            <a:fld id="{532068BD-8C72-8F4F-AE44-69444D45DFFC}" type="slidenum">
              <a:rPr lang="en-US"/>
              <a:t>‹#›</a:t>
            </a:fld>
            <a:endParaRPr lang="en-US"/>
          </a:p>
        </p:txBody>
      </p:sp>
    </p:spTree>
    <p:extLst>
      <p:ext uri="{BB962C8B-B14F-4D97-AF65-F5344CB8AC3E}">
        <p14:creationId xmlns:p14="http://schemas.microsoft.com/office/powerpoint/2010/main" val="267171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5845-301F-9A47-B915-EFF59B0323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9786D6-5377-3F45-8901-89670DDEC4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DC891B-E0F8-A843-B59F-0A2B5E60AA4D}"/>
              </a:ext>
            </a:extLst>
          </p:cNvPr>
          <p:cNvSpPr>
            <a:spLocks noGrp="1"/>
          </p:cNvSpPr>
          <p:nvPr>
            <p:ph type="dt" sz="half" idx="10"/>
          </p:nvPr>
        </p:nvSpPr>
        <p:spPr/>
        <p:txBody>
          <a:bodyPr/>
          <a:lstStyle/>
          <a:p>
            <a:fld id="{13B51F20-163E-7548-A115-64A105CA67E6}" type="datetimeFigureOut">
              <a:rPr lang="en-US"/>
              <a:t>12/26/2020</a:t>
            </a:fld>
            <a:endParaRPr lang="en-US"/>
          </a:p>
        </p:txBody>
      </p:sp>
      <p:sp>
        <p:nvSpPr>
          <p:cNvPr id="5" name="Footer Placeholder 4">
            <a:extLst>
              <a:ext uri="{FF2B5EF4-FFF2-40B4-BE49-F238E27FC236}">
                <a16:creationId xmlns:a16="http://schemas.microsoft.com/office/drawing/2014/main" id="{738EF041-2F43-5646-95DC-13A955541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E8A384-FA9E-224A-8DB1-366611F4CA38}"/>
              </a:ext>
            </a:extLst>
          </p:cNvPr>
          <p:cNvSpPr>
            <a:spLocks noGrp="1"/>
          </p:cNvSpPr>
          <p:nvPr>
            <p:ph type="sldNum" sz="quarter" idx="12"/>
          </p:nvPr>
        </p:nvSpPr>
        <p:spPr/>
        <p:txBody>
          <a:bodyPr/>
          <a:lstStyle/>
          <a:p>
            <a:fld id="{532068BD-8C72-8F4F-AE44-69444D45DFFC}" type="slidenum">
              <a:rPr lang="en-US"/>
              <a:t>‹#›</a:t>
            </a:fld>
            <a:endParaRPr lang="en-US"/>
          </a:p>
        </p:txBody>
      </p:sp>
    </p:spTree>
    <p:extLst>
      <p:ext uri="{BB962C8B-B14F-4D97-AF65-F5344CB8AC3E}">
        <p14:creationId xmlns:p14="http://schemas.microsoft.com/office/powerpoint/2010/main" val="2939502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95499-942F-FE40-9021-728CB72479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B828A8-F9C7-3942-AA31-EC9E57735B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77BEE6-1F57-5E4C-8DA7-9E269AC799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D31CB0-59A9-E843-B108-65B79504EC3D}"/>
              </a:ext>
            </a:extLst>
          </p:cNvPr>
          <p:cNvSpPr>
            <a:spLocks noGrp="1"/>
          </p:cNvSpPr>
          <p:nvPr>
            <p:ph type="dt" sz="half" idx="10"/>
          </p:nvPr>
        </p:nvSpPr>
        <p:spPr/>
        <p:txBody>
          <a:bodyPr/>
          <a:lstStyle/>
          <a:p>
            <a:fld id="{13B51F20-163E-7548-A115-64A105CA67E6}" type="datetimeFigureOut">
              <a:rPr lang="en-US"/>
              <a:t>12/26/2020</a:t>
            </a:fld>
            <a:endParaRPr lang="en-US"/>
          </a:p>
        </p:txBody>
      </p:sp>
      <p:sp>
        <p:nvSpPr>
          <p:cNvPr id="6" name="Footer Placeholder 5">
            <a:extLst>
              <a:ext uri="{FF2B5EF4-FFF2-40B4-BE49-F238E27FC236}">
                <a16:creationId xmlns:a16="http://schemas.microsoft.com/office/drawing/2014/main" id="{DC59EAD5-F6F6-2240-9731-BB5FA27C4B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1E6E30-43EC-9740-BD74-8E9E0E7E5585}"/>
              </a:ext>
            </a:extLst>
          </p:cNvPr>
          <p:cNvSpPr>
            <a:spLocks noGrp="1"/>
          </p:cNvSpPr>
          <p:nvPr>
            <p:ph type="sldNum" sz="quarter" idx="12"/>
          </p:nvPr>
        </p:nvSpPr>
        <p:spPr/>
        <p:txBody>
          <a:bodyPr/>
          <a:lstStyle/>
          <a:p>
            <a:fld id="{532068BD-8C72-8F4F-AE44-69444D45DFFC}" type="slidenum">
              <a:rPr lang="en-US"/>
              <a:t>‹#›</a:t>
            </a:fld>
            <a:endParaRPr lang="en-US"/>
          </a:p>
        </p:txBody>
      </p:sp>
    </p:spTree>
    <p:extLst>
      <p:ext uri="{BB962C8B-B14F-4D97-AF65-F5344CB8AC3E}">
        <p14:creationId xmlns:p14="http://schemas.microsoft.com/office/powerpoint/2010/main" val="3132725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B6469-F524-8945-8856-29540DBFE7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D591E8-A590-B641-B08D-15B313B27C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381531-4FF5-9648-BC62-0546EA4ED7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003083-8840-1B4B-AD8E-7E905F5FA1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AAE479-10FA-2F47-AB4C-7018FB5157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46675A-946C-BE44-BC57-B82A8B6AB1BB}"/>
              </a:ext>
            </a:extLst>
          </p:cNvPr>
          <p:cNvSpPr>
            <a:spLocks noGrp="1"/>
          </p:cNvSpPr>
          <p:nvPr>
            <p:ph type="dt" sz="half" idx="10"/>
          </p:nvPr>
        </p:nvSpPr>
        <p:spPr/>
        <p:txBody>
          <a:bodyPr/>
          <a:lstStyle/>
          <a:p>
            <a:fld id="{13B51F20-163E-7548-A115-64A105CA67E6}" type="datetimeFigureOut">
              <a:rPr lang="en-US"/>
              <a:t>12/26/2020</a:t>
            </a:fld>
            <a:endParaRPr lang="en-US"/>
          </a:p>
        </p:txBody>
      </p:sp>
      <p:sp>
        <p:nvSpPr>
          <p:cNvPr id="8" name="Footer Placeholder 7">
            <a:extLst>
              <a:ext uri="{FF2B5EF4-FFF2-40B4-BE49-F238E27FC236}">
                <a16:creationId xmlns:a16="http://schemas.microsoft.com/office/drawing/2014/main" id="{8CBEAEC5-9EFB-C442-BBA3-3ADD091AF7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D20032-23CD-084E-AAAD-61B7C1E09605}"/>
              </a:ext>
            </a:extLst>
          </p:cNvPr>
          <p:cNvSpPr>
            <a:spLocks noGrp="1"/>
          </p:cNvSpPr>
          <p:nvPr>
            <p:ph type="sldNum" sz="quarter" idx="12"/>
          </p:nvPr>
        </p:nvSpPr>
        <p:spPr/>
        <p:txBody>
          <a:bodyPr/>
          <a:lstStyle/>
          <a:p>
            <a:fld id="{532068BD-8C72-8F4F-AE44-69444D45DFFC}" type="slidenum">
              <a:rPr lang="en-US"/>
              <a:t>‹#›</a:t>
            </a:fld>
            <a:endParaRPr lang="en-US"/>
          </a:p>
        </p:txBody>
      </p:sp>
    </p:spTree>
    <p:extLst>
      <p:ext uri="{BB962C8B-B14F-4D97-AF65-F5344CB8AC3E}">
        <p14:creationId xmlns:p14="http://schemas.microsoft.com/office/powerpoint/2010/main" val="2238741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9D95B-E7D5-5B48-A62A-638CA15BD9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6C8707-553B-8D41-95C5-753CDE52F745}"/>
              </a:ext>
            </a:extLst>
          </p:cNvPr>
          <p:cNvSpPr>
            <a:spLocks noGrp="1"/>
          </p:cNvSpPr>
          <p:nvPr>
            <p:ph type="dt" sz="half" idx="10"/>
          </p:nvPr>
        </p:nvSpPr>
        <p:spPr/>
        <p:txBody>
          <a:bodyPr/>
          <a:lstStyle/>
          <a:p>
            <a:fld id="{13B51F20-163E-7548-A115-64A105CA67E6}" type="datetimeFigureOut">
              <a:rPr lang="en-US"/>
              <a:t>12/26/2020</a:t>
            </a:fld>
            <a:endParaRPr lang="en-US"/>
          </a:p>
        </p:txBody>
      </p:sp>
      <p:sp>
        <p:nvSpPr>
          <p:cNvPr id="4" name="Footer Placeholder 3">
            <a:extLst>
              <a:ext uri="{FF2B5EF4-FFF2-40B4-BE49-F238E27FC236}">
                <a16:creationId xmlns:a16="http://schemas.microsoft.com/office/drawing/2014/main" id="{FC999216-4416-8748-8BC4-6964066A9F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CC7BDC-CBFF-0A4B-8A0B-ACD6D4B66FBB}"/>
              </a:ext>
            </a:extLst>
          </p:cNvPr>
          <p:cNvSpPr>
            <a:spLocks noGrp="1"/>
          </p:cNvSpPr>
          <p:nvPr>
            <p:ph type="sldNum" sz="quarter" idx="12"/>
          </p:nvPr>
        </p:nvSpPr>
        <p:spPr/>
        <p:txBody>
          <a:bodyPr/>
          <a:lstStyle/>
          <a:p>
            <a:fld id="{532068BD-8C72-8F4F-AE44-69444D45DFFC}" type="slidenum">
              <a:rPr lang="en-US"/>
              <a:t>‹#›</a:t>
            </a:fld>
            <a:endParaRPr lang="en-US"/>
          </a:p>
        </p:txBody>
      </p:sp>
    </p:spTree>
    <p:extLst>
      <p:ext uri="{BB962C8B-B14F-4D97-AF65-F5344CB8AC3E}">
        <p14:creationId xmlns:p14="http://schemas.microsoft.com/office/powerpoint/2010/main" val="1684434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42A5F7-495A-D246-A936-856ECE805420}"/>
              </a:ext>
            </a:extLst>
          </p:cNvPr>
          <p:cNvSpPr>
            <a:spLocks noGrp="1"/>
          </p:cNvSpPr>
          <p:nvPr>
            <p:ph type="dt" sz="half" idx="10"/>
          </p:nvPr>
        </p:nvSpPr>
        <p:spPr/>
        <p:txBody>
          <a:bodyPr/>
          <a:lstStyle/>
          <a:p>
            <a:fld id="{13B51F20-163E-7548-A115-64A105CA67E6}" type="datetimeFigureOut">
              <a:rPr lang="en-US"/>
              <a:t>12/26/2020</a:t>
            </a:fld>
            <a:endParaRPr lang="en-US"/>
          </a:p>
        </p:txBody>
      </p:sp>
      <p:sp>
        <p:nvSpPr>
          <p:cNvPr id="3" name="Footer Placeholder 2">
            <a:extLst>
              <a:ext uri="{FF2B5EF4-FFF2-40B4-BE49-F238E27FC236}">
                <a16:creationId xmlns:a16="http://schemas.microsoft.com/office/drawing/2014/main" id="{1796E98D-4992-E14B-B48F-99DB0FE2FD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1EEAE8-5F30-6D4B-B187-C1822AD5B6E3}"/>
              </a:ext>
            </a:extLst>
          </p:cNvPr>
          <p:cNvSpPr>
            <a:spLocks noGrp="1"/>
          </p:cNvSpPr>
          <p:nvPr>
            <p:ph type="sldNum" sz="quarter" idx="12"/>
          </p:nvPr>
        </p:nvSpPr>
        <p:spPr/>
        <p:txBody>
          <a:bodyPr/>
          <a:lstStyle/>
          <a:p>
            <a:fld id="{532068BD-8C72-8F4F-AE44-69444D45DFFC}" type="slidenum">
              <a:rPr lang="en-US"/>
              <a:t>‹#›</a:t>
            </a:fld>
            <a:endParaRPr lang="en-US"/>
          </a:p>
        </p:txBody>
      </p:sp>
    </p:spTree>
    <p:extLst>
      <p:ext uri="{BB962C8B-B14F-4D97-AF65-F5344CB8AC3E}">
        <p14:creationId xmlns:p14="http://schemas.microsoft.com/office/powerpoint/2010/main" val="2298363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E9C22-21BE-A244-B670-6433E086EE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1D862D-68E6-4D42-BDA0-20076850EF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7C4BE2-BEC2-2045-98A0-7984C776A5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B07CE-20B3-7344-A624-9A344A285A41}"/>
              </a:ext>
            </a:extLst>
          </p:cNvPr>
          <p:cNvSpPr>
            <a:spLocks noGrp="1"/>
          </p:cNvSpPr>
          <p:nvPr>
            <p:ph type="dt" sz="half" idx="10"/>
          </p:nvPr>
        </p:nvSpPr>
        <p:spPr/>
        <p:txBody>
          <a:bodyPr/>
          <a:lstStyle/>
          <a:p>
            <a:fld id="{13B51F20-163E-7548-A115-64A105CA67E6}" type="datetimeFigureOut">
              <a:rPr lang="en-US"/>
              <a:t>12/26/2020</a:t>
            </a:fld>
            <a:endParaRPr lang="en-US"/>
          </a:p>
        </p:txBody>
      </p:sp>
      <p:sp>
        <p:nvSpPr>
          <p:cNvPr id="6" name="Footer Placeholder 5">
            <a:extLst>
              <a:ext uri="{FF2B5EF4-FFF2-40B4-BE49-F238E27FC236}">
                <a16:creationId xmlns:a16="http://schemas.microsoft.com/office/drawing/2014/main" id="{B5B2F6D1-3B7D-8D48-A4B5-86A7AB2D87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B70030-98F7-534A-A835-20A8D8804DBC}"/>
              </a:ext>
            </a:extLst>
          </p:cNvPr>
          <p:cNvSpPr>
            <a:spLocks noGrp="1"/>
          </p:cNvSpPr>
          <p:nvPr>
            <p:ph type="sldNum" sz="quarter" idx="12"/>
          </p:nvPr>
        </p:nvSpPr>
        <p:spPr/>
        <p:txBody>
          <a:bodyPr/>
          <a:lstStyle/>
          <a:p>
            <a:fld id="{532068BD-8C72-8F4F-AE44-69444D45DFFC}" type="slidenum">
              <a:rPr lang="en-US"/>
              <a:t>‹#›</a:t>
            </a:fld>
            <a:endParaRPr lang="en-US"/>
          </a:p>
        </p:txBody>
      </p:sp>
    </p:spTree>
    <p:extLst>
      <p:ext uri="{BB962C8B-B14F-4D97-AF65-F5344CB8AC3E}">
        <p14:creationId xmlns:p14="http://schemas.microsoft.com/office/powerpoint/2010/main" val="3717185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C2F4-865F-0F46-B65E-8855B35CE9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F98410-65CF-5E40-A899-D461B81790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205DAB-6B46-514A-AF81-1F5E791DF6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4D8CF1-9ED4-424D-9E71-3315894663F0}"/>
              </a:ext>
            </a:extLst>
          </p:cNvPr>
          <p:cNvSpPr>
            <a:spLocks noGrp="1"/>
          </p:cNvSpPr>
          <p:nvPr>
            <p:ph type="dt" sz="half" idx="10"/>
          </p:nvPr>
        </p:nvSpPr>
        <p:spPr/>
        <p:txBody>
          <a:bodyPr/>
          <a:lstStyle/>
          <a:p>
            <a:fld id="{13B51F20-163E-7548-A115-64A105CA67E6}" type="datetimeFigureOut">
              <a:rPr lang="en-US"/>
              <a:t>12/26/2020</a:t>
            </a:fld>
            <a:endParaRPr lang="en-US"/>
          </a:p>
        </p:txBody>
      </p:sp>
      <p:sp>
        <p:nvSpPr>
          <p:cNvPr id="6" name="Footer Placeholder 5">
            <a:extLst>
              <a:ext uri="{FF2B5EF4-FFF2-40B4-BE49-F238E27FC236}">
                <a16:creationId xmlns:a16="http://schemas.microsoft.com/office/drawing/2014/main" id="{27C5172A-D1AF-3348-B033-A78218B0CF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3BF559-2076-7345-819E-EB2F80B4CA02}"/>
              </a:ext>
            </a:extLst>
          </p:cNvPr>
          <p:cNvSpPr>
            <a:spLocks noGrp="1"/>
          </p:cNvSpPr>
          <p:nvPr>
            <p:ph type="sldNum" sz="quarter" idx="12"/>
          </p:nvPr>
        </p:nvSpPr>
        <p:spPr/>
        <p:txBody>
          <a:bodyPr/>
          <a:lstStyle/>
          <a:p>
            <a:fld id="{532068BD-8C72-8F4F-AE44-69444D45DFFC}" type="slidenum">
              <a:rPr lang="en-US"/>
              <a:t>‹#›</a:t>
            </a:fld>
            <a:endParaRPr lang="en-US"/>
          </a:p>
        </p:txBody>
      </p:sp>
    </p:spTree>
    <p:extLst>
      <p:ext uri="{BB962C8B-B14F-4D97-AF65-F5344CB8AC3E}">
        <p14:creationId xmlns:p14="http://schemas.microsoft.com/office/powerpoint/2010/main" val="3462302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E1D202-BBBF-8943-ACEF-E841B997C6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A1909D-F3D4-4A47-8AC5-634369CAF3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FB6AEA-EE48-214C-9FB2-DCFC493F4D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B51F20-163E-7548-A115-64A105CA67E6}" type="datetimeFigureOut">
              <a:rPr lang="en-US"/>
              <a:t>12/26/2020</a:t>
            </a:fld>
            <a:endParaRPr lang="en-US"/>
          </a:p>
        </p:txBody>
      </p:sp>
      <p:sp>
        <p:nvSpPr>
          <p:cNvPr id="5" name="Footer Placeholder 4">
            <a:extLst>
              <a:ext uri="{FF2B5EF4-FFF2-40B4-BE49-F238E27FC236}">
                <a16:creationId xmlns:a16="http://schemas.microsoft.com/office/drawing/2014/main" id="{DA00A2E5-13EF-7D42-ACBD-52E7C96BD0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385E14-BFB5-6F45-A476-A30F9FE4BE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068BD-8C72-8F4F-AE44-69444D45DFFC}" type="slidenum">
              <a:rPr lang="en-US"/>
              <a:t>‹#›</a:t>
            </a:fld>
            <a:endParaRPr lang="en-US"/>
          </a:p>
        </p:txBody>
      </p:sp>
    </p:spTree>
    <p:extLst>
      <p:ext uri="{BB962C8B-B14F-4D97-AF65-F5344CB8AC3E}">
        <p14:creationId xmlns:p14="http://schemas.microsoft.com/office/powerpoint/2010/main" val="1755290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7EC43-2369-9E48-93BF-0CEECBC62947}"/>
              </a:ext>
            </a:extLst>
          </p:cNvPr>
          <p:cNvSpPr>
            <a:spLocks noGrp="1"/>
          </p:cNvSpPr>
          <p:nvPr>
            <p:ph type="ctrTitle"/>
          </p:nvPr>
        </p:nvSpPr>
        <p:spPr>
          <a:xfrm>
            <a:off x="-1440656" y="1122363"/>
            <a:ext cx="9144000" cy="1655762"/>
          </a:xfrm>
        </p:spPr>
        <p:txBody>
          <a:bodyPr/>
          <a:lstStyle/>
          <a:p>
            <a:r>
              <a:rPr lang="en-US">
                <a:solidFill>
                  <a:schemeClr val="bg1"/>
                </a:solidFill>
              </a:rPr>
              <a:t>স্বাগত</a:t>
            </a:r>
            <a:r>
              <a:rPr lang="en-US">
                <a:solidFill>
                  <a:schemeClr val="accent6">
                    <a:lumMod val="20000"/>
                    <a:lumOff val="80000"/>
                  </a:schemeClr>
                </a:solidFill>
              </a:rPr>
              <a:t>     </a:t>
            </a:r>
          </a:p>
        </p:txBody>
      </p:sp>
      <p:sp>
        <p:nvSpPr>
          <p:cNvPr id="3" name="Subtitle 2">
            <a:extLst>
              <a:ext uri="{FF2B5EF4-FFF2-40B4-BE49-F238E27FC236}">
                <a16:creationId xmlns:a16="http://schemas.microsoft.com/office/drawing/2014/main" id="{1A9D67E3-2931-084D-A63F-27556890FF3B}"/>
              </a:ext>
            </a:extLst>
          </p:cNvPr>
          <p:cNvSpPr>
            <a:spLocks noGrp="1"/>
          </p:cNvSpPr>
          <p:nvPr>
            <p:ph type="subTitle" idx="1"/>
          </p:nvPr>
        </p:nvSpPr>
        <p:spPr/>
        <p:txBody>
          <a:bodyPr/>
          <a:lstStyle/>
          <a:p>
            <a:endParaRPr lang="en-US"/>
          </a:p>
        </p:txBody>
      </p:sp>
      <p:pic>
        <p:nvPicPr>
          <p:cNvPr id="4" name="Picture 4">
            <a:extLst>
              <a:ext uri="{FF2B5EF4-FFF2-40B4-BE49-F238E27FC236}">
                <a16:creationId xmlns:a16="http://schemas.microsoft.com/office/drawing/2014/main" id="{0DBE8E53-3C4D-814E-8AC8-22F3C10AB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969" y="2778125"/>
            <a:ext cx="5715000" cy="3169047"/>
          </a:xfrm>
          <a:prstGeom prst="rect">
            <a:avLst/>
          </a:prstGeom>
        </p:spPr>
      </p:pic>
    </p:spTree>
    <p:extLst>
      <p:ext uri="{BB962C8B-B14F-4D97-AF65-F5344CB8AC3E}">
        <p14:creationId xmlns:p14="http://schemas.microsoft.com/office/powerpoint/2010/main" val="892703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420C5-80E7-D64A-9274-9D94D71F5B04}"/>
              </a:ext>
            </a:extLst>
          </p:cNvPr>
          <p:cNvSpPr>
            <a:spLocks noGrp="1"/>
          </p:cNvSpPr>
          <p:nvPr>
            <p:ph type="title"/>
          </p:nvPr>
        </p:nvSpPr>
        <p:spPr>
          <a:xfrm>
            <a:off x="802481" y="418703"/>
            <a:ext cx="10515600" cy="1325563"/>
          </a:xfrm>
        </p:spPr>
        <p:txBody>
          <a:bodyPr>
            <a:normAutofit fontScale="90000"/>
          </a:bodyPr>
          <a:lstStyle/>
          <a:p>
            <a:r>
              <a:rPr lang="en-US">
                <a:solidFill>
                  <a:srgbClr val="C00000"/>
                </a:solidFill>
              </a:rPr>
              <a:t>জাতিসংঘের অর্থনৈতিক ও সামাজিক কমিশন Economic and Social Commission of United Nations</a:t>
            </a:r>
            <a:r>
              <a:rPr lang="en-US"/>
              <a:t>        </a:t>
            </a:r>
          </a:p>
        </p:txBody>
      </p:sp>
      <p:pic>
        <p:nvPicPr>
          <p:cNvPr id="4" name="Picture 4">
            <a:extLst>
              <a:ext uri="{FF2B5EF4-FFF2-40B4-BE49-F238E27FC236}">
                <a16:creationId xmlns:a16="http://schemas.microsoft.com/office/drawing/2014/main" id="{0EACADE7-9E7E-CF47-B313-88E334527F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4781" y="2149923"/>
            <a:ext cx="3268266" cy="3350765"/>
          </a:xfrm>
        </p:spPr>
      </p:pic>
    </p:spTree>
    <p:extLst>
      <p:ext uri="{BB962C8B-B14F-4D97-AF65-F5344CB8AC3E}">
        <p14:creationId xmlns:p14="http://schemas.microsoft.com/office/powerpoint/2010/main" val="432784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86145-F25E-2441-8671-A10C254CC319}"/>
              </a:ext>
            </a:extLst>
          </p:cNvPr>
          <p:cNvSpPr>
            <a:spLocks noGrp="1"/>
          </p:cNvSpPr>
          <p:nvPr>
            <p:ph type="title"/>
          </p:nvPr>
        </p:nvSpPr>
        <p:spPr/>
        <p:txBody>
          <a:bodyPr>
            <a:normAutofit fontScale="90000"/>
          </a:bodyPr>
          <a:lstStyle/>
          <a:p>
            <a:r>
              <a:rPr lang="en-US">
                <a:solidFill>
                  <a:srgbClr val="C00000"/>
                </a:solidFill>
              </a:rPr>
              <a:t>১৯৫০ সালে জাতিসংঘের অর্থনৈতিক ও সামাজিক কমিশন  আন্তরজাতিক জরিপ পরিচালনার মাধ্যমে সমাজকর্মের তিনটি বৈশিষ্ট্য উল্লেখ করেন</a:t>
            </a:r>
            <a:r>
              <a:rPr lang="en-US"/>
              <a:t> ।           </a:t>
            </a:r>
          </a:p>
        </p:txBody>
      </p:sp>
      <p:sp>
        <p:nvSpPr>
          <p:cNvPr id="3" name="Content Placeholder 2">
            <a:extLst>
              <a:ext uri="{FF2B5EF4-FFF2-40B4-BE49-F238E27FC236}">
                <a16:creationId xmlns:a16="http://schemas.microsoft.com/office/drawing/2014/main" id="{F28B4D48-D755-ED4E-BF64-83CD9DFC2C9F}"/>
              </a:ext>
            </a:extLst>
          </p:cNvPr>
          <p:cNvSpPr>
            <a:spLocks noGrp="1"/>
          </p:cNvSpPr>
          <p:nvPr>
            <p:ph idx="1"/>
          </p:nvPr>
        </p:nvSpPr>
        <p:spPr/>
        <p:txBody>
          <a:bodyPr/>
          <a:lstStyle/>
          <a:p>
            <a:r>
              <a:rPr lang="en-US"/>
              <a:t>১) এটি একটি সাহায্যকারী কার্যক্রম। </a:t>
            </a:r>
          </a:p>
          <a:p>
            <a:r>
              <a:rPr lang="en-US"/>
              <a:t>২) এটি একটি সামাজিক কার্যক্রম যা প্রতিষ্ঠিত হয়েছে জনগোষ্ঠীর কল্যাণের জন্য, মুনাফা অর্জনের জন্য নয়।</a:t>
            </a:r>
          </a:p>
          <a:p>
            <a:r>
              <a:rPr lang="en-US"/>
              <a:t>৩) এটি একটি সংযোগকারী কার্যক্রম যার মাধ্যমে অসুবিধাগ্রস্ত ব্যক্তি বা দল তাদের প্রয়োজন পূরণে সমষ্টির সম্পদকে কাজে লাগাতে পারে।                   </a:t>
            </a:r>
          </a:p>
        </p:txBody>
      </p:sp>
    </p:spTree>
    <p:extLst>
      <p:ext uri="{BB962C8B-B14F-4D97-AF65-F5344CB8AC3E}">
        <p14:creationId xmlns:p14="http://schemas.microsoft.com/office/powerpoint/2010/main" val="4184130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9E6A-A52B-A243-BA0A-8D15486E878A}"/>
              </a:ext>
            </a:extLst>
          </p:cNvPr>
          <p:cNvSpPr>
            <a:spLocks noGrp="1"/>
          </p:cNvSpPr>
          <p:nvPr>
            <p:ph type="title"/>
          </p:nvPr>
        </p:nvSpPr>
        <p:spPr>
          <a:xfrm>
            <a:off x="784622" y="400844"/>
            <a:ext cx="10515600" cy="1420813"/>
          </a:xfrm>
        </p:spPr>
        <p:txBody>
          <a:bodyPr/>
          <a:lstStyle/>
          <a:p>
            <a:r>
              <a:rPr lang="en-US">
                <a:solidFill>
                  <a:schemeClr val="bg1"/>
                </a:solidFill>
              </a:rPr>
              <a:t>সমাজকর্মের বৈশিষ্ট্যের প্রকারভেদ</a:t>
            </a:r>
            <a:r>
              <a:rPr lang="en-US"/>
              <a:t>  </a:t>
            </a:r>
          </a:p>
        </p:txBody>
      </p:sp>
      <p:pic>
        <p:nvPicPr>
          <p:cNvPr id="4" name="Picture 4">
            <a:extLst>
              <a:ext uri="{FF2B5EF4-FFF2-40B4-BE49-F238E27FC236}">
                <a16:creationId xmlns:a16="http://schemas.microsoft.com/office/drawing/2014/main" id="{49F4FBFC-7E31-0B4A-AF2D-E11DD8905D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714905"/>
            <a:ext cx="10515600" cy="2572777"/>
          </a:xfrm>
          <a:effectLst>
            <a:outerShdw blurRad="76200" dir="18900000" sy="23000" kx="-1200000" algn="bl" rotWithShape="0">
              <a:prstClr val="black">
                <a:alpha val="20000"/>
              </a:prstClr>
            </a:outerShdw>
            <a:reflection blurRad="6350" stA="50000" endA="300" endPos="55000" dir="5400000" sy="-100000" algn="bl" rotWithShape="0"/>
          </a:effectLst>
        </p:spPr>
      </p:pic>
    </p:spTree>
    <p:extLst>
      <p:ext uri="{BB962C8B-B14F-4D97-AF65-F5344CB8AC3E}">
        <p14:creationId xmlns:p14="http://schemas.microsoft.com/office/powerpoint/2010/main" val="29756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79CEA-BE63-5045-A0F5-E9F97B98B060}"/>
              </a:ext>
            </a:extLst>
          </p:cNvPr>
          <p:cNvSpPr>
            <a:spLocks noGrp="1"/>
          </p:cNvSpPr>
          <p:nvPr>
            <p:ph type="title"/>
          </p:nvPr>
        </p:nvSpPr>
        <p:spPr/>
        <p:txBody>
          <a:bodyPr/>
          <a:lstStyle/>
          <a:p>
            <a:r>
              <a:rPr lang="en-US">
                <a:solidFill>
                  <a:srgbClr val="C00000"/>
                </a:solidFill>
              </a:rPr>
              <a:t>সাধারণ বৈশিষ্ট্যসমূহ</a:t>
            </a:r>
            <a:r>
              <a:rPr lang="en-US"/>
              <a:t>  </a:t>
            </a:r>
          </a:p>
        </p:txBody>
      </p:sp>
      <p:sp>
        <p:nvSpPr>
          <p:cNvPr id="3" name="Content Placeholder 2">
            <a:extLst>
              <a:ext uri="{FF2B5EF4-FFF2-40B4-BE49-F238E27FC236}">
                <a16:creationId xmlns:a16="http://schemas.microsoft.com/office/drawing/2014/main" id="{16ECD9E9-F209-3149-BF5F-B192904A7682}"/>
              </a:ext>
            </a:extLst>
          </p:cNvPr>
          <p:cNvSpPr>
            <a:spLocks noGrp="1"/>
          </p:cNvSpPr>
          <p:nvPr>
            <p:ph idx="1"/>
          </p:nvPr>
        </p:nvSpPr>
        <p:spPr/>
        <p:txBody>
          <a:bodyPr>
            <a:normAutofit lnSpcReduction="10000"/>
          </a:bodyPr>
          <a:lstStyle/>
          <a:p>
            <a:r>
              <a:rPr lang="en-US"/>
              <a:t>সহায়তাকারী পেশা ( Helping Profession) </a:t>
            </a:r>
          </a:p>
          <a:p>
            <a:r>
              <a:rPr lang="en-US"/>
              <a:t>সক্ষমকারী পেশা ( Enabling Profession)   </a:t>
            </a:r>
          </a:p>
          <a:p>
            <a:r>
              <a:rPr lang="en-US"/>
              <a:t> সমস্যা সমাধান প্রক্রিয়া  ( Problem Solving Process) </a:t>
            </a:r>
          </a:p>
          <a:p>
            <a:r>
              <a:rPr lang="en-US"/>
              <a:t> সমাজকর্ম বৈজ্ঞানিক জ্ঞান নির্ভর পেশা   ( Social work is scientific knowledge based profession) </a:t>
            </a:r>
          </a:p>
          <a:p>
            <a:r>
              <a:rPr lang="en-US"/>
              <a:t>সমাজকর্ম স্বীকৃত জরুরি প্রয়োজন ভিত্তিক এবং দ্রুত উন্নয়নমূলক পেশা     ( Social work is recognized, emerging and rapidly developing profession) </a:t>
            </a:r>
          </a:p>
          <a:p>
            <a:r>
              <a:rPr lang="en-US"/>
              <a:t>সমস্যা সমাধানে সুনিদি্রিষ্ট পদ্ধতির অনুশীলন ( Application of specific method to solve the problem)                 </a:t>
            </a:r>
          </a:p>
        </p:txBody>
      </p:sp>
    </p:spTree>
    <p:extLst>
      <p:ext uri="{BB962C8B-B14F-4D97-AF65-F5344CB8AC3E}">
        <p14:creationId xmlns:p14="http://schemas.microsoft.com/office/powerpoint/2010/main" val="2106325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CC116-ACDC-1948-B30F-F262F5D5EC54}"/>
              </a:ext>
            </a:extLst>
          </p:cNvPr>
          <p:cNvSpPr>
            <a:spLocks noGrp="1"/>
          </p:cNvSpPr>
          <p:nvPr>
            <p:ph type="title"/>
          </p:nvPr>
        </p:nvSpPr>
        <p:spPr/>
        <p:txBody>
          <a:bodyPr/>
          <a:lstStyle/>
          <a:p>
            <a:r>
              <a:rPr lang="en-US">
                <a:solidFill>
                  <a:srgbClr val="C00000"/>
                </a:solidFill>
              </a:rPr>
              <a:t>সমাজকর্মের স্বতন্ত্র বা বিশেষ বৈশিষ্ট্য-</a:t>
            </a:r>
            <a:r>
              <a:rPr lang="en-US"/>
              <a:t>    </a:t>
            </a:r>
          </a:p>
        </p:txBody>
      </p:sp>
      <p:pic>
        <p:nvPicPr>
          <p:cNvPr id="4" name="Picture 4">
            <a:extLst>
              <a:ext uri="{FF2B5EF4-FFF2-40B4-BE49-F238E27FC236}">
                <a16:creationId xmlns:a16="http://schemas.microsoft.com/office/drawing/2014/main" id="{C0EC4553-2F67-F24F-97F0-3D885BFAB5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9453" y="1825625"/>
            <a:ext cx="7446122" cy="4351338"/>
          </a:xfrm>
        </p:spPr>
      </p:pic>
    </p:spTree>
    <p:extLst>
      <p:ext uri="{BB962C8B-B14F-4D97-AF65-F5344CB8AC3E}">
        <p14:creationId xmlns:p14="http://schemas.microsoft.com/office/powerpoint/2010/main" val="2209637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7125-BB97-F345-A8B1-4F456B703DBE}"/>
              </a:ext>
            </a:extLst>
          </p:cNvPr>
          <p:cNvSpPr>
            <a:spLocks noGrp="1"/>
          </p:cNvSpPr>
          <p:nvPr>
            <p:ph type="title"/>
          </p:nvPr>
        </p:nvSpPr>
        <p:spPr>
          <a:xfrm rot="10800000" flipV="1">
            <a:off x="838200" y="1232297"/>
            <a:ext cx="10515600" cy="1946671"/>
          </a:xfrm>
        </p:spPr>
        <p:txBody>
          <a:bodyPr>
            <a:normAutofit/>
          </a:bodyPr>
          <a:lstStyle/>
          <a:p>
            <a:r>
              <a:rPr lang="en-US">
                <a:solidFill>
                  <a:srgbClr val="C00000"/>
                </a:solidFill>
              </a:rPr>
              <a:t>আধুনিক সমাজকর্ম মূলত তার বৈজ্ঞানিক পদ্ধতিতে যথা মৌলিক পদ্ধতি ও সহায়ক পদ্ধতি প্রয়োগ করে সমস্যার সমাধান করে</a:t>
            </a:r>
            <a:r>
              <a:rPr lang="en-US"/>
              <a:t>।   </a:t>
            </a:r>
            <a:br>
              <a:rPr lang="en-US"/>
            </a:br>
            <a:r>
              <a:rPr lang="en-US"/>
              <a:t>     </a:t>
            </a:r>
          </a:p>
        </p:txBody>
      </p:sp>
      <p:sp>
        <p:nvSpPr>
          <p:cNvPr id="3" name="Content Placeholder 2">
            <a:extLst>
              <a:ext uri="{FF2B5EF4-FFF2-40B4-BE49-F238E27FC236}">
                <a16:creationId xmlns:a16="http://schemas.microsoft.com/office/drawing/2014/main" id="{AF0FBD36-8A90-A34D-9E0B-8E848DA9853D}"/>
              </a:ext>
            </a:extLst>
          </p:cNvPr>
          <p:cNvSpPr>
            <a:spLocks noGrp="1"/>
          </p:cNvSpPr>
          <p:nvPr>
            <p:ph idx="1"/>
          </p:nvPr>
        </p:nvSpPr>
        <p:spPr>
          <a:xfrm>
            <a:off x="623888" y="2920008"/>
            <a:ext cx="9716692" cy="5411391"/>
          </a:xfrm>
        </p:spPr>
        <p:txBody>
          <a:bodyPr>
            <a:normAutofit/>
          </a:bodyPr>
          <a:lstStyle/>
          <a:p>
            <a:r>
              <a:rPr lang="en-US"/>
              <a:t>এছাড়া সাহায্যের্থীর সেবা প্রদানের সময় সমাজকর্মে বৈশিষ্ট্ ও পারিপার্শ্বিক পরিবেশ এ দুটো বিষয়কে বিবেচনা করা হয়।</a:t>
            </a:r>
          </a:p>
          <a:p>
            <a:r>
              <a:rPr lang="en-US"/>
              <a:t>সমাজকর্ম বিশ্বাস করে প্রত্যেক মানুষেরই নিজস্ব আচরণ, বিশ্বাস, চাহিদা ও প্রয়োজন রয়েছে। তাই একজন সাহাযার্থী সমস্যা সমাধানের জন্য সমাজকর্মীর কাছে এই সমস্ত Interrelated Issue নিয়েই অাসে।   অন্যদিকে একজন সাহায্যার্থী বিষয়গুলো সাথে নিয়ে আসে না।  সেগুলো আবার তার পারিপার্শ্বিক পরিবেশের  সাথে গভীরভাবে সম্পর্কযুক্ত।               </a:t>
            </a:r>
          </a:p>
        </p:txBody>
      </p:sp>
    </p:spTree>
    <p:extLst>
      <p:ext uri="{BB962C8B-B14F-4D97-AF65-F5344CB8AC3E}">
        <p14:creationId xmlns:p14="http://schemas.microsoft.com/office/powerpoint/2010/main" val="4204377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BAFE-0381-8A4E-A6F6-C5F30E0249FA}"/>
              </a:ext>
            </a:extLst>
          </p:cNvPr>
          <p:cNvSpPr>
            <a:spLocks noGrp="1"/>
          </p:cNvSpPr>
          <p:nvPr>
            <p:ph type="title"/>
          </p:nvPr>
        </p:nvSpPr>
        <p:spPr>
          <a:xfrm>
            <a:off x="570310" y="910828"/>
            <a:ext cx="10515600" cy="2339578"/>
          </a:xfrm>
        </p:spPr>
        <p:txBody>
          <a:bodyPr>
            <a:normAutofit fontScale="90000"/>
          </a:bodyPr>
          <a:lstStyle/>
          <a:p>
            <a:r>
              <a:rPr lang="en-US"/>
              <a:t>সমাজকর্ম অনুশীলনে মানবীয় বিকাশ ও আচরণ সম্পর্কিত জ্ঞান, অর্থনৈতিক,সামাজিক ও সাংস্কৃতিক প্রতিষ্ঠান সম্পর্কিত জ্ঞান এবং এ সমস্ত বিষয়ের পারস্পরিক ক্রিয়াকলাপ ( Interaction )  সম্পর্কিত জ্ঞান দরকার।             </a:t>
            </a:r>
          </a:p>
        </p:txBody>
      </p:sp>
      <p:sp>
        <p:nvSpPr>
          <p:cNvPr id="5" name="Content Placeholder 4">
            <a:extLst>
              <a:ext uri="{FF2B5EF4-FFF2-40B4-BE49-F238E27FC236}">
                <a16:creationId xmlns:a16="http://schemas.microsoft.com/office/drawing/2014/main" id="{F7F9A74E-EF3E-2A4D-8D1C-75E6A460A0F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22885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04530-EC7C-D74A-BC43-CEE2D306D4BE}"/>
              </a:ext>
            </a:extLst>
          </p:cNvPr>
          <p:cNvSpPr>
            <a:spLocks noGrp="1"/>
          </p:cNvSpPr>
          <p:nvPr>
            <p:ph type="title"/>
          </p:nvPr>
        </p:nvSpPr>
        <p:spPr/>
        <p:txBody>
          <a:bodyPr/>
          <a:lstStyle/>
          <a:p>
            <a:r>
              <a:rPr lang="en-US"/>
              <a:t> </a:t>
            </a:r>
          </a:p>
        </p:txBody>
      </p:sp>
      <p:pic>
        <p:nvPicPr>
          <p:cNvPr id="4" name="Picture 4">
            <a:extLst>
              <a:ext uri="{FF2B5EF4-FFF2-40B4-BE49-F238E27FC236}">
                <a16:creationId xmlns:a16="http://schemas.microsoft.com/office/drawing/2014/main" id="{CD6455EA-8D53-F740-9F93-3FDD53310D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997" y="3569817"/>
            <a:ext cx="10515600" cy="2629548"/>
          </a:xfrm>
        </p:spPr>
      </p:pic>
      <p:pic>
        <p:nvPicPr>
          <p:cNvPr id="3" name="Picture 4">
            <a:extLst>
              <a:ext uri="{FF2B5EF4-FFF2-40B4-BE49-F238E27FC236}">
                <a16:creationId xmlns:a16="http://schemas.microsoft.com/office/drawing/2014/main" id="{B10AA53B-914D-9449-931B-3256C83DF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1" y="793840"/>
            <a:ext cx="3047999" cy="2474425"/>
          </a:xfrm>
          <a:prstGeom prst="rect">
            <a:avLst/>
          </a:prstGeom>
        </p:spPr>
      </p:pic>
    </p:spTree>
    <p:extLst>
      <p:ext uri="{BB962C8B-B14F-4D97-AF65-F5344CB8AC3E}">
        <p14:creationId xmlns:p14="http://schemas.microsoft.com/office/powerpoint/2010/main" val="3924829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6BC14-69D2-C74B-BE9A-F0E5BC916AD1}"/>
              </a:ext>
            </a:extLst>
          </p:cNvPr>
          <p:cNvSpPr>
            <a:spLocks noGrp="1"/>
          </p:cNvSpPr>
          <p:nvPr>
            <p:ph type="title"/>
          </p:nvPr>
        </p:nvSpPr>
        <p:spPr/>
        <p:txBody>
          <a:bodyPr/>
          <a:lstStyle/>
          <a:p>
            <a:r>
              <a:rPr lang="en-US"/>
              <a:t>আজকের পাঠে কী কী জেনেছি লেখ। </a:t>
            </a:r>
          </a:p>
        </p:txBody>
      </p:sp>
      <p:sp>
        <p:nvSpPr>
          <p:cNvPr id="3" name="Content Placeholder 2">
            <a:extLst>
              <a:ext uri="{FF2B5EF4-FFF2-40B4-BE49-F238E27FC236}">
                <a16:creationId xmlns:a16="http://schemas.microsoft.com/office/drawing/2014/main" id="{A50E8BAD-8003-7747-8C03-1835857495E8}"/>
              </a:ext>
            </a:extLst>
          </p:cNvPr>
          <p:cNvSpPr>
            <a:spLocks noGrp="1"/>
          </p:cNvSpPr>
          <p:nvPr>
            <p:ph idx="1"/>
          </p:nvPr>
        </p:nvSpPr>
        <p:spPr/>
        <p:txBody>
          <a:bodyPr/>
          <a:lstStyle/>
          <a:p>
            <a:r>
              <a:rPr lang="en-US">
                <a:solidFill>
                  <a:schemeClr val="accent2"/>
                </a:solidFill>
              </a:rPr>
              <a:t>-----------</a:t>
            </a:r>
          </a:p>
          <a:p>
            <a:r>
              <a:rPr lang="en-US">
                <a:solidFill>
                  <a:schemeClr val="accent2"/>
                </a:solidFill>
              </a:rPr>
              <a:t>-----------</a:t>
            </a:r>
          </a:p>
          <a:p>
            <a:r>
              <a:rPr lang="en-US">
                <a:solidFill>
                  <a:schemeClr val="accent2"/>
                </a:solidFill>
              </a:rPr>
              <a:t>-----------</a:t>
            </a:r>
          </a:p>
          <a:p>
            <a:r>
              <a:rPr lang="en-US">
                <a:solidFill>
                  <a:schemeClr val="accent2"/>
                </a:solidFill>
              </a:rPr>
              <a:t>-----------</a:t>
            </a:r>
          </a:p>
          <a:p>
            <a:r>
              <a:rPr lang="en-US">
                <a:solidFill>
                  <a:schemeClr val="accent2"/>
                </a:solidFill>
              </a:rPr>
              <a:t>-------------</a:t>
            </a:r>
          </a:p>
          <a:p>
            <a:r>
              <a:rPr lang="en-US">
                <a:solidFill>
                  <a:schemeClr val="accent2"/>
                </a:solidFill>
              </a:rPr>
              <a:t>-------------</a:t>
            </a:r>
          </a:p>
        </p:txBody>
      </p:sp>
    </p:spTree>
    <p:extLst>
      <p:ext uri="{BB962C8B-B14F-4D97-AF65-F5344CB8AC3E}">
        <p14:creationId xmlns:p14="http://schemas.microsoft.com/office/powerpoint/2010/main" val="3051820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296D-C898-4B4E-B0AB-BCCEBF527C2A}"/>
              </a:ext>
            </a:extLst>
          </p:cNvPr>
          <p:cNvSpPr>
            <a:spLocks noGrp="1"/>
          </p:cNvSpPr>
          <p:nvPr>
            <p:ph type="title"/>
          </p:nvPr>
        </p:nvSpPr>
        <p:spPr/>
        <p:txBody>
          <a:bodyPr/>
          <a:lstStyle/>
          <a:p>
            <a:r>
              <a:rPr lang="en-US">
                <a:solidFill>
                  <a:srgbClr val="00B050"/>
                </a:solidFill>
              </a:rPr>
              <a:t>ধন্যবাদ</a:t>
            </a:r>
            <a:r>
              <a:rPr lang="en-US"/>
              <a:t> </a:t>
            </a:r>
          </a:p>
        </p:txBody>
      </p:sp>
      <p:sp>
        <p:nvSpPr>
          <p:cNvPr id="3" name="Content Placeholder 2">
            <a:extLst>
              <a:ext uri="{FF2B5EF4-FFF2-40B4-BE49-F238E27FC236}">
                <a16:creationId xmlns:a16="http://schemas.microsoft.com/office/drawing/2014/main" id="{EE3A2DE2-1580-2E46-BFC9-A0CCBD11D029}"/>
              </a:ext>
            </a:extLst>
          </p:cNvPr>
          <p:cNvSpPr>
            <a:spLocks noGrp="1"/>
          </p:cNvSpPr>
          <p:nvPr>
            <p:ph idx="1"/>
          </p:nvPr>
        </p:nvSpPr>
        <p:spPr>
          <a:xfrm>
            <a:off x="838200" y="1825625"/>
            <a:ext cx="6430566" cy="4351338"/>
          </a:xfrm>
        </p:spPr>
        <p:txBody>
          <a:bodyPr/>
          <a:lstStyle/>
          <a:p>
            <a:r>
              <a:rPr lang="en-US">
                <a:solidFill>
                  <a:srgbClr val="00B0F0"/>
                </a:solidFill>
              </a:rPr>
              <a:t>কনটেন্ট দেখার জন্য আন্তরিক ধন্যবাদ ও কৃতজ্ঞতা জানবেন</a:t>
            </a:r>
            <a:r>
              <a:rPr lang="en-US">
                <a:solidFill>
                  <a:schemeClr val="accent6"/>
                </a:solidFill>
              </a:rPr>
              <a:t>।       </a:t>
            </a:r>
          </a:p>
        </p:txBody>
      </p:sp>
    </p:spTree>
    <p:extLst>
      <p:ext uri="{BB962C8B-B14F-4D97-AF65-F5344CB8AC3E}">
        <p14:creationId xmlns:p14="http://schemas.microsoft.com/office/powerpoint/2010/main" val="3729567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909BD-CF94-6344-B5E9-242691662FC3}"/>
              </a:ext>
            </a:extLst>
          </p:cNvPr>
          <p:cNvSpPr>
            <a:spLocks noGrp="1"/>
          </p:cNvSpPr>
          <p:nvPr>
            <p:ph type="title"/>
          </p:nvPr>
        </p:nvSpPr>
        <p:spPr/>
        <p:txBody>
          <a:bodyPr/>
          <a:lstStyle/>
          <a:p>
            <a:r>
              <a:rPr lang="en-US">
                <a:solidFill>
                  <a:srgbClr val="C00000"/>
                </a:solidFill>
              </a:rPr>
              <a:t>শিক্ষক পরিচিতি</a:t>
            </a:r>
            <a:r>
              <a:rPr lang="en-US"/>
              <a:t>   </a:t>
            </a:r>
          </a:p>
        </p:txBody>
      </p:sp>
      <p:sp>
        <p:nvSpPr>
          <p:cNvPr id="3" name="Content Placeholder 2">
            <a:extLst>
              <a:ext uri="{FF2B5EF4-FFF2-40B4-BE49-F238E27FC236}">
                <a16:creationId xmlns:a16="http://schemas.microsoft.com/office/drawing/2014/main" id="{6557727A-2F12-5B4E-8AC1-87109292A611}"/>
              </a:ext>
            </a:extLst>
          </p:cNvPr>
          <p:cNvSpPr>
            <a:spLocks noGrp="1"/>
          </p:cNvSpPr>
          <p:nvPr>
            <p:ph idx="1"/>
          </p:nvPr>
        </p:nvSpPr>
        <p:spPr>
          <a:xfrm>
            <a:off x="4517232" y="1779985"/>
            <a:ext cx="10515600" cy="4351338"/>
          </a:xfrm>
        </p:spPr>
        <p:txBody>
          <a:bodyPr/>
          <a:lstStyle/>
          <a:p>
            <a:pPr marL="0" indent="0">
              <a:buNone/>
            </a:pPr>
            <a:r>
              <a:rPr lang="en-US"/>
              <a:t>এ এস এম রবিউল ইসলাম</a:t>
            </a:r>
          </a:p>
          <a:p>
            <a:pPr marL="0" indent="0">
              <a:buNone/>
            </a:pPr>
            <a:r>
              <a:rPr lang="en-US"/>
              <a:t>প্রভাষক (সমাজকর্ম)   </a:t>
            </a:r>
          </a:p>
          <a:p>
            <a:pPr marL="0" indent="0">
              <a:buNone/>
            </a:pPr>
            <a:r>
              <a:rPr lang="en-US"/>
              <a:t>আদিতমারী সরকারি কলেজ </a:t>
            </a:r>
          </a:p>
          <a:p>
            <a:pPr marL="0" indent="0">
              <a:buNone/>
            </a:pPr>
            <a:r>
              <a:rPr lang="en-US"/>
              <a:t>আদিতমারী, লালমনিরহাট । </a:t>
            </a:r>
          </a:p>
          <a:p>
            <a:pPr marL="0" indent="0">
              <a:buNone/>
            </a:pPr>
            <a:endParaRPr lang="en-US"/>
          </a:p>
          <a:p>
            <a:pPr marL="0" indent="0">
              <a:buNone/>
            </a:pPr>
            <a:r>
              <a:rPr lang="en-US"/>
              <a:t>   </a:t>
            </a:r>
          </a:p>
        </p:txBody>
      </p:sp>
    </p:spTree>
    <p:extLst>
      <p:ext uri="{BB962C8B-B14F-4D97-AF65-F5344CB8AC3E}">
        <p14:creationId xmlns:p14="http://schemas.microsoft.com/office/powerpoint/2010/main" val="104218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24EA-E742-6C40-8063-CE273EE88089}"/>
              </a:ext>
            </a:extLst>
          </p:cNvPr>
          <p:cNvSpPr>
            <a:spLocks noGrp="1"/>
          </p:cNvSpPr>
          <p:nvPr>
            <p:ph type="title"/>
          </p:nvPr>
        </p:nvSpPr>
        <p:spPr/>
        <p:txBody>
          <a:bodyPr/>
          <a:lstStyle/>
          <a:p>
            <a:r>
              <a:rPr lang="en-US">
                <a:solidFill>
                  <a:srgbClr val="C00000"/>
                </a:solidFill>
              </a:rPr>
              <a:t>একটু দেখি</a:t>
            </a:r>
            <a:r>
              <a:rPr lang="en-US"/>
              <a:t> ও </a:t>
            </a:r>
            <a:r>
              <a:rPr lang="en-US">
                <a:solidFill>
                  <a:srgbClr val="C00000"/>
                </a:solidFill>
              </a:rPr>
              <a:t>ভাবি</a:t>
            </a:r>
          </a:p>
        </p:txBody>
      </p:sp>
      <p:pic>
        <p:nvPicPr>
          <p:cNvPr id="4" name="Picture 4">
            <a:extLst>
              <a:ext uri="{FF2B5EF4-FFF2-40B4-BE49-F238E27FC236}">
                <a16:creationId xmlns:a16="http://schemas.microsoft.com/office/drawing/2014/main" id="{9399538E-A10C-DF4B-B0F9-A2CF2B434F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2938" y="1914922"/>
            <a:ext cx="6090650" cy="4351338"/>
          </a:xfrm>
        </p:spPr>
      </p:pic>
    </p:spTree>
    <p:extLst>
      <p:ext uri="{BB962C8B-B14F-4D97-AF65-F5344CB8AC3E}">
        <p14:creationId xmlns:p14="http://schemas.microsoft.com/office/powerpoint/2010/main" val="1869348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D281C-E0CA-1B43-9059-90C064873C53}"/>
              </a:ext>
            </a:extLst>
          </p:cNvPr>
          <p:cNvSpPr>
            <a:spLocks noGrp="1"/>
          </p:cNvSpPr>
          <p:nvPr>
            <p:ph type="title"/>
          </p:nvPr>
        </p:nvSpPr>
        <p:spPr/>
        <p:txBody>
          <a:bodyPr/>
          <a:lstStyle/>
          <a:p>
            <a:r>
              <a:rPr lang="en-US">
                <a:solidFill>
                  <a:srgbClr val="C00000"/>
                </a:solidFill>
              </a:rPr>
              <a:t>পাঠ পরিচিতি</a:t>
            </a:r>
          </a:p>
        </p:txBody>
      </p:sp>
      <p:sp>
        <p:nvSpPr>
          <p:cNvPr id="3" name="Content Placeholder 2">
            <a:extLst>
              <a:ext uri="{FF2B5EF4-FFF2-40B4-BE49-F238E27FC236}">
                <a16:creationId xmlns:a16="http://schemas.microsoft.com/office/drawing/2014/main" id="{E82B07E8-80FA-2041-9D34-3388D22C810F}"/>
              </a:ext>
            </a:extLst>
          </p:cNvPr>
          <p:cNvSpPr>
            <a:spLocks noGrp="1"/>
          </p:cNvSpPr>
          <p:nvPr>
            <p:ph idx="1"/>
          </p:nvPr>
        </p:nvSpPr>
        <p:spPr>
          <a:xfrm>
            <a:off x="4661298" y="1977683"/>
            <a:ext cx="15228918" cy="5183926"/>
          </a:xfrm>
        </p:spPr>
        <p:txBody>
          <a:bodyPr/>
          <a:lstStyle/>
          <a:p>
            <a:pPr marL="0" indent="0">
              <a:buNone/>
            </a:pPr>
            <a:r>
              <a:rPr lang="en-US"/>
              <a:t>শ্রেণি – একাদশ ও দ্বাদশ</a:t>
            </a:r>
          </a:p>
          <a:p>
            <a:pPr marL="0" indent="0">
              <a:buNone/>
            </a:pPr>
            <a:r>
              <a:rPr lang="en-US"/>
              <a:t>বিষয়- সমাজকর্ম প্রথম পত্র</a:t>
            </a:r>
          </a:p>
          <a:p>
            <a:pPr marL="0" indent="0">
              <a:buNone/>
            </a:pPr>
            <a:r>
              <a:rPr lang="en-US"/>
              <a:t>অধ্যায়- প্রথম </a:t>
            </a:r>
          </a:p>
          <a:p>
            <a:pPr marL="0" indent="0">
              <a:buNone/>
            </a:pPr>
            <a:r>
              <a:rPr lang="en-US">
                <a:solidFill>
                  <a:schemeClr val="bg1"/>
                </a:solidFill>
              </a:rPr>
              <a:t>সমাজকর্ম; প্রকৃতি এবং পরিধি</a:t>
            </a:r>
            <a:r>
              <a:rPr lang="en-US"/>
              <a:t>   </a:t>
            </a:r>
          </a:p>
          <a:p>
            <a:pPr marL="0" indent="0">
              <a:buNone/>
            </a:pPr>
            <a:r>
              <a:rPr lang="en-US"/>
              <a:t>  </a:t>
            </a:r>
          </a:p>
        </p:txBody>
      </p:sp>
    </p:spTree>
    <p:extLst>
      <p:ext uri="{BB962C8B-B14F-4D97-AF65-F5344CB8AC3E}">
        <p14:creationId xmlns:p14="http://schemas.microsoft.com/office/powerpoint/2010/main" val="1890930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890E-15C9-FE49-8C9A-DA6C313F2E0F}"/>
              </a:ext>
            </a:extLst>
          </p:cNvPr>
          <p:cNvSpPr>
            <a:spLocks noGrp="1"/>
          </p:cNvSpPr>
          <p:nvPr>
            <p:ph type="title"/>
          </p:nvPr>
        </p:nvSpPr>
        <p:spPr/>
        <p:txBody>
          <a:bodyPr/>
          <a:lstStyle/>
          <a:p>
            <a:r>
              <a:rPr lang="en-US">
                <a:solidFill>
                  <a:srgbClr val="C00000"/>
                </a:solidFill>
              </a:rPr>
              <a:t>আজকের পাঠ</a:t>
            </a:r>
            <a:r>
              <a:rPr lang="en-US"/>
              <a:t> </a:t>
            </a:r>
          </a:p>
        </p:txBody>
      </p:sp>
      <p:sp>
        <p:nvSpPr>
          <p:cNvPr id="3" name="Content Placeholder 2">
            <a:extLst>
              <a:ext uri="{FF2B5EF4-FFF2-40B4-BE49-F238E27FC236}">
                <a16:creationId xmlns:a16="http://schemas.microsoft.com/office/drawing/2014/main" id="{4BC92A62-B67E-1646-9481-AB34B4FB068D}"/>
              </a:ext>
            </a:extLst>
          </p:cNvPr>
          <p:cNvSpPr>
            <a:spLocks noGrp="1"/>
          </p:cNvSpPr>
          <p:nvPr>
            <p:ph idx="1"/>
          </p:nvPr>
        </p:nvSpPr>
        <p:spPr>
          <a:xfrm>
            <a:off x="4079677" y="1720454"/>
            <a:ext cx="10515600" cy="4351338"/>
          </a:xfrm>
        </p:spPr>
        <p:txBody>
          <a:bodyPr/>
          <a:lstStyle/>
          <a:p>
            <a:r>
              <a:rPr lang="en-US">
                <a:solidFill>
                  <a:schemeClr val="bg1"/>
                </a:solidFill>
              </a:rPr>
              <a:t>সমাজকর্মের প্রকতি ও বৈশিষ্ট্য</a:t>
            </a:r>
          </a:p>
          <a:p>
            <a:r>
              <a:rPr lang="en-US">
                <a:solidFill>
                  <a:schemeClr val="accent6">
                    <a:lumMod val="60000"/>
                    <a:lumOff val="40000"/>
                  </a:schemeClr>
                </a:solidFill>
              </a:rPr>
              <a:t>Nature and </a:t>
            </a:r>
            <a:r>
              <a:rPr lang="en-US" i="1">
                <a:solidFill>
                  <a:schemeClr val="accent6">
                    <a:lumMod val="60000"/>
                    <a:lumOff val="40000"/>
                  </a:schemeClr>
                </a:solidFill>
              </a:rPr>
              <a:t>Characteristics</a:t>
            </a:r>
            <a:r>
              <a:rPr lang="en-US">
                <a:solidFill>
                  <a:schemeClr val="accent6">
                    <a:lumMod val="60000"/>
                    <a:lumOff val="40000"/>
                  </a:schemeClr>
                </a:solidFill>
              </a:rPr>
              <a:t> of Social Work</a:t>
            </a:r>
            <a:r>
              <a:rPr lang="en-US">
                <a:solidFill>
                  <a:schemeClr val="accent6"/>
                </a:solidFill>
              </a:rPr>
              <a:t>     </a:t>
            </a:r>
            <a:r>
              <a:rPr lang="en-US"/>
              <a:t>  </a:t>
            </a:r>
          </a:p>
        </p:txBody>
      </p:sp>
    </p:spTree>
    <p:extLst>
      <p:ext uri="{BB962C8B-B14F-4D97-AF65-F5344CB8AC3E}">
        <p14:creationId xmlns:p14="http://schemas.microsoft.com/office/powerpoint/2010/main" val="32934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chemeClr val="accent2"/>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BD407-5252-1547-ABA9-E561EBE25B99}"/>
              </a:ext>
            </a:extLst>
          </p:cNvPr>
          <p:cNvSpPr>
            <a:spLocks noGrp="1"/>
          </p:cNvSpPr>
          <p:nvPr>
            <p:ph type="title"/>
          </p:nvPr>
        </p:nvSpPr>
        <p:spPr>
          <a:xfrm>
            <a:off x="838200" y="3338512"/>
            <a:ext cx="10515600" cy="1325563"/>
          </a:xfrm>
        </p:spPr>
        <p:txBody>
          <a:bodyPr/>
          <a:lstStyle/>
          <a:p>
            <a:r>
              <a:rPr lang="en-US"/>
              <a:t>সমাজকর্মের প্রকৃতি ও বৈশিষ্ট্য জানবে।    </a:t>
            </a:r>
          </a:p>
        </p:txBody>
      </p:sp>
      <p:sp>
        <p:nvSpPr>
          <p:cNvPr id="3" name="Content Placeholder 2">
            <a:extLst>
              <a:ext uri="{FF2B5EF4-FFF2-40B4-BE49-F238E27FC236}">
                <a16:creationId xmlns:a16="http://schemas.microsoft.com/office/drawing/2014/main" id="{84AB69A6-C405-BE4F-89D1-7B16FA7141E1}"/>
              </a:ext>
            </a:extLst>
          </p:cNvPr>
          <p:cNvSpPr>
            <a:spLocks noGrp="1"/>
          </p:cNvSpPr>
          <p:nvPr>
            <p:ph idx="1"/>
          </p:nvPr>
        </p:nvSpPr>
        <p:spPr/>
        <p:txBody>
          <a:bodyPr/>
          <a:lstStyle/>
          <a:p>
            <a:r>
              <a:rPr lang="en-US">
                <a:solidFill>
                  <a:srgbClr val="C00000"/>
                </a:solidFill>
              </a:rPr>
              <a:t>শিখন ফল</a:t>
            </a:r>
            <a:r>
              <a:rPr lang="en-US"/>
              <a:t> </a:t>
            </a:r>
          </a:p>
        </p:txBody>
      </p:sp>
    </p:spTree>
    <p:extLst>
      <p:ext uri="{BB962C8B-B14F-4D97-AF65-F5344CB8AC3E}">
        <p14:creationId xmlns:p14="http://schemas.microsoft.com/office/powerpoint/2010/main" val="1078988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66438-F4DF-594D-9193-54ACD0996BED}"/>
              </a:ext>
            </a:extLst>
          </p:cNvPr>
          <p:cNvSpPr>
            <a:spLocks noGrp="1"/>
          </p:cNvSpPr>
          <p:nvPr>
            <p:ph type="title"/>
          </p:nvPr>
        </p:nvSpPr>
        <p:spPr>
          <a:xfrm>
            <a:off x="838200" y="4268391"/>
            <a:ext cx="10515600" cy="261938"/>
          </a:xfrm>
        </p:spPr>
        <p:txBody>
          <a:bodyPr>
            <a:normAutofit fontScale="90000"/>
          </a:bodyPr>
          <a:lstStyle/>
          <a:p>
            <a:r>
              <a:rPr lang="en-US"/>
              <a:t>প্রত্যেক পেশার নির্দিষ্ট কিছু বৈশিষ্ট্য রয়েছে। যা সেই পেশাকে স্বতন্ত্র মর্যাদায় প্রতিষ্ঠিত করে।  সমাজকর্মেরও কিছু নিজস্ব বৈশিষ্ট্ রয়েছে – যা সমাজকর্মের প্রকৃতি নিরূপনে সহায়ক ভূমিকা পালন করে।            </a:t>
            </a:r>
          </a:p>
        </p:txBody>
      </p:sp>
      <p:sp>
        <p:nvSpPr>
          <p:cNvPr id="3" name="Content Placeholder 2">
            <a:extLst>
              <a:ext uri="{FF2B5EF4-FFF2-40B4-BE49-F238E27FC236}">
                <a16:creationId xmlns:a16="http://schemas.microsoft.com/office/drawing/2014/main" id="{B87689C6-549A-7B4B-B74E-FCD00B33D0DE}"/>
              </a:ext>
            </a:extLst>
          </p:cNvPr>
          <p:cNvSpPr>
            <a:spLocks noGrp="1"/>
          </p:cNvSpPr>
          <p:nvPr>
            <p:ph idx="1"/>
          </p:nvPr>
        </p:nvSpPr>
        <p:spPr>
          <a:xfrm>
            <a:off x="552450" y="2116535"/>
            <a:ext cx="10515600" cy="4351338"/>
          </a:xfrm>
        </p:spPr>
        <p:txBody>
          <a:bodyPr/>
          <a:lstStyle/>
          <a:p>
            <a:r>
              <a:rPr lang="en-US">
                <a:solidFill>
                  <a:srgbClr val="C00000"/>
                </a:solidFill>
              </a:rPr>
              <a:t>সমাজকর্ম বর্তমান বিশ্বে একটি মানবসেবামূলক সাহায্যেকারী পেশা হিসাবে সর্বজনস্বীকৃত</a:t>
            </a:r>
            <a:r>
              <a:rPr lang="en-US"/>
              <a:t>।   </a:t>
            </a:r>
          </a:p>
        </p:txBody>
      </p:sp>
    </p:spTree>
    <p:extLst>
      <p:ext uri="{BB962C8B-B14F-4D97-AF65-F5344CB8AC3E}">
        <p14:creationId xmlns:p14="http://schemas.microsoft.com/office/powerpoint/2010/main" val="1434582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DA65D-E516-4643-811C-A2DAF81D216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136B9F6A-BD05-8B41-97A1-2E4994656F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6031" y="2080065"/>
            <a:ext cx="5732860" cy="4412810"/>
          </a:xfrm>
        </p:spPr>
      </p:pic>
    </p:spTree>
    <p:extLst>
      <p:ext uri="{BB962C8B-B14F-4D97-AF65-F5344CB8AC3E}">
        <p14:creationId xmlns:p14="http://schemas.microsoft.com/office/powerpoint/2010/main" val="3712231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F95B9-B73D-7C42-A10D-56A3B141F044}"/>
              </a:ext>
            </a:extLst>
          </p:cNvPr>
          <p:cNvSpPr>
            <a:spLocks noGrp="1"/>
          </p:cNvSpPr>
          <p:nvPr>
            <p:ph type="title"/>
          </p:nvPr>
        </p:nvSpPr>
        <p:spPr/>
        <p:txBody>
          <a:bodyPr>
            <a:normAutofit fontScale="90000"/>
          </a:bodyPr>
          <a:lstStyle/>
          <a:p>
            <a:r>
              <a:rPr lang="en-US">
                <a:solidFill>
                  <a:srgbClr val="C00000"/>
                </a:solidFill>
              </a:rPr>
              <a:t>সমাজকর্মের বৈশিষ্ট্য সম্পর্কে রেক্স এ স্কিডমোর, এম জি থ্যাকারি, উইলিয়াম ফারলে প্রমুখ এ প্রসঙ্গে বলেন-</a:t>
            </a:r>
            <a:r>
              <a:rPr lang="en-US"/>
              <a:t>  </a:t>
            </a:r>
          </a:p>
        </p:txBody>
      </p:sp>
      <p:pic>
        <p:nvPicPr>
          <p:cNvPr id="4" name="Picture 4">
            <a:extLst>
              <a:ext uri="{FF2B5EF4-FFF2-40B4-BE49-F238E27FC236}">
                <a16:creationId xmlns:a16="http://schemas.microsoft.com/office/drawing/2014/main" id="{747E7549-33A4-F94B-ADCE-EF1D59ED0F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9789" y="1825625"/>
            <a:ext cx="10212422" cy="4351338"/>
          </a:xfrm>
          <a:effectLst>
            <a:outerShdw blurRad="50800" dist="38100" algn="l" rotWithShape="0">
              <a:prstClr val="black">
                <a:alpha val="40000"/>
              </a:prstClr>
            </a:outerShdw>
          </a:effectLst>
        </p:spPr>
      </p:pic>
    </p:spTree>
    <p:extLst>
      <p:ext uri="{BB962C8B-B14F-4D97-AF65-F5344CB8AC3E}">
        <p14:creationId xmlns:p14="http://schemas.microsoft.com/office/powerpoint/2010/main" val="1261900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স্বাগত     </vt:lpstr>
      <vt:lpstr>শিক্ষক পরিচিতি   </vt:lpstr>
      <vt:lpstr>একটু দেখি ও ভাবি</vt:lpstr>
      <vt:lpstr>পাঠ পরিচিতি</vt:lpstr>
      <vt:lpstr>আজকের পাঠ </vt:lpstr>
      <vt:lpstr>সমাজকর্মের প্রকৃতি ও বৈশিষ্ট্য জানবে।    </vt:lpstr>
      <vt:lpstr>প্রত্যেক পেশার নির্দিষ্ট কিছু বৈশিষ্ট্য রয়েছে। যা সেই পেশাকে স্বতন্ত্র মর্যাদায় প্রতিষ্ঠিত করে।  সমাজকর্মেরও কিছু নিজস্ব বৈশিষ্ট্ রয়েছে – যা সমাজকর্মের প্রকৃতি নিরূপনে সহায়ক ভূমিকা পালন করে।            </vt:lpstr>
      <vt:lpstr>PowerPoint Presentation</vt:lpstr>
      <vt:lpstr>সমাজকর্মের বৈশিষ্ট্য সম্পর্কে রেক্স এ স্কিডমোর, এম জি থ্যাকারি, উইলিয়াম ফারলে প্রমুখ এ প্রসঙ্গে বলেন-  </vt:lpstr>
      <vt:lpstr>জাতিসংঘের অর্থনৈতিক ও সামাজিক কমিশন Economic and Social Commission of United Nations        </vt:lpstr>
      <vt:lpstr>১৯৫০ সালে জাতিসংঘের অর্থনৈতিক ও সামাজিক কমিশন  আন্তরজাতিক জরিপ পরিচালনার মাধ্যমে সমাজকর্মের তিনটি বৈশিষ্ট্য উল্লেখ করেন ।           </vt:lpstr>
      <vt:lpstr>সমাজকর্মের বৈশিষ্ট্যের প্রকারভেদ  </vt:lpstr>
      <vt:lpstr>সাধারণ বৈশিষ্ট্যসমূহ  </vt:lpstr>
      <vt:lpstr>সমাজকর্মের স্বতন্ত্র বা বিশেষ বৈশিষ্ট্য-    </vt:lpstr>
      <vt:lpstr>আধুনিক সমাজকর্ম মূলত তার বৈজ্ঞানিক পদ্ধতিতে যথা মৌলিক পদ্ধতি ও সহায়ক পদ্ধতি প্রয়োগ করে সমস্যার সমাধান করে।         </vt:lpstr>
      <vt:lpstr>সমাজকর্ম অনুশীলনে মানবীয় বিকাশ ও আচরণ সম্পর্কিত জ্ঞান, অর্থনৈতিক,সামাজিক ও সাংস্কৃতিক প্রতিষ্ঠান সম্পর্কিত জ্ঞান এবং এ সমস্ত বিষয়ের পারস্পরিক ক্রিয়াকলাপ ( Interaction )  সম্পর্কিত জ্ঞান দরকার।             </vt:lpstr>
      <vt:lpstr> </vt:lpstr>
      <vt:lpstr>আজকের পাঠে কী কী জেনেছি লেখ। </vt:lpstr>
      <vt:lpstr>ধন্যবাদ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     </dc:title>
  <dc:creator>asm_rabiul@yahoo.com</dc:creator>
  <cp:lastModifiedBy>asm_rabiul@yahoo.com</cp:lastModifiedBy>
  <cp:revision>13</cp:revision>
  <dcterms:created xsi:type="dcterms:W3CDTF">2020-12-25T14:03:58Z</dcterms:created>
  <dcterms:modified xsi:type="dcterms:W3CDTF">2020-12-26T05:35:48Z</dcterms:modified>
</cp:coreProperties>
</file>