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63" autoAdjust="0"/>
    <p:restoredTop sz="94660"/>
  </p:normalViewPr>
  <p:slideViewPr>
    <p:cSldViewPr snapToGrid="0">
      <p:cViewPr>
        <p:scale>
          <a:sx n="100" d="100"/>
          <a:sy n="100" d="100"/>
        </p:scale>
        <p:origin x="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07780-47DF-4F84-A2FB-628172FA8706}" type="datetimeFigureOut">
              <a:rPr lang="en-US" smtClean="0"/>
              <a:t>12/26/2020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7B6B7-1A01-4549-BAA6-A9A7961891C8}" type="slidenum">
              <a:rPr lang="en-US" smtClean="0"/>
              <a:t>‹#›</a:t>
            </a:fld>
            <a:endParaRPr lang="en-US"/>
          </a:p>
        </p:txBody>
      </p:sp>
    </p:spTree>
    <p:extLst>
      <p:ext uri="{BB962C8B-B14F-4D97-AF65-F5344CB8AC3E}">
        <p14:creationId xmlns:p14="http://schemas.microsoft.com/office/powerpoint/2010/main" val="1962888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7B6B7-1A01-4549-BAA6-A9A7961891C8}" type="slidenum">
              <a:rPr lang="en-US" smtClean="0"/>
              <a:t>1</a:t>
            </a:fld>
            <a:endParaRPr lang="en-US"/>
          </a:p>
        </p:txBody>
      </p:sp>
    </p:spTree>
    <p:extLst>
      <p:ext uri="{BB962C8B-B14F-4D97-AF65-F5344CB8AC3E}">
        <p14:creationId xmlns:p14="http://schemas.microsoft.com/office/powerpoint/2010/main" val="92926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3161F-81BD-44B9-BD83-0B13F799D9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EFD736-79D3-4DE7-8277-23D9ABF2DC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569D8C-E08B-448D-A662-64A1798CA869}"/>
              </a:ext>
            </a:extLst>
          </p:cNvPr>
          <p:cNvSpPr>
            <a:spLocks noGrp="1"/>
          </p:cNvSpPr>
          <p:nvPr>
            <p:ph type="dt" sz="half" idx="10"/>
          </p:nvPr>
        </p:nvSpPr>
        <p:spPr/>
        <p:txBody>
          <a:bodyPr/>
          <a:lstStyle/>
          <a:p>
            <a:fld id="{A3ADBB57-EEC4-4FF7-B90A-A24AE774C8BD}" type="datetimeFigureOut">
              <a:rPr lang="en-US" smtClean="0"/>
              <a:t>12/26/2020</a:t>
            </a:fld>
            <a:endParaRPr lang="en-US"/>
          </a:p>
        </p:txBody>
      </p:sp>
      <p:sp>
        <p:nvSpPr>
          <p:cNvPr id="5" name="Footer Placeholder 4">
            <a:extLst>
              <a:ext uri="{FF2B5EF4-FFF2-40B4-BE49-F238E27FC236}">
                <a16:creationId xmlns:a16="http://schemas.microsoft.com/office/drawing/2014/main" id="{F1CD08EF-0E84-4A91-8B99-98C211D38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4447DB-E4EA-412A-A605-A3A2A681A9BF}"/>
              </a:ext>
            </a:extLst>
          </p:cNvPr>
          <p:cNvSpPr>
            <a:spLocks noGrp="1"/>
          </p:cNvSpPr>
          <p:nvPr>
            <p:ph type="sldNum" sz="quarter" idx="12"/>
          </p:nvPr>
        </p:nvSpPr>
        <p:spPr/>
        <p:txBody>
          <a:bodyPr/>
          <a:lstStyle/>
          <a:p>
            <a:fld id="{9F7E93F9-8DD2-4948-B82D-9C93748FD9B7}" type="slidenum">
              <a:rPr lang="en-US" smtClean="0"/>
              <a:t>‹#›</a:t>
            </a:fld>
            <a:endParaRPr lang="en-US"/>
          </a:p>
        </p:txBody>
      </p:sp>
    </p:spTree>
    <p:extLst>
      <p:ext uri="{BB962C8B-B14F-4D97-AF65-F5344CB8AC3E}">
        <p14:creationId xmlns:p14="http://schemas.microsoft.com/office/powerpoint/2010/main" val="3046195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D94DB-1F8E-42A7-9848-CD3B923D2D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F04630-C874-4B83-8BC8-578705D83D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F1A8D-95F3-4746-B125-F7B9CE5C4E93}"/>
              </a:ext>
            </a:extLst>
          </p:cNvPr>
          <p:cNvSpPr>
            <a:spLocks noGrp="1"/>
          </p:cNvSpPr>
          <p:nvPr>
            <p:ph type="dt" sz="half" idx="10"/>
          </p:nvPr>
        </p:nvSpPr>
        <p:spPr/>
        <p:txBody>
          <a:bodyPr/>
          <a:lstStyle/>
          <a:p>
            <a:fld id="{A3ADBB57-EEC4-4FF7-B90A-A24AE774C8BD}" type="datetimeFigureOut">
              <a:rPr lang="en-US" smtClean="0"/>
              <a:t>12/26/2020</a:t>
            </a:fld>
            <a:endParaRPr lang="en-US"/>
          </a:p>
        </p:txBody>
      </p:sp>
      <p:sp>
        <p:nvSpPr>
          <p:cNvPr id="5" name="Footer Placeholder 4">
            <a:extLst>
              <a:ext uri="{FF2B5EF4-FFF2-40B4-BE49-F238E27FC236}">
                <a16:creationId xmlns:a16="http://schemas.microsoft.com/office/drawing/2014/main" id="{03E536B6-DCA1-4DF5-8AEF-F2857E33B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57F79-F8B8-43EA-B66A-F07483B9E51A}"/>
              </a:ext>
            </a:extLst>
          </p:cNvPr>
          <p:cNvSpPr>
            <a:spLocks noGrp="1"/>
          </p:cNvSpPr>
          <p:nvPr>
            <p:ph type="sldNum" sz="quarter" idx="12"/>
          </p:nvPr>
        </p:nvSpPr>
        <p:spPr/>
        <p:txBody>
          <a:bodyPr/>
          <a:lstStyle/>
          <a:p>
            <a:fld id="{9F7E93F9-8DD2-4948-B82D-9C93748FD9B7}" type="slidenum">
              <a:rPr lang="en-US" smtClean="0"/>
              <a:t>‹#›</a:t>
            </a:fld>
            <a:endParaRPr lang="en-US"/>
          </a:p>
        </p:txBody>
      </p:sp>
    </p:spTree>
    <p:extLst>
      <p:ext uri="{BB962C8B-B14F-4D97-AF65-F5344CB8AC3E}">
        <p14:creationId xmlns:p14="http://schemas.microsoft.com/office/powerpoint/2010/main" val="1199476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8FD18B-FACC-4B3F-A59B-AA91F99805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8FC52E-9F1B-4344-A123-6F1E1F07A5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7199BA-F337-4353-ABBB-C2119D75728E}"/>
              </a:ext>
            </a:extLst>
          </p:cNvPr>
          <p:cNvSpPr>
            <a:spLocks noGrp="1"/>
          </p:cNvSpPr>
          <p:nvPr>
            <p:ph type="dt" sz="half" idx="10"/>
          </p:nvPr>
        </p:nvSpPr>
        <p:spPr/>
        <p:txBody>
          <a:bodyPr/>
          <a:lstStyle/>
          <a:p>
            <a:fld id="{A3ADBB57-EEC4-4FF7-B90A-A24AE774C8BD}" type="datetimeFigureOut">
              <a:rPr lang="en-US" smtClean="0"/>
              <a:t>12/26/2020</a:t>
            </a:fld>
            <a:endParaRPr lang="en-US"/>
          </a:p>
        </p:txBody>
      </p:sp>
      <p:sp>
        <p:nvSpPr>
          <p:cNvPr id="5" name="Footer Placeholder 4">
            <a:extLst>
              <a:ext uri="{FF2B5EF4-FFF2-40B4-BE49-F238E27FC236}">
                <a16:creationId xmlns:a16="http://schemas.microsoft.com/office/drawing/2014/main" id="{908C3818-6AD6-4AA1-8EFB-B59DC6063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C3895F-E960-4CAD-939C-94A8CDF4D47A}"/>
              </a:ext>
            </a:extLst>
          </p:cNvPr>
          <p:cNvSpPr>
            <a:spLocks noGrp="1"/>
          </p:cNvSpPr>
          <p:nvPr>
            <p:ph type="sldNum" sz="quarter" idx="12"/>
          </p:nvPr>
        </p:nvSpPr>
        <p:spPr/>
        <p:txBody>
          <a:bodyPr/>
          <a:lstStyle/>
          <a:p>
            <a:fld id="{9F7E93F9-8DD2-4948-B82D-9C93748FD9B7}" type="slidenum">
              <a:rPr lang="en-US" smtClean="0"/>
              <a:t>‹#›</a:t>
            </a:fld>
            <a:endParaRPr lang="en-US"/>
          </a:p>
        </p:txBody>
      </p:sp>
    </p:spTree>
    <p:extLst>
      <p:ext uri="{BB962C8B-B14F-4D97-AF65-F5344CB8AC3E}">
        <p14:creationId xmlns:p14="http://schemas.microsoft.com/office/powerpoint/2010/main" val="29191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C727-005A-4566-8F7A-2E91041C6A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CD3015-DF50-42F8-BA4F-9F621FF5D2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E123C6-62F4-4C23-A0FF-A01759B76ACE}"/>
              </a:ext>
            </a:extLst>
          </p:cNvPr>
          <p:cNvSpPr>
            <a:spLocks noGrp="1"/>
          </p:cNvSpPr>
          <p:nvPr>
            <p:ph type="dt" sz="half" idx="10"/>
          </p:nvPr>
        </p:nvSpPr>
        <p:spPr/>
        <p:txBody>
          <a:bodyPr/>
          <a:lstStyle/>
          <a:p>
            <a:fld id="{A3ADBB57-EEC4-4FF7-B90A-A24AE774C8BD}" type="datetimeFigureOut">
              <a:rPr lang="en-US" smtClean="0"/>
              <a:t>12/26/2020</a:t>
            </a:fld>
            <a:endParaRPr lang="en-US"/>
          </a:p>
        </p:txBody>
      </p:sp>
      <p:sp>
        <p:nvSpPr>
          <p:cNvPr id="5" name="Footer Placeholder 4">
            <a:extLst>
              <a:ext uri="{FF2B5EF4-FFF2-40B4-BE49-F238E27FC236}">
                <a16:creationId xmlns:a16="http://schemas.microsoft.com/office/drawing/2014/main" id="{765E1A2E-9710-4499-9327-3B5E6C0BA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57BA4-9E35-479B-9675-41186003F44B}"/>
              </a:ext>
            </a:extLst>
          </p:cNvPr>
          <p:cNvSpPr>
            <a:spLocks noGrp="1"/>
          </p:cNvSpPr>
          <p:nvPr>
            <p:ph type="sldNum" sz="quarter" idx="12"/>
          </p:nvPr>
        </p:nvSpPr>
        <p:spPr/>
        <p:txBody>
          <a:bodyPr/>
          <a:lstStyle/>
          <a:p>
            <a:fld id="{9F7E93F9-8DD2-4948-B82D-9C93748FD9B7}" type="slidenum">
              <a:rPr lang="en-US" smtClean="0"/>
              <a:t>‹#›</a:t>
            </a:fld>
            <a:endParaRPr lang="en-US"/>
          </a:p>
        </p:txBody>
      </p:sp>
    </p:spTree>
    <p:extLst>
      <p:ext uri="{BB962C8B-B14F-4D97-AF65-F5344CB8AC3E}">
        <p14:creationId xmlns:p14="http://schemas.microsoft.com/office/powerpoint/2010/main" val="411588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3F0C-15D4-440C-B38A-0B8E5A6260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EBEB62-808E-466B-B36E-F1C96674CA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AE8879-5D33-4D2B-8FFB-A0C9DFDE4598}"/>
              </a:ext>
            </a:extLst>
          </p:cNvPr>
          <p:cNvSpPr>
            <a:spLocks noGrp="1"/>
          </p:cNvSpPr>
          <p:nvPr>
            <p:ph type="dt" sz="half" idx="10"/>
          </p:nvPr>
        </p:nvSpPr>
        <p:spPr/>
        <p:txBody>
          <a:bodyPr/>
          <a:lstStyle/>
          <a:p>
            <a:fld id="{A3ADBB57-EEC4-4FF7-B90A-A24AE774C8BD}" type="datetimeFigureOut">
              <a:rPr lang="en-US" smtClean="0"/>
              <a:t>12/26/2020</a:t>
            </a:fld>
            <a:endParaRPr lang="en-US"/>
          </a:p>
        </p:txBody>
      </p:sp>
      <p:sp>
        <p:nvSpPr>
          <p:cNvPr id="5" name="Footer Placeholder 4">
            <a:extLst>
              <a:ext uri="{FF2B5EF4-FFF2-40B4-BE49-F238E27FC236}">
                <a16:creationId xmlns:a16="http://schemas.microsoft.com/office/drawing/2014/main" id="{90EE5C36-133A-4842-8007-32FDC27C1F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5A0C8B-D603-48F3-B257-7C18A20E5606}"/>
              </a:ext>
            </a:extLst>
          </p:cNvPr>
          <p:cNvSpPr>
            <a:spLocks noGrp="1"/>
          </p:cNvSpPr>
          <p:nvPr>
            <p:ph type="sldNum" sz="quarter" idx="12"/>
          </p:nvPr>
        </p:nvSpPr>
        <p:spPr/>
        <p:txBody>
          <a:bodyPr/>
          <a:lstStyle/>
          <a:p>
            <a:fld id="{9F7E93F9-8DD2-4948-B82D-9C93748FD9B7}" type="slidenum">
              <a:rPr lang="en-US" smtClean="0"/>
              <a:t>‹#›</a:t>
            </a:fld>
            <a:endParaRPr lang="en-US"/>
          </a:p>
        </p:txBody>
      </p:sp>
    </p:spTree>
    <p:extLst>
      <p:ext uri="{BB962C8B-B14F-4D97-AF65-F5344CB8AC3E}">
        <p14:creationId xmlns:p14="http://schemas.microsoft.com/office/powerpoint/2010/main" val="1215703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F4B6-903A-42F1-8E86-1714599E0D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013A59-3765-49DE-9780-A265779A8F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D04318-3865-42C0-9F9B-A52B80D1B9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B3143D-94E7-4675-94F4-4C387FE94CB0}"/>
              </a:ext>
            </a:extLst>
          </p:cNvPr>
          <p:cNvSpPr>
            <a:spLocks noGrp="1"/>
          </p:cNvSpPr>
          <p:nvPr>
            <p:ph type="dt" sz="half" idx="10"/>
          </p:nvPr>
        </p:nvSpPr>
        <p:spPr/>
        <p:txBody>
          <a:bodyPr/>
          <a:lstStyle/>
          <a:p>
            <a:fld id="{A3ADBB57-EEC4-4FF7-B90A-A24AE774C8BD}" type="datetimeFigureOut">
              <a:rPr lang="en-US" smtClean="0"/>
              <a:t>12/26/2020</a:t>
            </a:fld>
            <a:endParaRPr lang="en-US"/>
          </a:p>
        </p:txBody>
      </p:sp>
      <p:sp>
        <p:nvSpPr>
          <p:cNvPr id="6" name="Footer Placeholder 5">
            <a:extLst>
              <a:ext uri="{FF2B5EF4-FFF2-40B4-BE49-F238E27FC236}">
                <a16:creationId xmlns:a16="http://schemas.microsoft.com/office/drawing/2014/main" id="{2791299D-3313-43C5-A315-0F9489563A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6459B5-ED95-4102-86BE-15944C29E871}"/>
              </a:ext>
            </a:extLst>
          </p:cNvPr>
          <p:cNvSpPr>
            <a:spLocks noGrp="1"/>
          </p:cNvSpPr>
          <p:nvPr>
            <p:ph type="sldNum" sz="quarter" idx="12"/>
          </p:nvPr>
        </p:nvSpPr>
        <p:spPr/>
        <p:txBody>
          <a:bodyPr/>
          <a:lstStyle/>
          <a:p>
            <a:fld id="{9F7E93F9-8DD2-4948-B82D-9C93748FD9B7}" type="slidenum">
              <a:rPr lang="en-US" smtClean="0"/>
              <a:t>‹#›</a:t>
            </a:fld>
            <a:endParaRPr lang="en-US"/>
          </a:p>
        </p:txBody>
      </p:sp>
    </p:spTree>
    <p:extLst>
      <p:ext uri="{BB962C8B-B14F-4D97-AF65-F5344CB8AC3E}">
        <p14:creationId xmlns:p14="http://schemas.microsoft.com/office/powerpoint/2010/main" val="2806065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88FF4-5359-422D-B4A0-73D72DF019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770163-B5E5-4A2B-AA66-86D8E8E891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C43B79-5809-48B4-9069-5F5095D8AB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F0D967-94FB-49CC-A8A9-DC862BE44A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017896-CAA0-4A7A-B49F-F9ED9D2107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DC8C5F-F0D7-4730-94C5-A267901BE0E6}"/>
              </a:ext>
            </a:extLst>
          </p:cNvPr>
          <p:cNvSpPr>
            <a:spLocks noGrp="1"/>
          </p:cNvSpPr>
          <p:nvPr>
            <p:ph type="dt" sz="half" idx="10"/>
          </p:nvPr>
        </p:nvSpPr>
        <p:spPr/>
        <p:txBody>
          <a:bodyPr/>
          <a:lstStyle/>
          <a:p>
            <a:fld id="{A3ADBB57-EEC4-4FF7-B90A-A24AE774C8BD}" type="datetimeFigureOut">
              <a:rPr lang="en-US" smtClean="0"/>
              <a:t>12/26/2020</a:t>
            </a:fld>
            <a:endParaRPr lang="en-US"/>
          </a:p>
        </p:txBody>
      </p:sp>
      <p:sp>
        <p:nvSpPr>
          <p:cNvPr id="8" name="Footer Placeholder 7">
            <a:extLst>
              <a:ext uri="{FF2B5EF4-FFF2-40B4-BE49-F238E27FC236}">
                <a16:creationId xmlns:a16="http://schemas.microsoft.com/office/drawing/2014/main" id="{DB55AB93-D951-425A-99F7-0E30D6FF68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F9BC74-D952-4D06-9BC2-7264199573EC}"/>
              </a:ext>
            </a:extLst>
          </p:cNvPr>
          <p:cNvSpPr>
            <a:spLocks noGrp="1"/>
          </p:cNvSpPr>
          <p:nvPr>
            <p:ph type="sldNum" sz="quarter" idx="12"/>
          </p:nvPr>
        </p:nvSpPr>
        <p:spPr/>
        <p:txBody>
          <a:bodyPr/>
          <a:lstStyle/>
          <a:p>
            <a:fld id="{9F7E93F9-8DD2-4948-B82D-9C93748FD9B7}" type="slidenum">
              <a:rPr lang="en-US" smtClean="0"/>
              <a:t>‹#›</a:t>
            </a:fld>
            <a:endParaRPr lang="en-US"/>
          </a:p>
        </p:txBody>
      </p:sp>
    </p:spTree>
    <p:extLst>
      <p:ext uri="{BB962C8B-B14F-4D97-AF65-F5344CB8AC3E}">
        <p14:creationId xmlns:p14="http://schemas.microsoft.com/office/powerpoint/2010/main" val="3188029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B05E0-4778-4819-A2C9-FFC426CEF1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47EBB2-13B3-4B0B-BEB3-EEE9B7231637}"/>
              </a:ext>
            </a:extLst>
          </p:cNvPr>
          <p:cNvSpPr>
            <a:spLocks noGrp="1"/>
          </p:cNvSpPr>
          <p:nvPr>
            <p:ph type="dt" sz="half" idx="10"/>
          </p:nvPr>
        </p:nvSpPr>
        <p:spPr/>
        <p:txBody>
          <a:bodyPr/>
          <a:lstStyle/>
          <a:p>
            <a:fld id="{A3ADBB57-EEC4-4FF7-B90A-A24AE774C8BD}" type="datetimeFigureOut">
              <a:rPr lang="en-US" smtClean="0"/>
              <a:t>12/26/2020</a:t>
            </a:fld>
            <a:endParaRPr lang="en-US"/>
          </a:p>
        </p:txBody>
      </p:sp>
      <p:sp>
        <p:nvSpPr>
          <p:cNvPr id="4" name="Footer Placeholder 3">
            <a:extLst>
              <a:ext uri="{FF2B5EF4-FFF2-40B4-BE49-F238E27FC236}">
                <a16:creationId xmlns:a16="http://schemas.microsoft.com/office/drawing/2014/main" id="{ACB3D22A-8116-4707-8D0C-D22C2936DE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2BA04D-7D3C-4797-A93C-ED89BA55A6E3}"/>
              </a:ext>
            </a:extLst>
          </p:cNvPr>
          <p:cNvSpPr>
            <a:spLocks noGrp="1"/>
          </p:cNvSpPr>
          <p:nvPr>
            <p:ph type="sldNum" sz="quarter" idx="12"/>
          </p:nvPr>
        </p:nvSpPr>
        <p:spPr/>
        <p:txBody>
          <a:bodyPr/>
          <a:lstStyle/>
          <a:p>
            <a:fld id="{9F7E93F9-8DD2-4948-B82D-9C93748FD9B7}" type="slidenum">
              <a:rPr lang="en-US" smtClean="0"/>
              <a:t>‹#›</a:t>
            </a:fld>
            <a:endParaRPr lang="en-US"/>
          </a:p>
        </p:txBody>
      </p:sp>
    </p:spTree>
    <p:extLst>
      <p:ext uri="{BB962C8B-B14F-4D97-AF65-F5344CB8AC3E}">
        <p14:creationId xmlns:p14="http://schemas.microsoft.com/office/powerpoint/2010/main" val="1207549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D803FB-103C-4134-A63D-2E3D483D34CF}"/>
              </a:ext>
            </a:extLst>
          </p:cNvPr>
          <p:cNvSpPr>
            <a:spLocks noGrp="1"/>
          </p:cNvSpPr>
          <p:nvPr>
            <p:ph type="dt" sz="half" idx="10"/>
          </p:nvPr>
        </p:nvSpPr>
        <p:spPr/>
        <p:txBody>
          <a:bodyPr/>
          <a:lstStyle/>
          <a:p>
            <a:fld id="{A3ADBB57-EEC4-4FF7-B90A-A24AE774C8BD}" type="datetimeFigureOut">
              <a:rPr lang="en-US" smtClean="0"/>
              <a:t>12/26/2020</a:t>
            </a:fld>
            <a:endParaRPr lang="en-US"/>
          </a:p>
        </p:txBody>
      </p:sp>
      <p:sp>
        <p:nvSpPr>
          <p:cNvPr id="3" name="Footer Placeholder 2">
            <a:extLst>
              <a:ext uri="{FF2B5EF4-FFF2-40B4-BE49-F238E27FC236}">
                <a16:creationId xmlns:a16="http://schemas.microsoft.com/office/drawing/2014/main" id="{F9332D9C-9990-4FBC-BC0B-13787E3E8C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FD992C-01E6-4E44-B938-C1903AC58EEA}"/>
              </a:ext>
            </a:extLst>
          </p:cNvPr>
          <p:cNvSpPr>
            <a:spLocks noGrp="1"/>
          </p:cNvSpPr>
          <p:nvPr>
            <p:ph type="sldNum" sz="quarter" idx="12"/>
          </p:nvPr>
        </p:nvSpPr>
        <p:spPr/>
        <p:txBody>
          <a:bodyPr/>
          <a:lstStyle/>
          <a:p>
            <a:fld id="{9F7E93F9-8DD2-4948-B82D-9C93748FD9B7}" type="slidenum">
              <a:rPr lang="en-US" smtClean="0"/>
              <a:t>‹#›</a:t>
            </a:fld>
            <a:endParaRPr lang="en-US"/>
          </a:p>
        </p:txBody>
      </p:sp>
      <p:pic>
        <p:nvPicPr>
          <p:cNvPr id="6" name="Picture 5">
            <a:extLst>
              <a:ext uri="{FF2B5EF4-FFF2-40B4-BE49-F238E27FC236}">
                <a16:creationId xmlns:a16="http://schemas.microsoft.com/office/drawing/2014/main" id="{22734EF4-E006-45B3-9075-07B466D8AE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Tree>
    <p:extLst>
      <p:ext uri="{BB962C8B-B14F-4D97-AF65-F5344CB8AC3E}">
        <p14:creationId xmlns:p14="http://schemas.microsoft.com/office/powerpoint/2010/main" val="675871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C4D37-5FAB-4396-B4A6-FD1B4BFBE6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CCA78D-D6E3-464D-B3D6-AEE1691A12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6C8C14-7A61-492F-8D70-52190FB160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CE1AB4-3860-4F3A-9118-12F8C7EBAA21}"/>
              </a:ext>
            </a:extLst>
          </p:cNvPr>
          <p:cNvSpPr>
            <a:spLocks noGrp="1"/>
          </p:cNvSpPr>
          <p:nvPr>
            <p:ph type="dt" sz="half" idx="10"/>
          </p:nvPr>
        </p:nvSpPr>
        <p:spPr/>
        <p:txBody>
          <a:bodyPr/>
          <a:lstStyle/>
          <a:p>
            <a:fld id="{A3ADBB57-EEC4-4FF7-B90A-A24AE774C8BD}" type="datetimeFigureOut">
              <a:rPr lang="en-US" smtClean="0"/>
              <a:t>12/26/2020</a:t>
            </a:fld>
            <a:endParaRPr lang="en-US"/>
          </a:p>
        </p:txBody>
      </p:sp>
      <p:sp>
        <p:nvSpPr>
          <p:cNvPr id="6" name="Footer Placeholder 5">
            <a:extLst>
              <a:ext uri="{FF2B5EF4-FFF2-40B4-BE49-F238E27FC236}">
                <a16:creationId xmlns:a16="http://schemas.microsoft.com/office/drawing/2014/main" id="{CB22A48B-E4DA-4CBD-92FF-9F0CA00A9A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9466E0-1A31-401D-8EC9-DBB7302E435A}"/>
              </a:ext>
            </a:extLst>
          </p:cNvPr>
          <p:cNvSpPr>
            <a:spLocks noGrp="1"/>
          </p:cNvSpPr>
          <p:nvPr>
            <p:ph type="sldNum" sz="quarter" idx="12"/>
          </p:nvPr>
        </p:nvSpPr>
        <p:spPr/>
        <p:txBody>
          <a:bodyPr/>
          <a:lstStyle/>
          <a:p>
            <a:fld id="{9F7E93F9-8DD2-4948-B82D-9C93748FD9B7}" type="slidenum">
              <a:rPr lang="en-US" smtClean="0"/>
              <a:t>‹#›</a:t>
            </a:fld>
            <a:endParaRPr lang="en-US"/>
          </a:p>
        </p:txBody>
      </p:sp>
    </p:spTree>
    <p:extLst>
      <p:ext uri="{BB962C8B-B14F-4D97-AF65-F5344CB8AC3E}">
        <p14:creationId xmlns:p14="http://schemas.microsoft.com/office/powerpoint/2010/main" val="3751141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F564D-F5C5-4684-9370-A074FDDDC8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9C4C60-D2B6-4D0D-A8A5-159E05605D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818263-A79C-4D8C-B96C-368A5BC08B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6ECE72-5973-48F3-A6B2-A82DC6A1E48E}"/>
              </a:ext>
            </a:extLst>
          </p:cNvPr>
          <p:cNvSpPr>
            <a:spLocks noGrp="1"/>
          </p:cNvSpPr>
          <p:nvPr>
            <p:ph type="dt" sz="half" idx="10"/>
          </p:nvPr>
        </p:nvSpPr>
        <p:spPr/>
        <p:txBody>
          <a:bodyPr/>
          <a:lstStyle/>
          <a:p>
            <a:fld id="{A3ADBB57-EEC4-4FF7-B90A-A24AE774C8BD}" type="datetimeFigureOut">
              <a:rPr lang="en-US" smtClean="0"/>
              <a:t>12/26/2020</a:t>
            </a:fld>
            <a:endParaRPr lang="en-US"/>
          </a:p>
        </p:txBody>
      </p:sp>
      <p:sp>
        <p:nvSpPr>
          <p:cNvPr id="6" name="Footer Placeholder 5">
            <a:extLst>
              <a:ext uri="{FF2B5EF4-FFF2-40B4-BE49-F238E27FC236}">
                <a16:creationId xmlns:a16="http://schemas.microsoft.com/office/drawing/2014/main" id="{A1B576DF-AE3A-41EA-8097-390B3ECF6D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C4142A-59B3-4FF8-8FF0-76AF43C6930A}"/>
              </a:ext>
            </a:extLst>
          </p:cNvPr>
          <p:cNvSpPr>
            <a:spLocks noGrp="1"/>
          </p:cNvSpPr>
          <p:nvPr>
            <p:ph type="sldNum" sz="quarter" idx="12"/>
          </p:nvPr>
        </p:nvSpPr>
        <p:spPr/>
        <p:txBody>
          <a:bodyPr/>
          <a:lstStyle/>
          <a:p>
            <a:fld id="{9F7E93F9-8DD2-4948-B82D-9C93748FD9B7}" type="slidenum">
              <a:rPr lang="en-US" smtClean="0"/>
              <a:t>‹#›</a:t>
            </a:fld>
            <a:endParaRPr lang="en-US"/>
          </a:p>
        </p:txBody>
      </p:sp>
    </p:spTree>
    <p:extLst>
      <p:ext uri="{BB962C8B-B14F-4D97-AF65-F5344CB8AC3E}">
        <p14:creationId xmlns:p14="http://schemas.microsoft.com/office/powerpoint/2010/main" val="320003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D08039-D2E9-40A8-B3F7-96E5E0FFEF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B54D26-7FBD-4167-9816-AFEA140AC4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205C7-A5F1-4213-994E-A648FE9799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DBB57-EEC4-4FF7-B90A-A24AE774C8BD}" type="datetimeFigureOut">
              <a:rPr lang="en-US" smtClean="0"/>
              <a:t>12/26/2020</a:t>
            </a:fld>
            <a:endParaRPr lang="en-US"/>
          </a:p>
        </p:txBody>
      </p:sp>
      <p:sp>
        <p:nvSpPr>
          <p:cNvPr id="5" name="Footer Placeholder 4">
            <a:extLst>
              <a:ext uri="{FF2B5EF4-FFF2-40B4-BE49-F238E27FC236}">
                <a16:creationId xmlns:a16="http://schemas.microsoft.com/office/drawing/2014/main" id="{E73C5154-57FB-46FE-859F-BD2A2A6AC9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8978D4-9CD9-4C33-A39F-1869844349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E93F9-8DD2-4948-B82D-9C93748FD9B7}" type="slidenum">
              <a:rPr lang="en-US" smtClean="0"/>
              <a:t>‹#›</a:t>
            </a:fld>
            <a:endParaRPr lang="en-US"/>
          </a:p>
        </p:txBody>
      </p:sp>
    </p:spTree>
    <p:extLst>
      <p:ext uri="{BB962C8B-B14F-4D97-AF65-F5344CB8AC3E}">
        <p14:creationId xmlns:p14="http://schemas.microsoft.com/office/powerpoint/2010/main" val="4131970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25CD0D-29AD-401A-85C7-5C8C2CB91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71735051"/>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C0EBDA-CECB-4E9C-A051-6BDAEC11D08E}"/>
              </a:ext>
            </a:extLst>
          </p:cNvPr>
          <p:cNvSpPr/>
          <p:nvPr/>
        </p:nvSpPr>
        <p:spPr>
          <a:xfrm>
            <a:off x="1496291" y="1194091"/>
            <a:ext cx="8534400" cy="206210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t"/>
            <a:r>
              <a:rPr lang="ar-AE" sz="2400" dirty="0">
                <a:latin typeface="NikoshBAN" pitchFamily="2" charset="0"/>
                <a:cs typeface="Arial" pitchFamily="34" charset="0"/>
              </a:rPr>
              <a:t>أ</a:t>
            </a:r>
            <a:r>
              <a:rPr lang="ar-AE" sz="3600" dirty="0">
                <a:latin typeface="Arabic Typesetting" panose="03020402040406030203" pitchFamily="66" charset="-78"/>
                <a:cs typeface="Arabic Typesetting" panose="03020402040406030203" pitchFamily="66" charset="-78"/>
              </a:rPr>
              <a:t>لَمْ تَرَ إِلَى الَّذِينَ أُوتُواْ نَصِيبًا مِّنَ الْكِتَابِ يَشْتَرُونَ الضَّلاَلَةَ وَيُرِيدُونَ أَن تَضِلُّواْ السَّبِيلَ</a:t>
            </a:r>
            <a:endParaRPr lang="bn-IN" sz="3600" dirty="0">
              <a:latin typeface="Arabic Typesetting" panose="03020402040406030203" pitchFamily="66" charset="-78"/>
              <a:cs typeface="NikoshBAN" pitchFamily="2" charset="0"/>
            </a:endParaRPr>
          </a:p>
          <a:p>
            <a:pPr algn="ctr"/>
            <a:endParaRPr lang="bn-IN" dirty="0">
              <a:latin typeface="NikoshBAN" pitchFamily="2" charset="0"/>
              <a:cs typeface="NikoshBAN" pitchFamily="2" charset="0"/>
            </a:endParaRPr>
          </a:p>
          <a:p>
            <a:pPr algn="ctr"/>
            <a:endParaRPr lang="ar-AE" dirty="0">
              <a:latin typeface="NikoshBAN" pitchFamily="2" charset="0"/>
            </a:endParaRPr>
          </a:p>
          <a:p>
            <a:r>
              <a:rPr lang="as-IN" sz="2800" dirty="0">
                <a:latin typeface="Shobuj Nolua" panose="02000506000000020003" pitchFamily="2" charset="0"/>
                <a:cs typeface="Shobuj Nolua" panose="02000506000000020003" pitchFamily="2" charset="0"/>
              </a:rPr>
              <a:t>তুমি কি ওদের দেখনি, যারা কিতাবের কিছু অংশ প্রাপ্ত হয়েছে, (অথচ) তারা পথভ্রষ্টতা খরিদ করে এবং কামনা করে, যাতে তোমরাও আল্লাহর পথ থেকে বিভ্রান্ত হয়ে যাও</a:t>
            </a:r>
          </a:p>
        </p:txBody>
      </p:sp>
      <p:sp>
        <p:nvSpPr>
          <p:cNvPr id="9" name="Rectangle 8">
            <a:extLst>
              <a:ext uri="{FF2B5EF4-FFF2-40B4-BE49-F238E27FC236}">
                <a16:creationId xmlns:a16="http://schemas.microsoft.com/office/drawing/2014/main" id="{0D18B2C2-49C9-409B-8B37-B7852AE7F825}"/>
              </a:ext>
            </a:extLst>
          </p:cNvPr>
          <p:cNvSpPr/>
          <p:nvPr/>
        </p:nvSpPr>
        <p:spPr>
          <a:xfrm>
            <a:off x="1496291" y="3493280"/>
            <a:ext cx="7901709" cy="21236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AE" sz="2000" dirty="0">
                <a:latin typeface="NikoshBAN" pitchFamily="2" charset="0"/>
                <a:cs typeface="Arial" pitchFamily="34" charset="0"/>
              </a:rPr>
              <a:t>و</a:t>
            </a:r>
            <a:r>
              <a:rPr lang="ar-AE" sz="3600" dirty="0">
                <a:latin typeface="Arabic Typesetting" panose="03020402040406030203" pitchFamily="66" charset="-78"/>
                <a:cs typeface="Arabic Typesetting" panose="03020402040406030203" pitchFamily="66" charset="-78"/>
              </a:rPr>
              <a:t>اللّهُ أَعْلَمُ بِأَعْدَائِكُمْ وَكَفَى بِاللّهِ وَلِيًّا وَكَفَى بِاللّهِ نَصِيرًا</a:t>
            </a:r>
            <a:endParaRPr lang="bn-IN" sz="3600" dirty="0">
              <a:latin typeface="Arabic Typesetting" panose="03020402040406030203" pitchFamily="66" charset="-78"/>
              <a:cs typeface="NikoshBAN" pitchFamily="2" charset="0"/>
            </a:endParaRPr>
          </a:p>
          <a:p>
            <a:pPr algn="ctr"/>
            <a:endParaRPr lang="bn-IN" sz="2000" dirty="0">
              <a:latin typeface="NikoshBAN" pitchFamily="2" charset="0"/>
              <a:cs typeface="NikoshBAN" pitchFamily="2" charset="0"/>
            </a:endParaRPr>
          </a:p>
          <a:p>
            <a:pPr algn="ctr"/>
            <a:endParaRPr lang="ar-AE" sz="2000" dirty="0">
              <a:latin typeface="NikoshBAN" pitchFamily="2" charset="0"/>
            </a:endParaRPr>
          </a:p>
          <a:p>
            <a:pPr algn="ctr"/>
            <a:r>
              <a:rPr lang="as-IN" sz="2800" dirty="0">
                <a:latin typeface="Shobuj Nolua" panose="02000506000000020003" pitchFamily="2" charset="0"/>
                <a:cs typeface="Shobuj Nolua" panose="02000506000000020003" pitchFamily="2" charset="0"/>
              </a:rPr>
              <a:t>অথচ আল্লাহ তোমাদের শত্রুদেরকে যথার্থই জানেন। আর অভিভাবক হিসাবে আল্লাহই যথেষ্ট এবং সাহায্যকারী হিসাবেও আল্লাহই যথেষ্ট</a:t>
            </a:r>
          </a:p>
        </p:txBody>
      </p:sp>
    </p:spTree>
    <p:extLst>
      <p:ext uri="{BB962C8B-B14F-4D97-AF65-F5344CB8AC3E}">
        <p14:creationId xmlns:p14="http://schemas.microsoft.com/office/powerpoint/2010/main" val="14392387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C589789-F17A-4633-9D51-D9C29F2A7881}"/>
              </a:ext>
            </a:extLst>
          </p:cNvPr>
          <p:cNvSpPr/>
          <p:nvPr/>
        </p:nvSpPr>
        <p:spPr>
          <a:xfrm>
            <a:off x="4516348" y="2424096"/>
            <a:ext cx="2194103" cy="1188297"/>
          </a:xfrm>
          <a:custGeom>
            <a:avLst/>
            <a:gdLst>
              <a:gd name="connsiteX0" fmla="*/ 0 w 2194103"/>
              <a:gd name="connsiteY0" fmla="*/ 594149 h 1188297"/>
              <a:gd name="connsiteX1" fmla="*/ 1097052 w 2194103"/>
              <a:gd name="connsiteY1" fmla="*/ 0 h 1188297"/>
              <a:gd name="connsiteX2" fmla="*/ 2194104 w 2194103"/>
              <a:gd name="connsiteY2" fmla="*/ 594149 h 1188297"/>
              <a:gd name="connsiteX3" fmla="*/ 1097052 w 2194103"/>
              <a:gd name="connsiteY3" fmla="*/ 1188298 h 1188297"/>
              <a:gd name="connsiteX4" fmla="*/ 0 w 2194103"/>
              <a:gd name="connsiteY4" fmla="*/ 594149 h 118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103" h="1188297">
                <a:moveTo>
                  <a:pt x="0" y="594149"/>
                </a:moveTo>
                <a:cubicBezTo>
                  <a:pt x="0" y="266010"/>
                  <a:pt x="491167" y="0"/>
                  <a:pt x="1097052" y="0"/>
                </a:cubicBezTo>
                <a:cubicBezTo>
                  <a:pt x="1702937" y="0"/>
                  <a:pt x="2194104" y="266010"/>
                  <a:pt x="2194104" y="594149"/>
                </a:cubicBezTo>
                <a:cubicBezTo>
                  <a:pt x="2194104" y="922288"/>
                  <a:pt x="1702937" y="1188298"/>
                  <a:pt x="1097052" y="1188298"/>
                </a:cubicBezTo>
                <a:cubicBezTo>
                  <a:pt x="491167" y="1188298"/>
                  <a:pt x="0" y="922288"/>
                  <a:pt x="0" y="594149"/>
                </a:cubicBez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35924" tIns="188627" rIns="335924" bIns="188627" numCol="1" spcCol="1270" anchor="ctr" anchorCtr="0">
            <a:noAutofit/>
          </a:bodyPr>
          <a:lstStyle/>
          <a:p>
            <a:pPr marL="0" lvl="0" indent="0" algn="ctr" defTabSz="1022350">
              <a:lnSpc>
                <a:spcPct val="90000"/>
              </a:lnSpc>
              <a:spcBef>
                <a:spcPct val="0"/>
              </a:spcBef>
              <a:spcAft>
                <a:spcPct val="35000"/>
              </a:spcAft>
              <a:buNone/>
            </a:pPr>
            <a:r>
              <a:rPr lang="bn-IN" sz="3600" kern="12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hobuj Nolua" panose="02000506000000020003" pitchFamily="2" charset="0"/>
                <a:cs typeface="Shobuj Nolua" panose="02000506000000020003" pitchFamily="2" charset="0"/>
              </a:rPr>
              <a:t>নামাযের নিষিদ্ধ অবস্থা   </a:t>
            </a:r>
            <a:endParaRPr lang="en-US" sz="3600" kern="12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hobuj Nolua" panose="02000506000000020003" pitchFamily="2" charset="0"/>
              <a:cs typeface="Shobuj Nolua" panose="02000506000000020003" pitchFamily="2" charset="0"/>
            </a:endParaRPr>
          </a:p>
        </p:txBody>
      </p:sp>
      <p:sp>
        <p:nvSpPr>
          <p:cNvPr id="10" name="Freeform: Shape 9">
            <a:extLst>
              <a:ext uri="{FF2B5EF4-FFF2-40B4-BE49-F238E27FC236}">
                <a16:creationId xmlns:a16="http://schemas.microsoft.com/office/drawing/2014/main" id="{05AB7D68-FD87-427E-A34D-298E468C57DC}"/>
              </a:ext>
            </a:extLst>
          </p:cNvPr>
          <p:cNvSpPr/>
          <p:nvPr/>
        </p:nvSpPr>
        <p:spPr>
          <a:xfrm rot="645937">
            <a:off x="4196532" y="2702629"/>
            <a:ext cx="394268" cy="34969"/>
          </a:xfrm>
          <a:custGeom>
            <a:avLst/>
            <a:gdLst>
              <a:gd name="connsiteX0" fmla="*/ 0 w 394267"/>
              <a:gd name="connsiteY0" fmla="*/ 17484 h 34968"/>
              <a:gd name="connsiteX1" fmla="*/ 394267 w 394267"/>
              <a:gd name="connsiteY1" fmla="*/ 17484 h 34968"/>
            </a:gdLst>
            <a:ahLst/>
            <a:cxnLst>
              <a:cxn ang="0">
                <a:pos x="connsiteX0" y="connsiteY0"/>
              </a:cxn>
              <a:cxn ang="0">
                <a:pos x="connsiteX1" y="connsiteY1"/>
              </a:cxn>
            </a:cxnLst>
            <a:rect l="l" t="t" r="r" b="b"/>
            <a:pathLst>
              <a:path w="394267" h="34968">
                <a:moveTo>
                  <a:pt x="394267" y="17484"/>
                </a:moveTo>
                <a:lnTo>
                  <a:pt x="0" y="1748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99977" tIns="7628" rIns="199977" bIns="7627" numCol="1" spcCol="1270" anchor="ctr" anchorCtr="0">
            <a:noAutofit/>
          </a:bodyPr>
          <a:lstStyle/>
          <a:p>
            <a:pPr marL="0" lvl="0" indent="0" algn="ctr" defTabSz="222250">
              <a:lnSpc>
                <a:spcPct val="90000"/>
              </a:lnSpc>
              <a:spcBef>
                <a:spcPct val="0"/>
              </a:spcBef>
              <a:spcAft>
                <a:spcPct val="35000"/>
              </a:spcAft>
              <a:buNone/>
            </a:pPr>
            <a:endParaRPr lang="en-US" sz="600" kern="12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11" name="Freeform: Shape 10">
            <a:extLst>
              <a:ext uri="{FF2B5EF4-FFF2-40B4-BE49-F238E27FC236}">
                <a16:creationId xmlns:a16="http://schemas.microsoft.com/office/drawing/2014/main" id="{A88B7A5B-BBF6-4BA4-8E64-14C92B64A89B}"/>
              </a:ext>
            </a:extLst>
          </p:cNvPr>
          <p:cNvSpPr/>
          <p:nvPr/>
        </p:nvSpPr>
        <p:spPr>
          <a:xfrm>
            <a:off x="1751579" y="1133684"/>
            <a:ext cx="2467493" cy="2637300"/>
          </a:xfrm>
          <a:custGeom>
            <a:avLst/>
            <a:gdLst>
              <a:gd name="connsiteX0" fmla="*/ 0 w 2467493"/>
              <a:gd name="connsiteY0" fmla="*/ 1318650 h 2637300"/>
              <a:gd name="connsiteX1" fmla="*/ 1233747 w 2467493"/>
              <a:gd name="connsiteY1" fmla="*/ 0 h 2637300"/>
              <a:gd name="connsiteX2" fmla="*/ 2467494 w 2467493"/>
              <a:gd name="connsiteY2" fmla="*/ 1318650 h 2637300"/>
              <a:gd name="connsiteX3" fmla="*/ 1233747 w 2467493"/>
              <a:gd name="connsiteY3" fmla="*/ 2637300 h 2637300"/>
              <a:gd name="connsiteX4" fmla="*/ 0 w 2467493"/>
              <a:gd name="connsiteY4" fmla="*/ 1318650 h 2637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493" h="2637300">
                <a:moveTo>
                  <a:pt x="0" y="1318650"/>
                </a:moveTo>
                <a:cubicBezTo>
                  <a:pt x="0" y="590380"/>
                  <a:pt x="552367" y="0"/>
                  <a:pt x="1233747" y="0"/>
                </a:cubicBezTo>
                <a:cubicBezTo>
                  <a:pt x="1915127" y="0"/>
                  <a:pt x="2467494" y="590380"/>
                  <a:pt x="2467494" y="1318650"/>
                </a:cubicBezTo>
                <a:cubicBezTo>
                  <a:pt x="2467494" y="2046920"/>
                  <a:pt x="1915127" y="2637300"/>
                  <a:pt x="1233747" y="2637300"/>
                </a:cubicBezTo>
                <a:cubicBezTo>
                  <a:pt x="552367" y="2637300"/>
                  <a:pt x="0" y="2046920"/>
                  <a:pt x="0" y="1318650"/>
                </a:cubicBezTo>
                <a:close/>
              </a:path>
            </a:pathLst>
          </a:cu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02631" tIns="427499" rIns="402631" bIns="427499" numCol="1" spcCol="1270" anchor="ctr" anchorCtr="0">
            <a:noAutofit/>
          </a:bodyPr>
          <a:lstStyle/>
          <a:p>
            <a:pPr marL="0" lvl="0" indent="0" algn="ctr" defTabSz="2889250">
              <a:lnSpc>
                <a:spcPct val="90000"/>
              </a:lnSpc>
              <a:spcBef>
                <a:spcPct val="0"/>
              </a:spcBef>
              <a:spcAft>
                <a:spcPct val="35000"/>
              </a:spcAft>
              <a:buNone/>
            </a:pPr>
            <a:endParaRPr lang="en-US" sz="6600" kern="12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12" name="Freeform: Shape 11">
            <a:extLst>
              <a:ext uri="{FF2B5EF4-FFF2-40B4-BE49-F238E27FC236}">
                <a16:creationId xmlns:a16="http://schemas.microsoft.com/office/drawing/2014/main" id="{21376D57-44D8-4DA3-9521-BD302B8E6D77}"/>
              </a:ext>
            </a:extLst>
          </p:cNvPr>
          <p:cNvSpPr/>
          <p:nvPr/>
        </p:nvSpPr>
        <p:spPr>
          <a:xfrm rot="20775641">
            <a:off x="6663106" y="2712508"/>
            <a:ext cx="368673" cy="34968"/>
          </a:xfrm>
          <a:custGeom>
            <a:avLst/>
            <a:gdLst>
              <a:gd name="connsiteX0" fmla="*/ 0 w 368673"/>
              <a:gd name="connsiteY0" fmla="*/ 17484 h 34968"/>
              <a:gd name="connsiteX1" fmla="*/ 368673 w 368673"/>
              <a:gd name="connsiteY1" fmla="*/ 17484 h 34968"/>
            </a:gdLst>
            <a:ahLst/>
            <a:cxnLst>
              <a:cxn ang="0">
                <a:pos x="connsiteX0" y="connsiteY0"/>
              </a:cxn>
              <a:cxn ang="0">
                <a:pos x="connsiteX1" y="connsiteY1"/>
              </a:cxn>
            </a:cxnLst>
            <a:rect l="l" t="t" r="r" b="b"/>
            <a:pathLst>
              <a:path w="368673" h="34968">
                <a:moveTo>
                  <a:pt x="0" y="17484"/>
                </a:moveTo>
                <a:lnTo>
                  <a:pt x="368673" y="1748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7819" tIns="8266" rIns="187820" bIns="8268" numCol="1" spcCol="1270" anchor="ctr" anchorCtr="0">
            <a:noAutofit/>
          </a:bodyPr>
          <a:lstStyle/>
          <a:p>
            <a:pPr marL="0" lvl="0" indent="0" algn="ctr" defTabSz="222250">
              <a:lnSpc>
                <a:spcPct val="90000"/>
              </a:lnSpc>
              <a:spcBef>
                <a:spcPct val="0"/>
              </a:spcBef>
              <a:spcAft>
                <a:spcPct val="35000"/>
              </a:spcAft>
              <a:buNone/>
            </a:pPr>
            <a:endParaRPr lang="en-US" sz="600" kern="12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13" name="Freeform: Shape 12">
            <a:extLst>
              <a:ext uri="{FF2B5EF4-FFF2-40B4-BE49-F238E27FC236}">
                <a16:creationId xmlns:a16="http://schemas.microsoft.com/office/drawing/2014/main" id="{C849810F-0634-4DBB-A10A-9DFDD9907670}"/>
              </a:ext>
            </a:extLst>
          </p:cNvPr>
          <p:cNvSpPr/>
          <p:nvPr/>
        </p:nvSpPr>
        <p:spPr>
          <a:xfrm>
            <a:off x="6988577" y="1133684"/>
            <a:ext cx="2550789" cy="2499930"/>
          </a:xfrm>
          <a:custGeom>
            <a:avLst/>
            <a:gdLst>
              <a:gd name="connsiteX0" fmla="*/ 0 w 2550789"/>
              <a:gd name="connsiteY0" fmla="*/ 1249965 h 2499930"/>
              <a:gd name="connsiteX1" fmla="*/ 1275395 w 2550789"/>
              <a:gd name="connsiteY1" fmla="*/ 0 h 2499930"/>
              <a:gd name="connsiteX2" fmla="*/ 2550790 w 2550789"/>
              <a:gd name="connsiteY2" fmla="*/ 1249965 h 2499930"/>
              <a:gd name="connsiteX3" fmla="*/ 1275395 w 2550789"/>
              <a:gd name="connsiteY3" fmla="*/ 2499930 h 2499930"/>
              <a:gd name="connsiteX4" fmla="*/ 0 w 2550789"/>
              <a:gd name="connsiteY4" fmla="*/ 1249965 h 2499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789" h="2499930">
                <a:moveTo>
                  <a:pt x="0" y="1249965"/>
                </a:moveTo>
                <a:cubicBezTo>
                  <a:pt x="0" y="559628"/>
                  <a:pt x="571014" y="0"/>
                  <a:pt x="1275395" y="0"/>
                </a:cubicBezTo>
                <a:cubicBezTo>
                  <a:pt x="1979776" y="0"/>
                  <a:pt x="2550790" y="559628"/>
                  <a:pt x="2550790" y="1249965"/>
                </a:cubicBezTo>
                <a:cubicBezTo>
                  <a:pt x="2550790" y="1940302"/>
                  <a:pt x="1979776" y="2499930"/>
                  <a:pt x="1275395" y="2499930"/>
                </a:cubicBezTo>
                <a:cubicBezTo>
                  <a:pt x="571014" y="2499930"/>
                  <a:pt x="0" y="1940302"/>
                  <a:pt x="0" y="1249965"/>
                </a:cubicBezTo>
                <a:close/>
              </a:path>
            </a:pathLst>
          </a:cu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4829" tIns="407381" rIns="414829" bIns="407381" numCol="1" spcCol="1270" anchor="ctr" anchorCtr="0">
            <a:noAutofit/>
          </a:bodyPr>
          <a:lstStyle/>
          <a:p>
            <a:pPr marL="0" lvl="0" indent="0" algn="ctr" defTabSz="2889250">
              <a:lnSpc>
                <a:spcPct val="90000"/>
              </a:lnSpc>
              <a:spcBef>
                <a:spcPct val="0"/>
              </a:spcBef>
              <a:spcAft>
                <a:spcPct val="35000"/>
              </a:spcAft>
              <a:buNone/>
            </a:pPr>
            <a:endParaRPr lang="en-US" sz="6600" kern="12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7" name="TextBox 4">
            <a:extLst>
              <a:ext uri="{FF2B5EF4-FFF2-40B4-BE49-F238E27FC236}">
                <a16:creationId xmlns:a16="http://schemas.microsoft.com/office/drawing/2014/main" id="{F389492E-7CC9-4095-838F-D1DFAA575E23}"/>
              </a:ext>
            </a:extLst>
          </p:cNvPr>
          <p:cNvSpPr txBox="1"/>
          <p:nvPr/>
        </p:nvSpPr>
        <p:spPr>
          <a:xfrm>
            <a:off x="1882725" y="3709615"/>
            <a:ext cx="205740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000" dirty="0">
                <a:ln w="0"/>
                <a:solidFill>
                  <a:schemeClr val="accent1"/>
                </a:solidFill>
                <a:effectLst>
                  <a:outerShdw blurRad="38100" dist="25400" dir="5400000" algn="ctr" rotWithShape="0">
                    <a:srgbClr val="6E747A">
                      <a:alpha val="43000"/>
                    </a:srgbClr>
                  </a:outerShdw>
                </a:effectLst>
                <a:latin typeface="Shobuj Nolua" panose="02000506000000020003" pitchFamily="2" charset="0"/>
                <a:cs typeface="Shobuj Nolua" panose="02000506000000020003" pitchFamily="2" charset="0"/>
              </a:rPr>
              <a:t>নেশাগ্রস্থ অবস্থা</a:t>
            </a:r>
          </a:p>
        </p:txBody>
      </p:sp>
      <p:sp>
        <p:nvSpPr>
          <p:cNvPr id="8" name="TextBox 5">
            <a:extLst>
              <a:ext uri="{FF2B5EF4-FFF2-40B4-BE49-F238E27FC236}">
                <a16:creationId xmlns:a16="http://schemas.microsoft.com/office/drawing/2014/main" id="{F2568AA4-EA36-4D4D-BF08-0E772F0E8CDB}"/>
              </a:ext>
            </a:extLst>
          </p:cNvPr>
          <p:cNvSpPr txBox="1"/>
          <p:nvPr/>
        </p:nvSpPr>
        <p:spPr>
          <a:xfrm>
            <a:off x="7267525" y="3709615"/>
            <a:ext cx="205740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000" dirty="0">
                <a:ln w="0"/>
                <a:solidFill>
                  <a:schemeClr val="accent1"/>
                </a:solidFill>
                <a:effectLst>
                  <a:outerShdw blurRad="38100" dist="25400" dir="5400000" algn="ctr" rotWithShape="0">
                    <a:srgbClr val="6E747A">
                      <a:alpha val="43000"/>
                    </a:srgbClr>
                  </a:outerShdw>
                </a:effectLst>
                <a:latin typeface="Shobuj Nolua" panose="02000506000000020003" pitchFamily="2" charset="0"/>
                <a:cs typeface="Shobuj Nolua" panose="02000506000000020003" pitchFamily="2" charset="0"/>
              </a:rPr>
              <a:t>অপবিত্র অবস্থা </a:t>
            </a:r>
            <a:endParaRPr lang="en-US" sz="4000" dirty="0">
              <a:ln w="0"/>
              <a:solidFill>
                <a:schemeClr val="accent1"/>
              </a:solidFill>
              <a:effectLst>
                <a:outerShdw blurRad="38100" dist="25400" dir="5400000" algn="ctr" rotWithShape="0">
                  <a:srgbClr val="6E747A">
                    <a:alpha val="43000"/>
                  </a:srgbClr>
                </a:outerShdw>
              </a:effectLst>
              <a:latin typeface="Shobuj Nolua" panose="02000506000000020003" pitchFamily="2" charset="0"/>
              <a:cs typeface="Shobuj Nolua" panose="02000506000000020003" pitchFamily="2" charset="0"/>
            </a:endParaRPr>
          </a:p>
        </p:txBody>
      </p:sp>
    </p:spTree>
    <p:extLst>
      <p:ext uri="{BB962C8B-B14F-4D97-AF65-F5344CB8AC3E}">
        <p14:creationId xmlns:p14="http://schemas.microsoft.com/office/powerpoint/2010/main" val="275647888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E8FEFE0-4AF2-41A6-87D1-0CAFB5732C1C}"/>
              </a:ext>
            </a:extLst>
          </p:cNvPr>
          <p:cNvSpPr/>
          <p:nvPr/>
        </p:nvSpPr>
        <p:spPr>
          <a:xfrm>
            <a:off x="4174312" y="2552625"/>
            <a:ext cx="3509999" cy="1752257"/>
          </a:xfrm>
          <a:custGeom>
            <a:avLst/>
            <a:gdLst>
              <a:gd name="connsiteX0" fmla="*/ 0 w 3509999"/>
              <a:gd name="connsiteY0" fmla="*/ 876129 h 1752257"/>
              <a:gd name="connsiteX1" fmla="*/ 1755000 w 3509999"/>
              <a:gd name="connsiteY1" fmla="*/ 0 h 1752257"/>
              <a:gd name="connsiteX2" fmla="*/ 3510000 w 3509999"/>
              <a:gd name="connsiteY2" fmla="*/ 876129 h 1752257"/>
              <a:gd name="connsiteX3" fmla="*/ 1755000 w 3509999"/>
              <a:gd name="connsiteY3" fmla="*/ 1752258 h 1752257"/>
              <a:gd name="connsiteX4" fmla="*/ 0 w 3509999"/>
              <a:gd name="connsiteY4" fmla="*/ 876129 h 1752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9999" h="1752257">
                <a:moveTo>
                  <a:pt x="0" y="876129"/>
                </a:moveTo>
                <a:cubicBezTo>
                  <a:pt x="0" y="392256"/>
                  <a:pt x="785740" y="0"/>
                  <a:pt x="1755000" y="0"/>
                </a:cubicBezTo>
                <a:cubicBezTo>
                  <a:pt x="2724260" y="0"/>
                  <a:pt x="3510000" y="392256"/>
                  <a:pt x="3510000" y="876129"/>
                </a:cubicBezTo>
                <a:cubicBezTo>
                  <a:pt x="3510000" y="1360002"/>
                  <a:pt x="2724260" y="1752258"/>
                  <a:pt x="1755000" y="1752258"/>
                </a:cubicBezTo>
                <a:cubicBezTo>
                  <a:pt x="785740" y="1752258"/>
                  <a:pt x="0" y="1360002"/>
                  <a:pt x="0" y="876129"/>
                </a:cubicBez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712" tIns="276297" rIns="533712" bIns="276297" numCol="1" spcCol="1270" anchor="ctr" anchorCtr="0">
            <a:noAutofit/>
          </a:bodyPr>
          <a:lstStyle/>
          <a:p>
            <a:pPr marL="0" lvl="0" indent="0" algn="ctr" defTabSz="1377950">
              <a:lnSpc>
                <a:spcPct val="90000"/>
              </a:lnSpc>
              <a:spcBef>
                <a:spcPct val="0"/>
              </a:spcBef>
              <a:spcAft>
                <a:spcPct val="35000"/>
              </a:spcAft>
              <a:buNone/>
            </a:pPr>
            <a:r>
              <a:rPr lang="bn-IN" sz="4400" kern="1200" dirty="0">
                <a:latin typeface="Shobuj Nolua" panose="02000506000000020003" pitchFamily="2" charset="0"/>
                <a:cs typeface="Shobuj Nolua" panose="02000506000000020003" pitchFamily="2" charset="0"/>
              </a:rPr>
              <a:t>তায়াম্মুম করার হালত/অবস্থা </a:t>
            </a:r>
            <a:endParaRPr lang="en-US" sz="4400" kern="1200" dirty="0">
              <a:latin typeface="Shobuj Nolua" panose="02000506000000020003" pitchFamily="2" charset="0"/>
              <a:cs typeface="Shobuj Nolua" panose="02000506000000020003" pitchFamily="2" charset="0"/>
            </a:endParaRPr>
          </a:p>
        </p:txBody>
      </p:sp>
      <p:sp>
        <p:nvSpPr>
          <p:cNvPr id="12" name="Freeform: Shape 11">
            <a:extLst>
              <a:ext uri="{FF2B5EF4-FFF2-40B4-BE49-F238E27FC236}">
                <a16:creationId xmlns:a16="http://schemas.microsoft.com/office/drawing/2014/main" id="{DC810BEF-A880-4951-9200-E853B74BAE61}"/>
              </a:ext>
            </a:extLst>
          </p:cNvPr>
          <p:cNvSpPr/>
          <p:nvPr/>
        </p:nvSpPr>
        <p:spPr>
          <a:xfrm rot="16200000">
            <a:off x="5664111" y="2269331"/>
            <a:ext cx="530399" cy="36189"/>
          </a:xfrm>
          <a:custGeom>
            <a:avLst/>
            <a:gdLst>
              <a:gd name="connsiteX0" fmla="*/ 0 w 530399"/>
              <a:gd name="connsiteY0" fmla="*/ 18094 h 36189"/>
              <a:gd name="connsiteX1" fmla="*/ 530399 w 530399"/>
              <a:gd name="connsiteY1" fmla="*/ 18094 h 36189"/>
            </a:gdLst>
            <a:ahLst/>
            <a:cxnLst>
              <a:cxn ang="0">
                <a:pos x="connsiteX0" y="connsiteY0"/>
              </a:cxn>
              <a:cxn ang="0">
                <a:pos x="connsiteX1" y="connsiteY1"/>
              </a:cxn>
            </a:cxnLst>
            <a:rect l="l" t="t" r="r" b="b"/>
            <a:pathLst>
              <a:path w="530399" h="36189">
                <a:moveTo>
                  <a:pt x="0" y="18094"/>
                </a:moveTo>
                <a:lnTo>
                  <a:pt x="530399" y="1809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4640" tIns="4835" rIns="264640" bIns="4835"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3" name="Freeform: Shape 12">
            <a:extLst>
              <a:ext uri="{FF2B5EF4-FFF2-40B4-BE49-F238E27FC236}">
                <a16:creationId xmlns:a16="http://schemas.microsoft.com/office/drawing/2014/main" id="{857382AB-5EB2-4CC9-BEFC-0C8ABFDE69B3}"/>
              </a:ext>
            </a:extLst>
          </p:cNvPr>
          <p:cNvSpPr/>
          <p:nvPr/>
        </p:nvSpPr>
        <p:spPr>
          <a:xfrm>
            <a:off x="5016709" y="270949"/>
            <a:ext cx="1825204" cy="1751276"/>
          </a:xfrm>
          <a:custGeom>
            <a:avLst/>
            <a:gdLst>
              <a:gd name="connsiteX0" fmla="*/ 0 w 1825204"/>
              <a:gd name="connsiteY0" fmla="*/ 875638 h 1751276"/>
              <a:gd name="connsiteX1" fmla="*/ 912602 w 1825204"/>
              <a:gd name="connsiteY1" fmla="*/ 0 h 1751276"/>
              <a:gd name="connsiteX2" fmla="*/ 1825204 w 1825204"/>
              <a:gd name="connsiteY2" fmla="*/ 875638 h 1751276"/>
              <a:gd name="connsiteX3" fmla="*/ 912602 w 1825204"/>
              <a:gd name="connsiteY3" fmla="*/ 1751276 h 1751276"/>
              <a:gd name="connsiteX4" fmla="*/ 0 w 1825204"/>
              <a:gd name="connsiteY4" fmla="*/ 875638 h 1751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204" h="1751276">
                <a:moveTo>
                  <a:pt x="0" y="875638"/>
                </a:moveTo>
                <a:cubicBezTo>
                  <a:pt x="0" y="392036"/>
                  <a:pt x="408586" y="0"/>
                  <a:pt x="912602" y="0"/>
                </a:cubicBezTo>
                <a:cubicBezTo>
                  <a:pt x="1416618" y="0"/>
                  <a:pt x="1825204" y="392036"/>
                  <a:pt x="1825204" y="875638"/>
                </a:cubicBezTo>
                <a:cubicBezTo>
                  <a:pt x="1825204" y="1359240"/>
                  <a:pt x="1416618" y="1751276"/>
                  <a:pt x="912602" y="1751276"/>
                </a:cubicBezTo>
                <a:cubicBezTo>
                  <a:pt x="408586" y="1751276"/>
                  <a:pt x="0" y="1359240"/>
                  <a:pt x="0" y="875638"/>
                </a:cubicBezTo>
                <a:close/>
              </a:path>
            </a:pathLst>
          </a:cu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8570" tIns="297743" rIns="308570" bIns="297743"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sp>
        <p:nvSpPr>
          <p:cNvPr id="14" name="Freeform: Shape 13">
            <a:extLst>
              <a:ext uri="{FF2B5EF4-FFF2-40B4-BE49-F238E27FC236}">
                <a16:creationId xmlns:a16="http://schemas.microsoft.com/office/drawing/2014/main" id="{DFA96248-4448-488E-9232-D18D8E644DF1}"/>
              </a:ext>
            </a:extLst>
          </p:cNvPr>
          <p:cNvSpPr/>
          <p:nvPr/>
        </p:nvSpPr>
        <p:spPr>
          <a:xfrm rot="21559851">
            <a:off x="7683815" y="3387275"/>
            <a:ext cx="495434" cy="36189"/>
          </a:xfrm>
          <a:custGeom>
            <a:avLst/>
            <a:gdLst>
              <a:gd name="connsiteX0" fmla="*/ 0 w 495434"/>
              <a:gd name="connsiteY0" fmla="*/ 18094 h 36189"/>
              <a:gd name="connsiteX1" fmla="*/ 495434 w 495434"/>
              <a:gd name="connsiteY1" fmla="*/ 18094 h 36189"/>
            </a:gdLst>
            <a:ahLst/>
            <a:cxnLst>
              <a:cxn ang="0">
                <a:pos x="connsiteX0" y="connsiteY0"/>
              </a:cxn>
              <a:cxn ang="0">
                <a:pos x="connsiteX1" y="connsiteY1"/>
              </a:cxn>
            </a:cxnLst>
            <a:rect l="l" t="t" r="r" b="b"/>
            <a:pathLst>
              <a:path w="495434" h="36189">
                <a:moveTo>
                  <a:pt x="0" y="18094"/>
                </a:moveTo>
                <a:lnTo>
                  <a:pt x="495434" y="1809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8031" tIns="5709" rIns="248031" bIns="5708"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5" name="Freeform: Shape 14">
            <a:extLst>
              <a:ext uri="{FF2B5EF4-FFF2-40B4-BE49-F238E27FC236}">
                <a16:creationId xmlns:a16="http://schemas.microsoft.com/office/drawing/2014/main" id="{AB9AB2D6-3422-4A45-85F9-819EE571251B}"/>
              </a:ext>
            </a:extLst>
          </p:cNvPr>
          <p:cNvSpPr/>
          <p:nvPr/>
        </p:nvSpPr>
        <p:spPr>
          <a:xfrm>
            <a:off x="8179173" y="2516116"/>
            <a:ext cx="1752257" cy="1752257"/>
          </a:xfrm>
          <a:custGeom>
            <a:avLst/>
            <a:gdLst>
              <a:gd name="connsiteX0" fmla="*/ 0 w 1752257"/>
              <a:gd name="connsiteY0" fmla="*/ 876129 h 1752257"/>
              <a:gd name="connsiteX1" fmla="*/ 876129 w 1752257"/>
              <a:gd name="connsiteY1" fmla="*/ 0 h 1752257"/>
              <a:gd name="connsiteX2" fmla="*/ 1752258 w 1752257"/>
              <a:gd name="connsiteY2" fmla="*/ 876129 h 1752257"/>
              <a:gd name="connsiteX3" fmla="*/ 876129 w 1752257"/>
              <a:gd name="connsiteY3" fmla="*/ 1752258 h 1752257"/>
              <a:gd name="connsiteX4" fmla="*/ 0 w 1752257"/>
              <a:gd name="connsiteY4" fmla="*/ 876129 h 1752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257" h="1752257">
                <a:moveTo>
                  <a:pt x="0" y="876129"/>
                </a:moveTo>
                <a:cubicBezTo>
                  <a:pt x="0" y="392256"/>
                  <a:pt x="392256" y="0"/>
                  <a:pt x="876129" y="0"/>
                </a:cubicBezTo>
                <a:cubicBezTo>
                  <a:pt x="1360002" y="0"/>
                  <a:pt x="1752258" y="392256"/>
                  <a:pt x="1752258" y="876129"/>
                </a:cubicBezTo>
                <a:cubicBezTo>
                  <a:pt x="1752258" y="1360002"/>
                  <a:pt x="1360002" y="1752258"/>
                  <a:pt x="876129" y="1752258"/>
                </a:cubicBezTo>
                <a:cubicBezTo>
                  <a:pt x="392256" y="1752258"/>
                  <a:pt x="0" y="1360002"/>
                  <a:pt x="0" y="876129"/>
                </a:cubicBezTo>
                <a:close/>
              </a:path>
            </a:pathLst>
          </a:cu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7887" tIns="297887" rIns="297887" bIns="297887"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sp>
        <p:nvSpPr>
          <p:cNvPr id="16" name="Freeform: Shape 15">
            <a:extLst>
              <a:ext uri="{FF2B5EF4-FFF2-40B4-BE49-F238E27FC236}">
                <a16:creationId xmlns:a16="http://schemas.microsoft.com/office/drawing/2014/main" id="{026BEB91-F61E-4E54-91D2-6B4F83D5C68D}"/>
              </a:ext>
            </a:extLst>
          </p:cNvPr>
          <p:cNvSpPr/>
          <p:nvPr/>
        </p:nvSpPr>
        <p:spPr>
          <a:xfrm rot="5400000">
            <a:off x="5664357" y="4551743"/>
            <a:ext cx="529909" cy="36189"/>
          </a:xfrm>
          <a:custGeom>
            <a:avLst/>
            <a:gdLst>
              <a:gd name="connsiteX0" fmla="*/ 0 w 529909"/>
              <a:gd name="connsiteY0" fmla="*/ 18094 h 36189"/>
              <a:gd name="connsiteX1" fmla="*/ 529909 w 529909"/>
              <a:gd name="connsiteY1" fmla="*/ 18094 h 36189"/>
            </a:gdLst>
            <a:ahLst/>
            <a:cxnLst>
              <a:cxn ang="0">
                <a:pos x="connsiteX0" y="connsiteY0"/>
              </a:cxn>
              <a:cxn ang="0">
                <a:pos x="connsiteX1" y="connsiteY1"/>
              </a:cxn>
            </a:cxnLst>
            <a:rect l="l" t="t" r="r" b="b"/>
            <a:pathLst>
              <a:path w="529909" h="36189">
                <a:moveTo>
                  <a:pt x="0" y="18094"/>
                </a:moveTo>
                <a:lnTo>
                  <a:pt x="529909" y="1809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4407" tIns="4846" rIns="264407" bIns="4848"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7" name="Freeform: Shape 16">
            <a:extLst>
              <a:ext uri="{FF2B5EF4-FFF2-40B4-BE49-F238E27FC236}">
                <a16:creationId xmlns:a16="http://schemas.microsoft.com/office/drawing/2014/main" id="{C3360F69-1CBC-4622-88CC-84BA92A09BFF}"/>
              </a:ext>
            </a:extLst>
          </p:cNvPr>
          <p:cNvSpPr/>
          <p:nvPr/>
        </p:nvSpPr>
        <p:spPr>
          <a:xfrm>
            <a:off x="5053183" y="4834792"/>
            <a:ext cx="1752257" cy="1752257"/>
          </a:xfrm>
          <a:custGeom>
            <a:avLst/>
            <a:gdLst>
              <a:gd name="connsiteX0" fmla="*/ 0 w 1752257"/>
              <a:gd name="connsiteY0" fmla="*/ 876129 h 1752257"/>
              <a:gd name="connsiteX1" fmla="*/ 876129 w 1752257"/>
              <a:gd name="connsiteY1" fmla="*/ 0 h 1752257"/>
              <a:gd name="connsiteX2" fmla="*/ 1752258 w 1752257"/>
              <a:gd name="connsiteY2" fmla="*/ 876129 h 1752257"/>
              <a:gd name="connsiteX3" fmla="*/ 876129 w 1752257"/>
              <a:gd name="connsiteY3" fmla="*/ 1752258 h 1752257"/>
              <a:gd name="connsiteX4" fmla="*/ 0 w 1752257"/>
              <a:gd name="connsiteY4" fmla="*/ 876129 h 1752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257" h="1752257">
                <a:moveTo>
                  <a:pt x="0" y="876129"/>
                </a:moveTo>
                <a:cubicBezTo>
                  <a:pt x="0" y="392256"/>
                  <a:pt x="392256" y="0"/>
                  <a:pt x="876129" y="0"/>
                </a:cubicBezTo>
                <a:cubicBezTo>
                  <a:pt x="1360002" y="0"/>
                  <a:pt x="1752258" y="392256"/>
                  <a:pt x="1752258" y="876129"/>
                </a:cubicBezTo>
                <a:cubicBezTo>
                  <a:pt x="1752258" y="1360002"/>
                  <a:pt x="1360002" y="1752258"/>
                  <a:pt x="876129" y="1752258"/>
                </a:cubicBezTo>
                <a:cubicBezTo>
                  <a:pt x="392256" y="1752258"/>
                  <a:pt x="0" y="1360002"/>
                  <a:pt x="0" y="876129"/>
                </a:cubicBezTo>
                <a:close/>
              </a:path>
            </a:pathLst>
          </a:custGeom>
          <a:blipFill rotWithShape="0">
            <a:blip r:embed="rId4"/>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7887" tIns="297887" rIns="297887" bIns="297887"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sp>
        <p:nvSpPr>
          <p:cNvPr id="18" name="Freeform: Shape 17">
            <a:extLst>
              <a:ext uri="{FF2B5EF4-FFF2-40B4-BE49-F238E27FC236}">
                <a16:creationId xmlns:a16="http://schemas.microsoft.com/office/drawing/2014/main" id="{95503E6F-FE4B-45B7-B2C0-C8A0A781DE21}"/>
              </a:ext>
            </a:extLst>
          </p:cNvPr>
          <p:cNvSpPr/>
          <p:nvPr/>
        </p:nvSpPr>
        <p:spPr>
          <a:xfrm rot="21563712">
            <a:off x="3606367" y="3432180"/>
            <a:ext cx="568353" cy="36190"/>
          </a:xfrm>
          <a:custGeom>
            <a:avLst/>
            <a:gdLst>
              <a:gd name="connsiteX0" fmla="*/ 0 w 568352"/>
              <a:gd name="connsiteY0" fmla="*/ 18094 h 36189"/>
              <a:gd name="connsiteX1" fmla="*/ 568352 w 568352"/>
              <a:gd name="connsiteY1" fmla="*/ 18094 h 36189"/>
            </a:gdLst>
            <a:ahLst/>
            <a:cxnLst>
              <a:cxn ang="0">
                <a:pos x="connsiteX0" y="connsiteY0"/>
              </a:cxn>
              <a:cxn ang="0">
                <a:pos x="connsiteX1" y="connsiteY1"/>
              </a:cxn>
            </a:cxnLst>
            <a:rect l="l" t="t" r="r" b="b"/>
            <a:pathLst>
              <a:path w="568352" h="36189">
                <a:moveTo>
                  <a:pt x="568352" y="18095"/>
                </a:moveTo>
                <a:lnTo>
                  <a:pt x="0" y="1809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82667" tIns="3887" rIns="282668" bIns="3885"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9" name="Freeform: Shape 18">
            <a:extLst>
              <a:ext uri="{FF2B5EF4-FFF2-40B4-BE49-F238E27FC236}">
                <a16:creationId xmlns:a16="http://schemas.microsoft.com/office/drawing/2014/main" id="{18862C93-CD8A-4EA8-A6A5-E31C95C5C293}"/>
              </a:ext>
            </a:extLst>
          </p:cNvPr>
          <p:cNvSpPr/>
          <p:nvPr/>
        </p:nvSpPr>
        <p:spPr>
          <a:xfrm>
            <a:off x="1854174" y="2586395"/>
            <a:ext cx="1752257" cy="1752257"/>
          </a:xfrm>
          <a:custGeom>
            <a:avLst/>
            <a:gdLst>
              <a:gd name="connsiteX0" fmla="*/ 0 w 1752257"/>
              <a:gd name="connsiteY0" fmla="*/ 876129 h 1752257"/>
              <a:gd name="connsiteX1" fmla="*/ 876129 w 1752257"/>
              <a:gd name="connsiteY1" fmla="*/ 0 h 1752257"/>
              <a:gd name="connsiteX2" fmla="*/ 1752258 w 1752257"/>
              <a:gd name="connsiteY2" fmla="*/ 876129 h 1752257"/>
              <a:gd name="connsiteX3" fmla="*/ 876129 w 1752257"/>
              <a:gd name="connsiteY3" fmla="*/ 1752258 h 1752257"/>
              <a:gd name="connsiteX4" fmla="*/ 0 w 1752257"/>
              <a:gd name="connsiteY4" fmla="*/ 876129 h 1752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257" h="1752257">
                <a:moveTo>
                  <a:pt x="0" y="876129"/>
                </a:moveTo>
                <a:cubicBezTo>
                  <a:pt x="0" y="392256"/>
                  <a:pt x="392256" y="0"/>
                  <a:pt x="876129" y="0"/>
                </a:cubicBezTo>
                <a:cubicBezTo>
                  <a:pt x="1360002" y="0"/>
                  <a:pt x="1752258" y="392256"/>
                  <a:pt x="1752258" y="876129"/>
                </a:cubicBezTo>
                <a:cubicBezTo>
                  <a:pt x="1752258" y="1360002"/>
                  <a:pt x="1360002" y="1752258"/>
                  <a:pt x="876129" y="1752258"/>
                </a:cubicBezTo>
                <a:cubicBezTo>
                  <a:pt x="392256" y="1752258"/>
                  <a:pt x="0" y="1360002"/>
                  <a:pt x="0" y="876129"/>
                </a:cubicBezTo>
                <a:close/>
              </a:path>
            </a:pathLst>
          </a:custGeom>
          <a:blipFill rotWithShape="0">
            <a:blip r:embed="rId5"/>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7887" tIns="297887" rIns="297887" bIns="297887"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sp>
        <p:nvSpPr>
          <p:cNvPr id="6" name="TextBox 3">
            <a:extLst>
              <a:ext uri="{FF2B5EF4-FFF2-40B4-BE49-F238E27FC236}">
                <a16:creationId xmlns:a16="http://schemas.microsoft.com/office/drawing/2014/main" id="{94971A35-4687-4431-9164-D1FED6CEDC1E}"/>
              </a:ext>
            </a:extLst>
          </p:cNvPr>
          <p:cNvSpPr txBox="1"/>
          <p:nvPr/>
        </p:nvSpPr>
        <p:spPr>
          <a:xfrm>
            <a:off x="7058025" y="5010150"/>
            <a:ext cx="1670447"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s-IN" sz="2800" dirty="0">
                <a:latin typeface="Shobuj Nolua" panose="02000506000000020003" pitchFamily="2" charset="0"/>
                <a:cs typeface="Shobuj Nolua" panose="02000506000000020003" pitchFamily="2" charset="0"/>
              </a:rPr>
              <a:t>প্রস্রাব-পায়খানা</a:t>
            </a:r>
            <a:r>
              <a:rPr lang="bn-IN" sz="2800" dirty="0">
                <a:latin typeface="Shobuj Nolua" panose="02000506000000020003" pitchFamily="2" charset="0"/>
                <a:cs typeface="Shobuj Nolua" panose="02000506000000020003" pitchFamily="2" charset="0"/>
              </a:rPr>
              <a:t>র</a:t>
            </a:r>
            <a:r>
              <a:rPr lang="as-IN" sz="2800" dirty="0">
                <a:latin typeface="Shobuj Nolua" panose="02000506000000020003" pitchFamily="2" charset="0"/>
                <a:cs typeface="Shobuj Nolua" panose="02000506000000020003" pitchFamily="2" charset="0"/>
              </a:rPr>
              <a:t> </a:t>
            </a:r>
            <a:r>
              <a:rPr lang="bn-IN" sz="2800" dirty="0">
                <a:latin typeface="Shobuj Nolua" panose="02000506000000020003" pitchFamily="2" charset="0"/>
                <a:cs typeface="Shobuj Nolua" panose="02000506000000020003" pitchFamily="2" charset="0"/>
              </a:rPr>
              <a:t>পরে পানি না পাওয়া </a:t>
            </a:r>
            <a:endParaRPr lang="en-US" sz="2800" dirty="0">
              <a:latin typeface="Shobuj Nolua" panose="02000506000000020003" pitchFamily="2" charset="0"/>
              <a:cs typeface="Shobuj Nolua" panose="02000506000000020003" pitchFamily="2" charset="0"/>
            </a:endParaRPr>
          </a:p>
        </p:txBody>
      </p:sp>
      <p:sp>
        <p:nvSpPr>
          <p:cNvPr id="7" name="TextBox 4">
            <a:extLst>
              <a:ext uri="{FF2B5EF4-FFF2-40B4-BE49-F238E27FC236}">
                <a16:creationId xmlns:a16="http://schemas.microsoft.com/office/drawing/2014/main" id="{81F75BE6-752E-4B2F-AE5D-7E510D69D72C}"/>
              </a:ext>
            </a:extLst>
          </p:cNvPr>
          <p:cNvSpPr txBox="1"/>
          <p:nvPr/>
        </p:nvSpPr>
        <p:spPr>
          <a:xfrm>
            <a:off x="3209914" y="408622"/>
            <a:ext cx="1928795"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Shobuj Nolua" panose="02000506000000020003" pitchFamily="2" charset="0"/>
                <a:cs typeface="Shobuj Nolua" panose="02000506000000020003" pitchFamily="2" charset="0"/>
              </a:rPr>
              <a:t>অসুস্থতার কারণে পানি ব্যাবহারে নিষেধ থাকা  </a:t>
            </a:r>
            <a:endPar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Shobuj Nolua" panose="02000506000000020003" pitchFamily="2" charset="0"/>
              <a:cs typeface="Shobuj Nolua" panose="02000506000000020003" pitchFamily="2" charset="0"/>
            </a:endParaRPr>
          </a:p>
        </p:txBody>
      </p:sp>
      <p:sp>
        <p:nvSpPr>
          <p:cNvPr id="8" name="TextBox 6">
            <a:extLst>
              <a:ext uri="{FF2B5EF4-FFF2-40B4-BE49-F238E27FC236}">
                <a16:creationId xmlns:a16="http://schemas.microsoft.com/office/drawing/2014/main" id="{17BC196C-EB98-4BAD-BEC0-B418F4B2FFD1}"/>
              </a:ext>
            </a:extLst>
          </p:cNvPr>
          <p:cNvSpPr txBox="1"/>
          <p:nvPr/>
        </p:nvSpPr>
        <p:spPr>
          <a:xfrm>
            <a:off x="8179173" y="1519089"/>
            <a:ext cx="1752256"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dirty="0">
                <a:latin typeface="Shobuj Nolua" panose="02000506000000020003" pitchFamily="2" charset="0"/>
                <a:cs typeface="Shobuj Nolua" panose="02000506000000020003" pitchFamily="2" charset="0"/>
              </a:rPr>
              <a:t>সফর অবস্থায় পানি না পাওয়া</a:t>
            </a:r>
            <a:endParaRPr lang="en-US" sz="2800" dirty="0">
              <a:latin typeface="Shobuj Nolua" panose="02000506000000020003" pitchFamily="2" charset="0"/>
              <a:cs typeface="Shobuj Nolua" panose="02000506000000020003" pitchFamily="2" charset="0"/>
            </a:endParaRPr>
          </a:p>
        </p:txBody>
      </p:sp>
      <p:sp>
        <p:nvSpPr>
          <p:cNvPr id="9" name="TextBox 7">
            <a:extLst>
              <a:ext uri="{FF2B5EF4-FFF2-40B4-BE49-F238E27FC236}">
                <a16:creationId xmlns:a16="http://schemas.microsoft.com/office/drawing/2014/main" id="{830EEF14-B263-417F-AF9E-F9904D258591}"/>
              </a:ext>
            </a:extLst>
          </p:cNvPr>
          <p:cNvSpPr txBox="1"/>
          <p:nvPr/>
        </p:nvSpPr>
        <p:spPr>
          <a:xfrm>
            <a:off x="2081000" y="4268373"/>
            <a:ext cx="1525191"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dirty="0">
                <a:latin typeface="Shobuj Nolua" panose="02000506000000020003" pitchFamily="2" charset="0"/>
                <a:cs typeface="Shobuj Nolua" panose="02000506000000020003" pitchFamily="2" charset="0"/>
              </a:rPr>
              <a:t>স্ত্রী সহবাসের পর পানি না পাওয়া </a:t>
            </a:r>
            <a:endParaRPr lang="en-US" sz="2800" dirty="0">
              <a:latin typeface="Shobuj Nolua" panose="02000506000000020003" pitchFamily="2" charset="0"/>
              <a:cs typeface="Shobuj Nolua" panose="02000506000000020003" pitchFamily="2" charset="0"/>
            </a:endParaRPr>
          </a:p>
        </p:txBody>
      </p:sp>
    </p:spTree>
    <p:extLst>
      <p:ext uri="{BB962C8B-B14F-4D97-AF65-F5344CB8AC3E}">
        <p14:creationId xmlns:p14="http://schemas.microsoft.com/office/powerpoint/2010/main" val="1347616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2000"/>
                                        <p:tgtEl>
                                          <p:spTgt spid="8"/>
                                        </p:tgtEl>
                                      </p:cBhvr>
                                    </p:animEffect>
                                    <p:anim calcmode="lin" valueType="num">
                                      <p:cBhvr>
                                        <p:cTn id="44" dur="2000" fill="hold"/>
                                        <p:tgtEl>
                                          <p:spTgt spid="8"/>
                                        </p:tgtEl>
                                        <p:attrNameLst>
                                          <p:attrName>ppt_w</p:attrName>
                                        </p:attrNameLst>
                                      </p:cBhvr>
                                      <p:tavLst>
                                        <p:tav tm="0" fmla="#ppt_w*sin(2.5*pi*$)">
                                          <p:val>
                                            <p:fltVal val="0"/>
                                          </p:val>
                                        </p:tav>
                                        <p:tav tm="100000">
                                          <p:val>
                                            <p:fltVal val="1"/>
                                          </p:val>
                                        </p:tav>
                                      </p:tavLst>
                                    </p:anim>
                                    <p:anim calcmode="lin" valueType="num">
                                      <p:cBhvr>
                                        <p:cTn id="45"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2000"/>
                                        <p:tgtEl>
                                          <p:spTgt spid="6"/>
                                        </p:tgtEl>
                                      </p:cBhvr>
                                    </p:animEffect>
                                    <p:anim calcmode="lin" valueType="num">
                                      <p:cBhvr>
                                        <p:cTn id="63" dur="2000" fill="hold"/>
                                        <p:tgtEl>
                                          <p:spTgt spid="6"/>
                                        </p:tgtEl>
                                        <p:attrNameLst>
                                          <p:attrName>ppt_w</p:attrName>
                                        </p:attrNameLst>
                                      </p:cBhvr>
                                      <p:tavLst>
                                        <p:tav tm="0" fmla="#ppt_w*sin(2.5*pi*$)">
                                          <p:val>
                                            <p:fltVal val="0"/>
                                          </p:val>
                                        </p:tav>
                                        <p:tav tm="100000">
                                          <p:val>
                                            <p:fltVal val="1"/>
                                          </p:val>
                                        </p:tav>
                                      </p:tavLst>
                                    </p:anim>
                                    <p:anim calcmode="lin" valueType="num">
                                      <p:cBhvr>
                                        <p:cTn id="6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animEffect transition="in" filter="fade">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45" presetClass="entr" presetSubtype="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2000"/>
                                        <p:tgtEl>
                                          <p:spTgt spid="9"/>
                                        </p:tgtEl>
                                      </p:cBhvr>
                                    </p:animEffect>
                                    <p:anim calcmode="lin" valueType="num">
                                      <p:cBhvr>
                                        <p:cTn id="77" dur="2000" fill="hold"/>
                                        <p:tgtEl>
                                          <p:spTgt spid="9"/>
                                        </p:tgtEl>
                                        <p:attrNameLst>
                                          <p:attrName>ppt_w</p:attrName>
                                        </p:attrNameLst>
                                      </p:cBhvr>
                                      <p:tavLst>
                                        <p:tav tm="0" fmla="#ppt_w*sin(2.5*pi*$)">
                                          <p:val>
                                            <p:fltVal val="0"/>
                                          </p:val>
                                        </p:tav>
                                        <p:tav tm="100000">
                                          <p:val>
                                            <p:fltVal val="1"/>
                                          </p:val>
                                        </p:tav>
                                      </p:tavLst>
                                    </p:anim>
                                    <p:anim calcmode="lin" valueType="num">
                                      <p:cBhvr>
                                        <p:cTn id="78"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9" grpId="0" animBg="1"/>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0A591DB9-E176-4C55-BB83-6CDCE0A80A96}"/>
              </a:ext>
            </a:extLst>
          </p:cNvPr>
          <p:cNvSpPr txBox="1"/>
          <p:nvPr/>
        </p:nvSpPr>
        <p:spPr>
          <a:xfrm>
            <a:off x="3674452" y="958334"/>
            <a:ext cx="32004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600" dirty="0">
                <a:latin typeface="Shobuj Nolua" panose="02000506000000020003" pitchFamily="2" charset="0"/>
                <a:cs typeface="Shobuj Nolua" panose="02000506000000020003" pitchFamily="2" charset="0"/>
              </a:rPr>
              <a:t>তাহকীক(শব্দ বিশ্লেষণ) </a:t>
            </a:r>
            <a:endParaRPr lang="en-US" sz="3600" dirty="0">
              <a:latin typeface="Shobuj Nolua" panose="02000506000000020003" pitchFamily="2" charset="0"/>
              <a:cs typeface="Shobuj Nolua" panose="02000506000000020003" pitchFamily="2" charset="0"/>
            </a:endParaRPr>
          </a:p>
        </p:txBody>
      </p:sp>
      <p:sp>
        <p:nvSpPr>
          <p:cNvPr id="7" name="TextBox 4">
            <a:extLst>
              <a:ext uri="{FF2B5EF4-FFF2-40B4-BE49-F238E27FC236}">
                <a16:creationId xmlns:a16="http://schemas.microsoft.com/office/drawing/2014/main" id="{272130D1-4107-4FC0-BDBD-1410287D751F}"/>
              </a:ext>
            </a:extLst>
          </p:cNvPr>
          <p:cNvSpPr txBox="1"/>
          <p:nvPr/>
        </p:nvSpPr>
        <p:spPr>
          <a:xfrm>
            <a:off x="3924300" y="2721114"/>
            <a:ext cx="1594338"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AE" sz="4000" dirty="0">
                <a:latin typeface="Arabic Typesetting" panose="03020402040406030203" pitchFamily="66" charset="-78"/>
                <a:cs typeface="Arabic Typesetting" panose="03020402040406030203" pitchFamily="66" charset="-78"/>
              </a:rPr>
              <a:t>لاَ تَقْرَبُواْ</a:t>
            </a:r>
            <a:endParaRPr lang="en-US" sz="4000" dirty="0">
              <a:latin typeface="Arabic Typesetting" panose="03020402040406030203" pitchFamily="66" charset="-78"/>
              <a:cs typeface="Arabic Typesetting" panose="03020402040406030203" pitchFamily="66" charset="-78"/>
            </a:endParaRPr>
          </a:p>
        </p:txBody>
      </p:sp>
      <p:sp>
        <p:nvSpPr>
          <p:cNvPr id="8" name="TextBox 5">
            <a:extLst>
              <a:ext uri="{FF2B5EF4-FFF2-40B4-BE49-F238E27FC236}">
                <a16:creationId xmlns:a16="http://schemas.microsoft.com/office/drawing/2014/main" id="{2F9297CB-9F4D-4A42-86B1-5A8943C25F95}"/>
              </a:ext>
            </a:extLst>
          </p:cNvPr>
          <p:cNvSpPr txBox="1"/>
          <p:nvPr/>
        </p:nvSpPr>
        <p:spPr>
          <a:xfrm>
            <a:off x="5257800" y="2720370"/>
            <a:ext cx="129540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AE" sz="4000" dirty="0">
                <a:latin typeface="Arabic Typesetting" panose="03020402040406030203" pitchFamily="66" charset="-78"/>
                <a:cs typeface="Arabic Typesetting" panose="03020402040406030203" pitchFamily="66" charset="-78"/>
              </a:rPr>
              <a:t>مَّرْضَى</a:t>
            </a:r>
            <a:endParaRPr lang="en-US" sz="4000" dirty="0">
              <a:latin typeface="Arabic Typesetting" panose="03020402040406030203" pitchFamily="66" charset="-78"/>
              <a:cs typeface="Arabic Typesetting" panose="03020402040406030203" pitchFamily="66" charset="-78"/>
            </a:endParaRPr>
          </a:p>
        </p:txBody>
      </p:sp>
      <p:sp>
        <p:nvSpPr>
          <p:cNvPr id="9" name="TextBox 6">
            <a:extLst>
              <a:ext uri="{FF2B5EF4-FFF2-40B4-BE49-F238E27FC236}">
                <a16:creationId xmlns:a16="http://schemas.microsoft.com/office/drawing/2014/main" id="{3D03B344-C36B-4CC3-AF84-8B473A3C0221}"/>
              </a:ext>
            </a:extLst>
          </p:cNvPr>
          <p:cNvSpPr txBox="1"/>
          <p:nvPr/>
        </p:nvSpPr>
        <p:spPr>
          <a:xfrm>
            <a:off x="5334000" y="3309372"/>
            <a:ext cx="129540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AE" sz="4000" dirty="0">
                <a:latin typeface="Arabic Typesetting" panose="03020402040406030203" pitchFamily="66" charset="-78"/>
                <a:cs typeface="Arabic Typesetting" panose="03020402040406030203" pitchFamily="66" charset="-78"/>
              </a:rPr>
              <a:t>لاَمَسْتُم</a:t>
            </a:r>
            <a:endParaRPr lang="en-US" sz="4000" dirty="0">
              <a:latin typeface="Arabic Typesetting" panose="03020402040406030203" pitchFamily="66" charset="-78"/>
              <a:cs typeface="Arabic Typesetting" panose="03020402040406030203" pitchFamily="66" charset="-78"/>
            </a:endParaRPr>
          </a:p>
        </p:txBody>
      </p:sp>
      <p:sp>
        <p:nvSpPr>
          <p:cNvPr id="11" name="TextBox 8">
            <a:extLst>
              <a:ext uri="{FF2B5EF4-FFF2-40B4-BE49-F238E27FC236}">
                <a16:creationId xmlns:a16="http://schemas.microsoft.com/office/drawing/2014/main" id="{FD05407A-1C65-47E7-A531-C61B6D10EA09}"/>
              </a:ext>
            </a:extLst>
          </p:cNvPr>
          <p:cNvSpPr txBox="1"/>
          <p:nvPr/>
        </p:nvSpPr>
        <p:spPr>
          <a:xfrm>
            <a:off x="4229100" y="3303538"/>
            <a:ext cx="1195754"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AE" sz="4000" dirty="0">
                <a:latin typeface="Arabic Typesetting" panose="03020402040406030203" pitchFamily="66" charset="-78"/>
                <a:cs typeface="Arabic Typesetting" panose="03020402040406030203" pitchFamily="66" charset="-78"/>
              </a:rPr>
              <a:t>تَيَمَّمُواْ</a:t>
            </a:r>
            <a:endParaRPr lang="en-US" sz="4000" dirty="0">
              <a:latin typeface="Arabic Typesetting" panose="03020402040406030203" pitchFamily="66" charset="-78"/>
              <a:cs typeface="Arabic Typesetting" panose="03020402040406030203" pitchFamily="66" charset="-78"/>
            </a:endParaRPr>
          </a:p>
        </p:txBody>
      </p:sp>
      <p:sp>
        <p:nvSpPr>
          <p:cNvPr id="12" name="TextBox 9">
            <a:extLst>
              <a:ext uri="{FF2B5EF4-FFF2-40B4-BE49-F238E27FC236}">
                <a16:creationId xmlns:a16="http://schemas.microsoft.com/office/drawing/2014/main" id="{7B6E57B4-647D-4DAB-97FF-9BCF1A8FCFB8}"/>
              </a:ext>
            </a:extLst>
          </p:cNvPr>
          <p:cNvSpPr txBox="1"/>
          <p:nvPr/>
        </p:nvSpPr>
        <p:spPr>
          <a:xfrm>
            <a:off x="5219700" y="3840599"/>
            <a:ext cx="1494692"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AE" sz="4000" dirty="0">
                <a:latin typeface="Arabic Typesetting" panose="03020402040406030203" pitchFamily="66" charset="-78"/>
                <a:cs typeface="Arabic Typesetting" panose="03020402040406030203" pitchFamily="66" charset="-78"/>
              </a:rPr>
              <a:t>امْسَحُوا</a:t>
            </a:r>
            <a:endParaRPr lang="en-US" sz="4000" dirty="0">
              <a:latin typeface="Arabic Typesetting" panose="03020402040406030203" pitchFamily="66" charset="-78"/>
              <a:cs typeface="Arabic Typesetting" panose="03020402040406030203" pitchFamily="66" charset="-78"/>
            </a:endParaRPr>
          </a:p>
        </p:txBody>
      </p:sp>
      <p:sp>
        <p:nvSpPr>
          <p:cNvPr id="13" name="TextBox 10">
            <a:extLst>
              <a:ext uri="{FF2B5EF4-FFF2-40B4-BE49-F238E27FC236}">
                <a16:creationId xmlns:a16="http://schemas.microsoft.com/office/drawing/2014/main" id="{8327BDB7-B674-48A9-9004-F01E4740CD9B}"/>
              </a:ext>
            </a:extLst>
          </p:cNvPr>
          <p:cNvSpPr txBox="1"/>
          <p:nvPr/>
        </p:nvSpPr>
        <p:spPr>
          <a:xfrm>
            <a:off x="4400550" y="3804672"/>
            <a:ext cx="1195754"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AE" sz="4000" dirty="0">
                <a:latin typeface="Arabic Typesetting" panose="03020402040406030203" pitchFamily="66" charset="-78"/>
                <a:cs typeface="Arabic Typesetting" panose="03020402040406030203" pitchFamily="66" charset="-78"/>
              </a:rPr>
              <a:t>يَشْتَرُونَ </a:t>
            </a:r>
            <a:endParaRPr lang="en-US" sz="4000" dirty="0">
              <a:latin typeface="Arabic Typesetting" panose="03020402040406030203" pitchFamily="66" charset="-78"/>
              <a:cs typeface="Arabic Typesetting" panose="03020402040406030203" pitchFamily="66" charset="-78"/>
            </a:endParaRPr>
          </a:p>
        </p:txBody>
      </p:sp>
      <p:sp>
        <p:nvSpPr>
          <p:cNvPr id="14" name="TextBox 11">
            <a:extLst>
              <a:ext uri="{FF2B5EF4-FFF2-40B4-BE49-F238E27FC236}">
                <a16:creationId xmlns:a16="http://schemas.microsoft.com/office/drawing/2014/main" id="{7F8BF4CF-1801-418D-B11A-568201513E10}"/>
              </a:ext>
            </a:extLst>
          </p:cNvPr>
          <p:cNvSpPr txBox="1"/>
          <p:nvPr/>
        </p:nvSpPr>
        <p:spPr>
          <a:xfrm>
            <a:off x="4948604" y="4392930"/>
            <a:ext cx="129540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AE" sz="4000" dirty="0">
                <a:latin typeface="Arabic Typesetting" panose="03020402040406030203" pitchFamily="66" charset="-78"/>
                <a:cs typeface="Arabic Typesetting" panose="03020402040406030203" pitchFamily="66" charset="-78"/>
              </a:rPr>
              <a:t>أَن تَضِلُّواْ </a:t>
            </a:r>
            <a:endParaRPr lang="en-US"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19113208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FFB533C2-51B8-4BF6-8C56-71DD1401429C}"/>
              </a:ext>
            </a:extLst>
          </p:cNvPr>
          <p:cNvSpPr txBox="1"/>
          <p:nvPr/>
        </p:nvSpPr>
        <p:spPr>
          <a:xfrm>
            <a:off x="3609974" y="762684"/>
            <a:ext cx="2967127"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800" dirty="0">
                <a:latin typeface="Shobuj Nolua" panose="02000506000000020003" pitchFamily="2" charset="0"/>
                <a:cs typeface="Shobuj Nolua" panose="02000506000000020003" pitchFamily="2" charset="0"/>
              </a:rPr>
              <a:t>একক কাজ</a:t>
            </a:r>
            <a:endParaRPr lang="en-US" sz="4800" dirty="0">
              <a:latin typeface="Shobuj Nolua" panose="02000506000000020003" pitchFamily="2" charset="0"/>
              <a:cs typeface="Shobuj Nolua" panose="02000506000000020003" pitchFamily="2" charset="0"/>
            </a:endParaRPr>
          </a:p>
        </p:txBody>
      </p:sp>
      <p:sp>
        <p:nvSpPr>
          <p:cNvPr id="8" name="TextBox 4">
            <a:extLst>
              <a:ext uri="{FF2B5EF4-FFF2-40B4-BE49-F238E27FC236}">
                <a16:creationId xmlns:a16="http://schemas.microsoft.com/office/drawing/2014/main" id="{D7333E60-9929-4983-87B1-16FAE2EA3937}"/>
              </a:ext>
            </a:extLst>
          </p:cNvPr>
          <p:cNvSpPr txBox="1"/>
          <p:nvPr/>
        </p:nvSpPr>
        <p:spPr>
          <a:xfrm>
            <a:off x="2171699" y="1705659"/>
            <a:ext cx="6048375"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200" dirty="0">
                <a:latin typeface="Shobuj Nolua" panose="02000506000000020003" pitchFamily="2" charset="0"/>
                <a:cs typeface="Shobuj Nolua" panose="02000506000000020003" pitchFamily="2" charset="0"/>
              </a:rPr>
              <a:t>১। আয়াতের তেলাওয়াত শুদ্ধ কর</a:t>
            </a:r>
          </a:p>
          <a:p>
            <a:r>
              <a:rPr lang="bn-IN" sz="3200" dirty="0">
                <a:latin typeface="Shobuj Nolua" panose="02000506000000020003" pitchFamily="2" charset="0"/>
                <a:cs typeface="Shobuj Nolua" panose="02000506000000020003" pitchFamily="2" charset="0"/>
              </a:rPr>
              <a:t>২। আয়াতের অনুবাদ ঠিক কর  </a:t>
            </a:r>
            <a:endParaRPr lang="en-US" sz="3200" dirty="0">
              <a:latin typeface="Shobuj Nolua" panose="02000506000000020003" pitchFamily="2" charset="0"/>
              <a:cs typeface="Shobuj Nolua" panose="02000506000000020003" pitchFamily="2" charset="0"/>
            </a:endParaRPr>
          </a:p>
        </p:txBody>
      </p:sp>
      <p:sp>
        <p:nvSpPr>
          <p:cNvPr id="9" name="TextBox 8">
            <a:extLst>
              <a:ext uri="{FF2B5EF4-FFF2-40B4-BE49-F238E27FC236}">
                <a16:creationId xmlns:a16="http://schemas.microsoft.com/office/drawing/2014/main" id="{E52F49B6-E646-4527-B5C4-6799B8153C4F}"/>
              </a:ext>
            </a:extLst>
          </p:cNvPr>
          <p:cNvSpPr txBox="1"/>
          <p:nvPr/>
        </p:nvSpPr>
        <p:spPr>
          <a:xfrm>
            <a:off x="1581149" y="4156889"/>
            <a:ext cx="7591425" cy="27392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200" dirty="0">
                <a:latin typeface="Shobuj Nolua" panose="02000506000000020003" pitchFamily="2" charset="0"/>
                <a:cs typeface="Shobuj Nolua" panose="02000506000000020003" pitchFamily="2" charset="0"/>
              </a:rPr>
              <a:t>১। আলোচ্য আয়াত অনুযায়ী নামাযের নিষিদ্ধ অবস্থা কয়টি ও কী কী?</a:t>
            </a:r>
          </a:p>
          <a:p>
            <a:r>
              <a:rPr lang="bn-IN" sz="3200" dirty="0">
                <a:latin typeface="Shobuj Nolua" panose="02000506000000020003" pitchFamily="2" charset="0"/>
                <a:cs typeface="Shobuj Nolua" panose="02000506000000020003" pitchFamily="2" charset="0"/>
              </a:rPr>
              <a:t>২। আলোচ্য আয়াত অনুযায়ী তায়াম্মুম করার হালত/অবস্থা কয়টি ও কী কী?</a:t>
            </a:r>
          </a:p>
          <a:p>
            <a:r>
              <a:rPr lang="bn-IN" sz="3200" dirty="0">
                <a:latin typeface="Shobuj Nolua" panose="02000506000000020003" pitchFamily="2" charset="0"/>
                <a:cs typeface="Shobuj Nolua" panose="02000506000000020003" pitchFamily="2" charset="0"/>
              </a:rPr>
              <a:t>৩। তাহকীক করঃ </a:t>
            </a:r>
            <a:r>
              <a:rPr lang="ar-AE" sz="4400" dirty="0">
                <a:latin typeface="Arabic Typesetting" panose="03020402040406030203" pitchFamily="66" charset="-78"/>
                <a:cs typeface="Arabic Typesetting" panose="03020402040406030203" pitchFamily="66" charset="-78"/>
              </a:rPr>
              <a:t>تَيَمَّمُو</a:t>
            </a:r>
            <a:r>
              <a:rPr lang="bn-IN" sz="4400" dirty="0">
                <a:latin typeface="Arabic Typesetting" panose="03020402040406030203" pitchFamily="66" charset="-78"/>
                <a:cs typeface="Shobuj Nolua" panose="02000506000000020003" pitchFamily="2" charset="0"/>
              </a:rPr>
              <a:t> - </a:t>
            </a:r>
            <a:r>
              <a:rPr lang="ar-AE" sz="4400" dirty="0">
                <a:latin typeface="Arabic Typesetting" panose="03020402040406030203" pitchFamily="66" charset="-78"/>
                <a:cs typeface="Arabic Typesetting" panose="03020402040406030203" pitchFamily="66" charset="-78"/>
              </a:rPr>
              <a:t>امْسَحُوا</a:t>
            </a:r>
            <a:r>
              <a:rPr lang="bn-IN" sz="4400" dirty="0">
                <a:latin typeface="Arabic Typesetting" panose="03020402040406030203" pitchFamily="66" charset="-78"/>
                <a:cs typeface="Shobuj Nolua" panose="02000506000000020003" pitchFamily="2" charset="0"/>
              </a:rPr>
              <a:t> - </a:t>
            </a:r>
            <a:r>
              <a:rPr lang="ar-AE" sz="4400" dirty="0">
                <a:latin typeface="Arabic Typesetting" panose="03020402040406030203" pitchFamily="66" charset="-78"/>
                <a:cs typeface="Arabic Typesetting" panose="03020402040406030203" pitchFamily="66" charset="-78"/>
              </a:rPr>
              <a:t>يَشْتَرُونَ</a:t>
            </a:r>
            <a:endParaRPr lang="en-US" sz="4400" dirty="0">
              <a:latin typeface="Arabic Typesetting" panose="03020402040406030203" pitchFamily="66" charset="-78"/>
              <a:cs typeface="Arabic Typesetting" panose="03020402040406030203" pitchFamily="66" charset="-78"/>
            </a:endParaRPr>
          </a:p>
          <a:p>
            <a:endParaRPr lang="bn-IN" sz="3200" dirty="0">
              <a:latin typeface="Shobuj Nolua" panose="02000506000000020003" pitchFamily="2" charset="0"/>
              <a:cs typeface="Shobuj Nolua" panose="02000506000000020003" pitchFamily="2" charset="0"/>
            </a:endParaRPr>
          </a:p>
          <a:p>
            <a:endParaRPr lang="en-US" sz="3200" dirty="0">
              <a:latin typeface="Shobuj Nolua" panose="02000506000000020003" pitchFamily="2" charset="0"/>
              <a:cs typeface="Shobuj Nolua" panose="02000506000000020003" pitchFamily="2" charset="0"/>
            </a:endParaRPr>
          </a:p>
        </p:txBody>
      </p:sp>
      <p:sp>
        <p:nvSpPr>
          <p:cNvPr id="10" name="TextBox 9">
            <a:extLst>
              <a:ext uri="{FF2B5EF4-FFF2-40B4-BE49-F238E27FC236}">
                <a16:creationId xmlns:a16="http://schemas.microsoft.com/office/drawing/2014/main" id="{E0089656-EEE6-4E1C-B153-6EC5D018EF61}"/>
              </a:ext>
            </a:extLst>
          </p:cNvPr>
          <p:cNvSpPr txBox="1"/>
          <p:nvPr/>
        </p:nvSpPr>
        <p:spPr>
          <a:xfrm>
            <a:off x="4429125" y="3324225"/>
            <a:ext cx="13716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200" dirty="0">
                <a:latin typeface="Shobuj Nolua" panose="02000506000000020003" pitchFamily="2" charset="0"/>
                <a:cs typeface="Shobuj Nolua" panose="02000506000000020003" pitchFamily="2" charset="0"/>
              </a:rPr>
              <a:t>মূল্যায়ন</a:t>
            </a:r>
            <a:endParaRPr lang="en-US" sz="3200" dirty="0">
              <a:latin typeface="Shobuj Nolua" panose="02000506000000020003" pitchFamily="2" charset="0"/>
              <a:cs typeface="Shobuj Nolua" panose="02000506000000020003" pitchFamily="2" charset="0"/>
            </a:endParaRPr>
          </a:p>
        </p:txBody>
      </p:sp>
    </p:spTree>
    <p:extLst>
      <p:ext uri="{BB962C8B-B14F-4D97-AF65-F5344CB8AC3E}">
        <p14:creationId xmlns:p14="http://schemas.microsoft.com/office/powerpoint/2010/main" val="182679709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7C012301-69F4-4A75-8708-3CA42EEE34F4}"/>
              </a:ext>
            </a:extLst>
          </p:cNvPr>
          <p:cNvSpPr txBox="1"/>
          <p:nvPr/>
        </p:nvSpPr>
        <p:spPr>
          <a:xfrm>
            <a:off x="3230289" y="1752904"/>
            <a:ext cx="3468414"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6600" dirty="0">
                <a:latin typeface="Shobuj Nolua" panose="02000506000000020003" pitchFamily="2" charset="0"/>
                <a:cs typeface="Shobuj Nolua" panose="02000506000000020003" pitchFamily="2" charset="0"/>
              </a:rPr>
              <a:t>জোড়ায় কাজ </a:t>
            </a:r>
            <a:endParaRPr lang="en-US" sz="6600" dirty="0">
              <a:latin typeface="Shobuj Nolua" panose="02000506000000020003" pitchFamily="2" charset="0"/>
              <a:cs typeface="Shobuj Nolua" panose="02000506000000020003" pitchFamily="2" charset="0"/>
            </a:endParaRPr>
          </a:p>
        </p:txBody>
      </p:sp>
      <p:sp>
        <p:nvSpPr>
          <p:cNvPr id="6" name="TextBox 2">
            <a:extLst>
              <a:ext uri="{FF2B5EF4-FFF2-40B4-BE49-F238E27FC236}">
                <a16:creationId xmlns:a16="http://schemas.microsoft.com/office/drawing/2014/main" id="{F340AB76-59EF-42EF-A704-818B22047BBB}"/>
              </a:ext>
            </a:extLst>
          </p:cNvPr>
          <p:cNvSpPr txBox="1"/>
          <p:nvPr/>
        </p:nvSpPr>
        <p:spPr>
          <a:xfrm>
            <a:off x="1800225" y="2971666"/>
            <a:ext cx="670560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400" dirty="0">
                <a:latin typeface="Shobuj Nolua" panose="02000506000000020003" pitchFamily="2" charset="0"/>
                <a:cs typeface="Shobuj Nolua" panose="02000506000000020003" pitchFamily="2" charset="0"/>
              </a:rPr>
              <a:t>* একজন তেলাওয়াত কর; অন্যজন ভুল ধর  </a:t>
            </a:r>
            <a:endParaRPr lang="en-US" sz="4400" dirty="0">
              <a:latin typeface="Shobuj Nolua" panose="02000506000000020003" pitchFamily="2" charset="0"/>
              <a:cs typeface="Shobuj Nolua" panose="02000506000000020003" pitchFamily="2" charset="0"/>
            </a:endParaRPr>
          </a:p>
        </p:txBody>
      </p:sp>
    </p:spTree>
    <p:extLst>
      <p:ext uri="{BB962C8B-B14F-4D97-AF65-F5344CB8AC3E}">
        <p14:creationId xmlns:p14="http://schemas.microsoft.com/office/powerpoint/2010/main" val="38058053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89EEE1-58AC-45B5-8975-0B65492F9508}"/>
              </a:ext>
            </a:extLst>
          </p:cNvPr>
          <p:cNvSpPr txBox="1"/>
          <p:nvPr/>
        </p:nvSpPr>
        <p:spPr>
          <a:xfrm rot="19074999">
            <a:off x="809235" y="1312699"/>
            <a:ext cx="2911152" cy="1862048"/>
          </a:xfrm>
          <a:prstGeom prst="rect">
            <a:avLst/>
          </a:prstGeom>
          <a:solidFill>
            <a:srgbClr val="FFFF00"/>
          </a:solidFill>
          <a:ln w="76200">
            <a:solidFill>
              <a:srgbClr val="0070C0"/>
            </a:solidFill>
          </a:ln>
        </p:spPr>
        <p:txBody>
          <a:bodyPr wrap="square" rtlCol="0">
            <a:spAutoFit/>
          </a:bodyPr>
          <a:lstStyle/>
          <a:p>
            <a:pPr algn="ctr"/>
            <a:r>
              <a:rPr lang="en-US" sz="11500" dirty="0" err="1">
                <a:latin typeface="Shobuj Nolua" panose="02000506000000020003" pitchFamily="2" charset="0"/>
                <a:cs typeface="Shobuj Nolua" panose="02000506000000020003" pitchFamily="2" charset="0"/>
              </a:rPr>
              <a:t>ধন্যবাদ</a:t>
            </a:r>
            <a:endParaRPr lang="en-US" sz="11500" dirty="0">
              <a:latin typeface="Shobuj Nolua" panose="02000506000000020003" pitchFamily="2" charset="0"/>
              <a:cs typeface="Shobuj Nolua" panose="02000506000000020003" pitchFamily="2" charset="0"/>
            </a:endParaRPr>
          </a:p>
        </p:txBody>
      </p:sp>
      <p:pic>
        <p:nvPicPr>
          <p:cNvPr id="6" name="Picture 5">
            <a:extLst>
              <a:ext uri="{FF2B5EF4-FFF2-40B4-BE49-F238E27FC236}">
                <a16:creationId xmlns:a16="http://schemas.microsoft.com/office/drawing/2014/main" id="{39FAE135-E49C-4827-9F12-F353D3DC8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9993" y="2243723"/>
            <a:ext cx="4918955" cy="2951373"/>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25351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indefinite"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8DE60C-D7FE-4278-89E0-8D0AC65EC9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7301" y="903160"/>
            <a:ext cx="6191250" cy="1905000"/>
          </a:xfrm>
          <a:prstGeom prst="rect">
            <a:avLst/>
          </a:prstGeom>
        </p:spPr>
      </p:pic>
      <p:sp>
        <p:nvSpPr>
          <p:cNvPr id="3" name="TextBox 2">
            <a:extLst>
              <a:ext uri="{FF2B5EF4-FFF2-40B4-BE49-F238E27FC236}">
                <a16:creationId xmlns:a16="http://schemas.microsoft.com/office/drawing/2014/main" id="{8D78F6F0-93D1-4C62-BB2A-10ACDCFCFDFA}"/>
              </a:ext>
            </a:extLst>
          </p:cNvPr>
          <p:cNvSpPr txBox="1"/>
          <p:nvPr/>
        </p:nvSpPr>
        <p:spPr>
          <a:xfrm>
            <a:off x="2167301" y="3272450"/>
            <a:ext cx="5897305" cy="2646878"/>
          </a:xfrm>
          <a:prstGeom prst="rect">
            <a:avLst/>
          </a:prstGeom>
          <a:noFill/>
        </p:spPr>
        <p:txBody>
          <a:bodyPr wrap="square" rtlCol="0">
            <a:spAutoFit/>
          </a:bodyPr>
          <a:lstStyle/>
          <a:p>
            <a:pPr algn="ctr"/>
            <a:r>
              <a:rPr lang="ar-SA" sz="16600" dirty="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a:prstClr val="black">
                      <a:alpha val="50000"/>
                    </a:prstClr>
                  </a:innerShdw>
                </a:effectLst>
                <a:latin typeface="Arabic Typesetting" panose="03020402040406030203" pitchFamily="66" charset="-78"/>
                <a:cs typeface="Arabic Typesetting" panose="03020402040406030203" pitchFamily="66" charset="-78"/>
              </a:rPr>
              <a:t>اهلا وسهلا</a:t>
            </a:r>
            <a:endParaRPr lang="en-US" sz="16600" dirty="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a:prstClr val="black">
                    <a:alpha val="50000"/>
                  </a:prstClr>
                </a:inn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320185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BB926F-5D08-4F9A-AFF6-BD4827029FDA}"/>
              </a:ext>
            </a:extLst>
          </p:cNvPr>
          <p:cNvSpPr txBox="1"/>
          <p:nvPr/>
        </p:nvSpPr>
        <p:spPr>
          <a:xfrm>
            <a:off x="1654485" y="2085786"/>
            <a:ext cx="9512300" cy="646331"/>
          </a:xfrm>
          <a:prstGeom prst="rect">
            <a:avLst/>
          </a:prstGeom>
          <a:solidFill>
            <a:srgbClr val="0000C4"/>
          </a:solidFill>
        </p:spPr>
        <p:txBody>
          <a:bodyPr wrap="square" rtlCol="0">
            <a:spAutoFit/>
          </a:bodyPr>
          <a:lstStyle/>
          <a:p>
            <a:r>
              <a:rPr lang="en-US" sz="2800" dirty="0">
                <a:latin typeface="Shobuj Nolua" panose="02000506000000020003" pitchFamily="2" charset="0"/>
                <a:cs typeface="Shobuj Nolua" panose="02000506000000020003" pitchFamily="2" charset="0"/>
              </a:rPr>
              <a:t>                    </a:t>
            </a:r>
            <a:r>
              <a:rPr lang="en-US" sz="3600" b="1" dirty="0" err="1">
                <a:solidFill>
                  <a:srgbClr val="FFFF00"/>
                </a:solidFill>
                <a:latin typeface="Shobuj Nolua" panose="02000506000000020003" pitchFamily="2" charset="0"/>
                <a:cs typeface="Shobuj Nolua" panose="02000506000000020003" pitchFamily="2" charset="0"/>
              </a:rPr>
              <a:t>মোহাম্মদ</a:t>
            </a:r>
            <a:r>
              <a:rPr lang="en-US" sz="3600" b="1" dirty="0">
                <a:solidFill>
                  <a:srgbClr val="FFFF00"/>
                </a:solidFill>
                <a:latin typeface="Shobuj Nolua" panose="02000506000000020003" pitchFamily="2" charset="0"/>
                <a:cs typeface="Shobuj Nolua" panose="02000506000000020003" pitchFamily="2" charset="0"/>
              </a:rPr>
              <a:t> </a:t>
            </a:r>
            <a:r>
              <a:rPr lang="en-US" sz="3600" b="1" dirty="0" err="1">
                <a:solidFill>
                  <a:srgbClr val="FFFF00"/>
                </a:solidFill>
                <a:latin typeface="Shobuj Nolua" panose="02000506000000020003" pitchFamily="2" charset="0"/>
                <a:cs typeface="Shobuj Nolua" panose="02000506000000020003" pitchFamily="2" charset="0"/>
              </a:rPr>
              <a:t>ফরিদুর</a:t>
            </a:r>
            <a:r>
              <a:rPr lang="en-US" sz="3600" b="1" dirty="0">
                <a:solidFill>
                  <a:srgbClr val="FFFF00"/>
                </a:solidFill>
                <a:latin typeface="Shobuj Nolua" panose="02000506000000020003" pitchFamily="2" charset="0"/>
                <a:cs typeface="Shobuj Nolua" panose="02000506000000020003" pitchFamily="2" charset="0"/>
              </a:rPr>
              <a:t> </a:t>
            </a:r>
            <a:r>
              <a:rPr lang="en-US" sz="3600" b="1" dirty="0" err="1">
                <a:solidFill>
                  <a:srgbClr val="FFFF00"/>
                </a:solidFill>
                <a:latin typeface="Shobuj Nolua" panose="02000506000000020003" pitchFamily="2" charset="0"/>
                <a:cs typeface="Shobuj Nolua" panose="02000506000000020003" pitchFamily="2" charset="0"/>
              </a:rPr>
              <a:t>রহমান</a:t>
            </a:r>
            <a:r>
              <a:rPr lang="en-US" sz="3600" b="1" dirty="0">
                <a:solidFill>
                  <a:srgbClr val="FFFF00"/>
                </a:solidFill>
                <a:latin typeface="Shobuj Nolua" panose="02000506000000020003" pitchFamily="2" charset="0"/>
                <a:cs typeface="Shobuj Nolua" panose="02000506000000020003" pitchFamily="2" charset="0"/>
              </a:rPr>
              <a:t> ।</a:t>
            </a:r>
            <a:endParaRPr lang="en-US" sz="2800" b="1" dirty="0">
              <a:solidFill>
                <a:srgbClr val="FFFF00"/>
              </a:solidFill>
              <a:latin typeface="Shobuj Nolua" panose="02000506000000020003" pitchFamily="2" charset="0"/>
              <a:cs typeface="Shobuj Nolua" panose="02000506000000020003" pitchFamily="2" charset="0"/>
            </a:endParaRPr>
          </a:p>
        </p:txBody>
      </p:sp>
      <p:sp>
        <p:nvSpPr>
          <p:cNvPr id="3" name="TextBox 2">
            <a:extLst>
              <a:ext uri="{FF2B5EF4-FFF2-40B4-BE49-F238E27FC236}">
                <a16:creationId xmlns:a16="http://schemas.microsoft.com/office/drawing/2014/main" id="{57DC8E39-B537-42DC-BFB4-8F814C1ABB87}"/>
              </a:ext>
            </a:extLst>
          </p:cNvPr>
          <p:cNvSpPr txBox="1"/>
          <p:nvPr/>
        </p:nvSpPr>
        <p:spPr>
          <a:xfrm>
            <a:off x="1654485" y="2746789"/>
            <a:ext cx="9512300" cy="584775"/>
          </a:xfrm>
          <a:prstGeom prst="rect">
            <a:avLst/>
          </a:prstGeom>
          <a:solidFill>
            <a:srgbClr val="5F5F5F"/>
          </a:solidFill>
        </p:spPr>
        <p:txBody>
          <a:bodyPr wrap="square" rtlCol="0">
            <a:spAutoFit/>
          </a:bodyPr>
          <a:lstStyle/>
          <a:p>
            <a:r>
              <a:rPr lang="en-US" dirty="0">
                <a:latin typeface="Shobuj Nolua" panose="02000506000000020003" pitchFamily="2" charset="0"/>
                <a:cs typeface="Shobuj Nolua" panose="02000506000000020003" pitchFamily="2" charset="0"/>
              </a:rPr>
              <a:t>                                </a:t>
            </a:r>
            <a:r>
              <a:rPr lang="en-US" sz="3200" dirty="0" err="1">
                <a:solidFill>
                  <a:srgbClr val="00B0F0"/>
                </a:solidFill>
                <a:latin typeface="Shobuj Nolua" panose="02000506000000020003" pitchFamily="2" charset="0"/>
                <a:cs typeface="Shobuj Nolua" panose="02000506000000020003" pitchFamily="2" charset="0"/>
              </a:rPr>
              <a:t>সহকারী</a:t>
            </a:r>
            <a:r>
              <a:rPr lang="en-US" sz="3200" dirty="0">
                <a:solidFill>
                  <a:srgbClr val="00B0F0"/>
                </a:solidFill>
                <a:latin typeface="Shobuj Nolua" panose="02000506000000020003" pitchFamily="2" charset="0"/>
                <a:cs typeface="Shobuj Nolua" panose="02000506000000020003" pitchFamily="2" charset="0"/>
              </a:rPr>
              <a:t> </a:t>
            </a:r>
            <a:r>
              <a:rPr lang="en-US" sz="3200" dirty="0" err="1">
                <a:solidFill>
                  <a:srgbClr val="00B0F0"/>
                </a:solidFill>
                <a:latin typeface="Shobuj Nolua" panose="02000506000000020003" pitchFamily="2" charset="0"/>
                <a:cs typeface="Shobuj Nolua" panose="02000506000000020003" pitchFamily="2" charset="0"/>
              </a:rPr>
              <a:t>অধ্যাপক</a:t>
            </a:r>
            <a:r>
              <a:rPr lang="en-US" sz="3200" dirty="0">
                <a:solidFill>
                  <a:srgbClr val="00B0F0"/>
                </a:solidFill>
                <a:latin typeface="Shobuj Nolua" panose="02000506000000020003" pitchFamily="2" charset="0"/>
                <a:cs typeface="Shobuj Nolua" panose="02000506000000020003" pitchFamily="2" charset="0"/>
              </a:rPr>
              <a:t>, </a:t>
            </a:r>
            <a:r>
              <a:rPr lang="en-US" sz="3200" dirty="0" err="1">
                <a:solidFill>
                  <a:srgbClr val="00B0F0"/>
                </a:solidFill>
                <a:latin typeface="Shobuj Nolua" panose="02000506000000020003" pitchFamily="2" charset="0"/>
                <a:cs typeface="Shobuj Nolua" panose="02000506000000020003" pitchFamily="2" charset="0"/>
              </a:rPr>
              <a:t>মোহসেনুদ্দীন</a:t>
            </a:r>
            <a:r>
              <a:rPr lang="en-US" sz="3200" dirty="0">
                <a:solidFill>
                  <a:srgbClr val="00B0F0"/>
                </a:solidFill>
                <a:latin typeface="Shobuj Nolua" panose="02000506000000020003" pitchFamily="2" charset="0"/>
                <a:cs typeface="Shobuj Nolua" panose="02000506000000020003" pitchFamily="2" charset="0"/>
              </a:rPr>
              <a:t> </a:t>
            </a:r>
            <a:r>
              <a:rPr lang="en-US" sz="3200" dirty="0" err="1">
                <a:solidFill>
                  <a:srgbClr val="00B0F0"/>
                </a:solidFill>
                <a:latin typeface="Shobuj Nolua" panose="02000506000000020003" pitchFamily="2" charset="0"/>
                <a:cs typeface="Shobuj Nolua" panose="02000506000000020003" pitchFamily="2" charset="0"/>
              </a:rPr>
              <a:t>নূরিয়া</a:t>
            </a:r>
            <a:r>
              <a:rPr lang="en-US" sz="3200" dirty="0">
                <a:solidFill>
                  <a:srgbClr val="00B0F0"/>
                </a:solidFill>
                <a:latin typeface="Shobuj Nolua" panose="02000506000000020003" pitchFamily="2" charset="0"/>
                <a:cs typeface="Shobuj Nolua" panose="02000506000000020003" pitchFamily="2" charset="0"/>
              </a:rPr>
              <a:t> </a:t>
            </a:r>
            <a:r>
              <a:rPr lang="en-US" sz="3200" dirty="0" err="1">
                <a:solidFill>
                  <a:srgbClr val="00B0F0"/>
                </a:solidFill>
                <a:latin typeface="Shobuj Nolua" panose="02000506000000020003" pitchFamily="2" charset="0"/>
                <a:cs typeface="Shobuj Nolua" panose="02000506000000020003" pitchFamily="2" charset="0"/>
              </a:rPr>
              <a:t>ফাজিল</a:t>
            </a:r>
            <a:r>
              <a:rPr lang="en-US" sz="3200" dirty="0">
                <a:solidFill>
                  <a:srgbClr val="00B0F0"/>
                </a:solidFill>
                <a:latin typeface="Shobuj Nolua" panose="02000506000000020003" pitchFamily="2" charset="0"/>
                <a:cs typeface="Shobuj Nolua" panose="02000506000000020003" pitchFamily="2" charset="0"/>
              </a:rPr>
              <a:t> </a:t>
            </a:r>
            <a:r>
              <a:rPr lang="en-US" sz="3200" dirty="0" err="1">
                <a:solidFill>
                  <a:srgbClr val="00B0F0"/>
                </a:solidFill>
                <a:latin typeface="Shobuj Nolua" panose="02000506000000020003" pitchFamily="2" charset="0"/>
                <a:cs typeface="Shobuj Nolua" panose="02000506000000020003" pitchFamily="2" charset="0"/>
              </a:rPr>
              <a:t>মাদরাসা</a:t>
            </a:r>
            <a:r>
              <a:rPr lang="en-US" sz="3200" dirty="0">
                <a:solidFill>
                  <a:srgbClr val="00B0F0"/>
                </a:solidFill>
                <a:latin typeface="Shobuj Nolua" panose="02000506000000020003" pitchFamily="2" charset="0"/>
                <a:cs typeface="Shobuj Nolua" panose="02000506000000020003" pitchFamily="2" charset="0"/>
              </a:rPr>
              <a:t> । </a:t>
            </a:r>
            <a:endParaRPr lang="en-US" dirty="0">
              <a:solidFill>
                <a:srgbClr val="00B0F0"/>
              </a:solidFill>
              <a:latin typeface="Shobuj Nolua" panose="02000506000000020003" pitchFamily="2" charset="0"/>
              <a:cs typeface="Shobuj Nolua" panose="02000506000000020003" pitchFamily="2" charset="0"/>
            </a:endParaRPr>
          </a:p>
        </p:txBody>
      </p:sp>
      <p:sp>
        <p:nvSpPr>
          <p:cNvPr id="4" name="TextBox 3">
            <a:extLst>
              <a:ext uri="{FF2B5EF4-FFF2-40B4-BE49-F238E27FC236}">
                <a16:creationId xmlns:a16="http://schemas.microsoft.com/office/drawing/2014/main" id="{FC761A26-CDAB-4930-855E-165FB246F9F5}"/>
              </a:ext>
            </a:extLst>
          </p:cNvPr>
          <p:cNvSpPr txBox="1"/>
          <p:nvPr/>
        </p:nvSpPr>
        <p:spPr>
          <a:xfrm>
            <a:off x="1654485" y="3337811"/>
            <a:ext cx="9512300" cy="646331"/>
          </a:xfrm>
          <a:prstGeom prst="rect">
            <a:avLst/>
          </a:prstGeom>
          <a:solidFill>
            <a:srgbClr val="FF3399"/>
          </a:solidFill>
        </p:spPr>
        <p:txBody>
          <a:bodyPr wrap="square" rtlCol="0">
            <a:spAutoFit/>
          </a:bodyPr>
          <a:lstStyle/>
          <a:p>
            <a:r>
              <a:rPr lang="en-US" sz="3600" b="1" dirty="0">
                <a:latin typeface="Shobuj Nolua" panose="02000506000000020003" pitchFamily="2" charset="0"/>
                <a:cs typeface="Shobuj Nolua" panose="02000506000000020003" pitchFamily="2" charset="0"/>
              </a:rPr>
              <a:t>                </a:t>
            </a:r>
            <a:r>
              <a:rPr lang="en-US" sz="3600" b="1" dirty="0" err="1">
                <a:solidFill>
                  <a:srgbClr val="00CC00"/>
                </a:solidFill>
                <a:latin typeface="Shobuj Nolua" panose="02000506000000020003" pitchFamily="2" charset="0"/>
                <a:cs typeface="Shobuj Nolua" panose="02000506000000020003" pitchFamily="2" charset="0"/>
              </a:rPr>
              <a:t>বাউফল</a:t>
            </a:r>
            <a:r>
              <a:rPr lang="en-US" sz="3600" b="1" dirty="0">
                <a:solidFill>
                  <a:srgbClr val="00CC00"/>
                </a:solidFill>
                <a:latin typeface="Shobuj Nolua" panose="02000506000000020003" pitchFamily="2" charset="0"/>
                <a:cs typeface="Shobuj Nolua" panose="02000506000000020003" pitchFamily="2" charset="0"/>
              </a:rPr>
              <a:t>, </a:t>
            </a:r>
            <a:r>
              <a:rPr lang="en-US" sz="3600" b="1" dirty="0" err="1">
                <a:solidFill>
                  <a:srgbClr val="00CC00"/>
                </a:solidFill>
                <a:latin typeface="Shobuj Nolua" panose="02000506000000020003" pitchFamily="2" charset="0"/>
                <a:cs typeface="Shobuj Nolua" panose="02000506000000020003" pitchFamily="2" charset="0"/>
              </a:rPr>
              <a:t>পটুয়াখালী</a:t>
            </a:r>
            <a:r>
              <a:rPr lang="en-US" sz="3600" b="1" dirty="0">
                <a:solidFill>
                  <a:srgbClr val="00CC00"/>
                </a:solidFill>
                <a:latin typeface="Shobuj Nolua" panose="02000506000000020003" pitchFamily="2" charset="0"/>
                <a:cs typeface="Shobuj Nolua" panose="02000506000000020003" pitchFamily="2" charset="0"/>
              </a:rPr>
              <a:t> ।</a:t>
            </a:r>
          </a:p>
        </p:txBody>
      </p:sp>
      <p:sp>
        <p:nvSpPr>
          <p:cNvPr id="5" name="TextBox 4">
            <a:extLst>
              <a:ext uri="{FF2B5EF4-FFF2-40B4-BE49-F238E27FC236}">
                <a16:creationId xmlns:a16="http://schemas.microsoft.com/office/drawing/2014/main" id="{671C437D-68D3-47B6-B6C9-A5F56489E5DB}"/>
              </a:ext>
            </a:extLst>
          </p:cNvPr>
          <p:cNvSpPr txBox="1"/>
          <p:nvPr/>
        </p:nvSpPr>
        <p:spPr>
          <a:xfrm>
            <a:off x="1654485" y="3999267"/>
            <a:ext cx="9512300" cy="646331"/>
          </a:xfrm>
          <a:prstGeom prst="rect">
            <a:avLst/>
          </a:prstGeom>
          <a:solidFill>
            <a:srgbClr val="E8854E"/>
          </a:solidFill>
        </p:spPr>
        <p:txBody>
          <a:bodyPr wrap="square" rtlCol="0">
            <a:spAutoFit/>
          </a:bodyPr>
          <a:lstStyle/>
          <a:p>
            <a:r>
              <a:rPr lang="en-US" sz="3600" dirty="0">
                <a:latin typeface="Shobuj Nolua" panose="02000506000000020003" pitchFamily="2" charset="0"/>
                <a:cs typeface="Shobuj Nolua" panose="02000506000000020003" pitchFamily="2" charset="0"/>
              </a:rPr>
              <a:t>                </a:t>
            </a:r>
            <a:r>
              <a:rPr lang="en-US" sz="3600" dirty="0" err="1">
                <a:latin typeface="Shobuj Nolua" panose="02000506000000020003" pitchFamily="2" charset="0"/>
                <a:cs typeface="Shobuj Nolua" panose="02000506000000020003" pitchFamily="2" charset="0"/>
              </a:rPr>
              <a:t>মোবাইল</a:t>
            </a:r>
            <a:r>
              <a:rPr lang="en-US" sz="3600" dirty="0">
                <a:latin typeface="Shobuj Nolua" panose="02000506000000020003" pitchFamily="2" charset="0"/>
                <a:cs typeface="Shobuj Nolua" panose="02000506000000020003" pitchFamily="2" charset="0"/>
              </a:rPr>
              <a:t> </a:t>
            </a:r>
            <a:r>
              <a:rPr lang="en-US" sz="3600" dirty="0" err="1">
                <a:latin typeface="Shobuj Nolua" panose="02000506000000020003" pitchFamily="2" charset="0"/>
                <a:cs typeface="Shobuj Nolua" panose="02000506000000020003" pitchFamily="2" charset="0"/>
              </a:rPr>
              <a:t>নং</a:t>
            </a:r>
            <a:r>
              <a:rPr lang="en-US" sz="3600" dirty="0">
                <a:latin typeface="Shobuj Nolua" panose="02000506000000020003" pitchFamily="2" charset="0"/>
                <a:cs typeface="Shobuj Nolua" panose="02000506000000020003" pitchFamily="2" charset="0"/>
              </a:rPr>
              <a:t> ০১৭৮৪৫৬৮৩৪২, rahmanfaridur359@gmail.com</a:t>
            </a:r>
          </a:p>
        </p:txBody>
      </p:sp>
      <p:pic>
        <p:nvPicPr>
          <p:cNvPr id="6" name="Picture 5">
            <a:extLst>
              <a:ext uri="{FF2B5EF4-FFF2-40B4-BE49-F238E27FC236}">
                <a16:creationId xmlns:a16="http://schemas.microsoft.com/office/drawing/2014/main" id="{BFBC194E-477E-456D-95D3-1062C3181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674" y="2085787"/>
            <a:ext cx="2206008" cy="2559812"/>
          </a:xfrm>
          <a:prstGeom prst="round2DiagRect">
            <a:avLst>
              <a:gd name="adj1" fmla="val 50000"/>
              <a:gd name="adj2" fmla="val 50000"/>
            </a:avLst>
          </a:prstGeom>
          <a:ln w="88900" cap="sq">
            <a:no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37579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62620A-48A7-438E-83CC-49E98761BC60}"/>
              </a:ext>
            </a:extLst>
          </p:cNvPr>
          <p:cNvPicPr>
            <a:picLocks noChangeAspect="1"/>
          </p:cNvPicPr>
          <p:nvPr/>
        </p:nvPicPr>
        <p:blipFill>
          <a:blip r:embed="rId2"/>
          <a:stretch>
            <a:fillRect/>
          </a:stretch>
        </p:blipFill>
        <p:spPr>
          <a:xfrm>
            <a:off x="2170544" y="2625437"/>
            <a:ext cx="2918691" cy="2367741"/>
          </a:xfrm>
          <a:prstGeom prst="rect">
            <a:avLst/>
          </a:prstGeom>
        </p:spPr>
      </p:pic>
      <p:pic>
        <p:nvPicPr>
          <p:cNvPr id="9" name="Picture 8">
            <a:extLst>
              <a:ext uri="{FF2B5EF4-FFF2-40B4-BE49-F238E27FC236}">
                <a16:creationId xmlns:a16="http://schemas.microsoft.com/office/drawing/2014/main" id="{CEE9237F-F88C-4470-8814-0207A315F21B}"/>
              </a:ext>
            </a:extLst>
          </p:cNvPr>
          <p:cNvPicPr>
            <a:picLocks noChangeAspect="1"/>
          </p:cNvPicPr>
          <p:nvPr/>
        </p:nvPicPr>
        <p:blipFill>
          <a:blip r:embed="rId3"/>
          <a:stretch>
            <a:fillRect/>
          </a:stretch>
        </p:blipFill>
        <p:spPr>
          <a:xfrm>
            <a:off x="6345381" y="2625437"/>
            <a:ext cx="2918691" cy="2367741"/>
          </a:xfrm>
          <a:prstGeom prst="rect">
            <a:avLst/>
          </a:prstGeom>
        </p:spPr>
      </p:pic>
      <p:sp>
        <p:nvSpPr>
          <p:cNvPr id="10" name="TextBox 9">
            <a:extLst>
              <a:ext uri="{FF2B5EF4-FFF2-40B4-BE49-F238E27FC236}">
                <a16:creationId xmlns:a16="http://schemas.microsoft.com/office/drawing/2014/main" id="{098BD8C3-77F3-48E3-BDA9-14835A3C4400}"/>
              </a:ext>
            </a:extLst>
          </p:cNvPr>
          <p:cNvSpPr txBox="1"/>
          <p:nvPr/>
        </p:nvSpPr>
        <p:spPr>
          <a:xfrm>
            <a:off x="3343563" y="1080655"/>
            <a:ext cx="5190837" cy="707886"/>
          </a:xfrm>
          <a:prstGeom prst="rect">
            <a:avLst/>
          </a:prstGeom>
          <a:noFill/>
        </p:spPr>
        <p:txBody>
          <a:bodyPr wrap="square" rtlCol="0">
            <a:spAutoFit/>
          </a:bodyPr>
          <a:lstStyle/>
          <a:p>
            <a:pPr algn="ctr"/>
            <a:r>
              <a:rPr lang="en-US" sz="4000" dirty="0" err="1">
                <a:ln w="0"/>
                <a:solidFill>
                  <a:schemeClr val="accent1"/>
                </a:solidFill>
                <a:effectLst>
                  <a:outerShdw blurRad="38100" dist="25400" dir="5400000" algn="ctr" rotWithShape="0">
                    <a:srgbClr val="6E747A">
                      <a:alpha val="43000"/>
                    </a:srgbClr>
                  </a:outerShdw>
                </a:effectLst>
                <a:latin typeface="Shorif Shishir Unicode" panose="02000506000000020003" pitchFamily="2" charset="0"/>
                <a:cs typeface="Shorif Shishir Unicode" panose="02000506000000020003" pitchFamily="2" charset="0"/>
              </a:rPr>
              <a:t>নিচের</a:t>
            </a:r>
            <a:r>
              <a:rPr lang="en-US" sz="4000" dirty="0">
                <a:ln w="0"/>
                <a:solidFill>
                  <a:schemeClr val="accent1"/>
                </a:solidFill>
                <a:effectLst>
                  <a:outerShdw blurRad="38100" dist="25400" dir="5400000" algn="ctr" rotWithShape="0">
                    <a:srgbClr val="6E747A">
                      <a:alpha val="43000"/>
                    </a:srgbClr>
                  </a:outerShdw>
                </a:effectLst>
                <a:latin typeface="Shorif Shishir Unicode" panose="02000506000000020003" pitchFamily="2" charset="0"/>
                <a:cs typeface="Shorif Shishir Unicode" panose="02000506000000020003" pitchFamily="2" charset="0"/>
              </a:rPr>
              <a:t> </a:t>
            </a:r>
            <a:r>
              <a:rPr lang="en-US" sz="4000" dirty="0" err="1">
                <a:ln w="0"/>
                <a:solidFill>
                  <a:schemeClr val="accent1"/>
                </a:solidFill>
                <a:effectLst>
                  <a:outerShdw blurRad="38100" dist="25400" dir="5400000" algn="ctr" rotWithShape="0">
                    <a:srgbClr val="6E747A">
                      <a:alpha val="43000"/>
                    </a:srgbClr>
                  </a:outerShdw>
                </a:effectLst>
                <a:latin typeface="Shorif Shishir Unicode" panose="02000506000000020003" pitchFamily="2" charset="0"/>
                <a:cs typeface="Shorif Shishir Unicode" panose="02000506000000020003" pitchFamily="2" charset="0"/>
              </a:rPr>
              <a:t>ছবিগুলো</a:t>
            </a:r>
            <a:r>
              <a:rPr lang="en-US" sz="4000" dirty="0">
                <a:ln w="0"/>
                <a:solidFill>
                  <a:schemeClr val="accent1"/>
                </a:solidFill>
                <a:effectLst>
                  <a:outerShdw blurRad="38100" dist="25400" dir="5400000" algn="ctr" rotWithShape="0">
                    <a:srgbClr val="6E747A">
                      <a:alpha val="43000"/>
                    </a:srgbClr>
                  </a:outerShdw>
                </a:effectLst>
                <a:latin typeface="Shorif Shishir Unicode" panose="02000506000000020003" pitchFamily="2" charset="0"/>
                <a:cs typeface="Shorif Shishir Unicode" panose="02000506000000020003" pitchFamily="2" charset="0"/>
              </a:rPr>
              <a:t> </a:t>
            </a:r>
            <a:r>
              <a:rPr lang="en-US" sz="4000" dirty="0" err="1">
                <a:ln w="0"/>
                <a:solidFill>
                  <a:schemeClr val="accent1"/>
                </a:solidFill>
                <a:effectLst>
                  <a:outerShdw blurRad="38100" dist="25400" dir="5400000" algn="ctr" rotWithShape="0">
                    <a:srgbClr val="6E747A">
                      <a:alpha val="43000"/>
                    </a:srgbClr>
                  </a:outerShdw>
                </a:effectLst>
                <a:latin typeface="Shorif Shishir Unicode" panose="02000506000000020003" pitchFamily="2" charset="0"/>
                <a:cs typeface="Shorif Shishir Unicode" panose="02000506000000020003" pitchFamily="2" charset="0"/>
              </a:rPr>
              <a:t>দেখ</a:t>
            </a:r>
            <a:endParaRPr lang="en-US" sz="4000" dirty="0">
              <a:ln w="0"/>
              <a:solidFill>
                <a:schemeClr val="accent1"/>
              </a:solidFill>
              <a:effectLst>
                <a:outerShdw blurRad="38100" dist="25400" dir="5400000" algn="ctr" rotWithShape="0">
                  <a:srgbClr val="6E747A">
                    <a:alpha val="43000"/>
                  </a:srgbClr>
                </a:outerShdw>
              </a:effectLst>
              <a:latin typeface="Shorif Shishir Unicode" panose="02000506000000020003" pitchFamily="2" charset="0"/>
              <a:cs typeface="Shorif Shishir Unicode" panose="02000506000000020003" pitchFamily="2" charset="0"/>
            </a:endParaRPr>
          </a:p>
        </p:txBody>
      </p:sp>
    </p:spTree>
    <p:extLst>
      <p:ext uri="{BB962C8B-B14F-4D97-AF65-F5344CB8AC3E}">
        <p14:creationId xmlns:p14="http://schemas.microsoft.com/office/powerpoint/2010/main" val="3271200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033CFF3C-D061-47A5-AC38-1784BEF6D6C2}"/>
              </a:ext>
            </a:extLst>
          </p:cNvPr>
          <p:cNvSpPr txBox="1"/>
          <p:nvPr/>
        </p:nvSpPr>
        <p:spPr>
          <a:xfrm>
            <a:off x="2757054" y="2243784"/>
            <a:ext cx="5684982"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Shobuj Nolua" panose="02000506000000020003" pitchFamily="2" charset="0"/>
                <a:cs typeface="Shobuj Nolua" panose="02000506000000020003" pitchFamily="2" charset="0"/>
              </a:rPr>
              <a:t>সূরা নিসা</a:t>
            </a:r>
            <a:endPar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Shobuj Nolua" panose="02000506000000020003" pitchFamily="2" charset="0"/>
              <a:cs typeface="Shobuj Nolua" panose="02000506000000020003" pitchFamily="2" charset="0"/>
            </a:endParaRPr>
          </a:p>
          <a:p>
            <a:pPr algn="ctr"/>
            <a:r>
              <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Shobuj Nolua" panose="02000506000000020003" pitchFamily="2" charset="0"/>
                <a:cs typeface="Shobuj Nolua" panose="02000506000000020003" pitchFamily="2" charset="0"/>
              </a:rPr>
              <a:t> </a:t>
            </a:r>
            <a:r>
              <a:rPr lang="bn-IN"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Shobuj Nolua" panose="02000506000000020003" pitchFamily="2" charset="0"/>
                <a:cs typeface="Shobuj Nolua" panose="02000506000000020003" pitchFamily="2" charset="0"/>
              </a:rPr>
              <a:t>আয়াত</a:t>
            </a:r>
            <a:r>
              <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Shobuj Nolua" panose="02000506000000020003" pitchFamily="2" charset="0"/>
                <a:cs typeface="Shobuj Nolua" panose="02000506000000020003" pitchFamily="2" charset="0"/>
              </a:rPr>
              <a:t>: </a:t>
            </a:r>
            <a:r>
              <a:rPr lang="bn-IN"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Shobuj Nolua" panose="02000506000000020003" pitchFamily="2" charset="0"/>
                <a:cs typeface="Shobuj Nolua" panose="02000506000000020003" pitchFamily="2" charset="0"/>
              </a:rPr>
              <a:t>৪৩-৪৫</a:t>
            </a:r>
            <a:endPar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Shobuj Nolua" panose="02000506000000020003" pitchFamily="2" charset="0"/>
              <a:cs typeface="Shobuj Nolua" panose="02000506000000020003" pitchFamily="2" charset="0"/>
            </a:endParaRPr>
          </a:p>
        </p:txBody>
      </p:sp>
    </p:spTree>
    <p:extLst>
      <p:ext uri="{BB962C8B-B14F-4D97-AF65-F5344CB8AC3E}">
        <p14:creationId xmlns:p14="http://schemas.microsoft.com/office/powerpoint/2010/main" val="4015141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D562AB79-F8F2-4BD6-95C3-43915D05F3C1}"/>
              </a:ext>
            </a:extLst>
          </p:cNvPr>
          <p:cNvSpPr txBox="1"/>
          <p:nvPr/>
        </p:nvSpPr>
        <p:spPr>
          <a:xfrm>
            <a:off x="4291445" y="716155"/>
            <a:ext cx="3044880"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6600" dirty="0">
                <a:ln w="0"/>
                <a:solidFill>
                  <a:schemeClr val="accent1"/>
                </a:solidFill>
                <a:effectLst>
                  <a:outerShdw blurRad="38100" dist="25400" dir="5400000" algn="ctr" rotWithShape="0">
                    <a:srgbClr val="6E747A">
                      <a:alpha val="43000"/>
                    </a:srgbClr>
                  </a:outerShdw>
                </a:effectLst>
                <a:latin typeface="Shobuj Nolua" panose="02000506000000020003" pitchFamily="2" charset="0"/>
                <a:cs typeface="Shobuj Nolua" panose="02000506000000020003" pitchFamily="2" charset="0"/>
              </a:rPr>
              <a:t>শিখনফল </a:t>
            </a:r>
            <a:endParaRPr lang="en-US" sz="6600" dirty="0">
              <a:ln w="0"/>
              <a:solidFill>
                <a:schemeClr val="accent1"/>
              </a:solidFill>
              <a:effectLst>
                <a:outerShdw blurRad="38100" dist="25400" dir="5400000" algn="ctr" rotWithShape="0">
                  <a:srgbClr val="6E747A">
                    <a:alpha val="43000"/>
                  </a:srgbClr>
                </a:outerShdw>
              </a:effectLst>
              <a:latin typeface="Shobuj Nolua" panose="02000506000000020003" pitchFamily="2" charset="0"/>
              <a:cs typeface="Shobuj Nolua" panose="02000506000000020003" pitchFamily="2" charset="0"/>
            </a:endParaRPr>
          </a:p>
        </p:txBody>
      </p:sp>
      <p:sp>
        <p:nvSpPr>
          <p:cNvPr id="7" name="TextBox 2">
            <a:extLst>
              <a:ext uri="{FF2B5EF4-FFF2-40B4-BE49-F238E27FC236}">
                <a16:creationId xmlns:a16="http://schemas.microsoft.com/office/drawing/2014/main" id="{5D952C3C-C56F-451F-931A-6D755D6CB729}"/>
              </a:ext>
            </a:extLst>
          </p:cNvPr>
          <p:cNvSpPr txBox="1"/>
          <p:nvPr/>
        </p:nvSpPr>
        <p:spPr>
          <a:xfrm>
            <a:off x="1790294" y="2041573"/>
            <a:ext cx="8047182"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600" dirty="0">
                <a:solidFill>
                  <a:srgbClr val="CC0099"/>
                </a:solidFill>
                <a:latin typeface="Shobuj Nolua" panose="02000506000000020003" pitchFamily="2" charset="0"/>
                <a:cs typeface="Shobuj Nolua" panose="02000506000000020003" pitchFamily="2" charset="0"/>
              </a:rPr>
              <a:t>এই পাঠ শেষে শিক্ষার্থীরা-</a:t>
            </a:r>
          </a:p>
          <a:p>
            <a:r>
              <a:rPr lang="bn-IN" sz="3600" dirty="0">
                <a:solidFill>
                  <a:srgbClr val="CC0099"/>
                </a:solidFill>
                <a:latin typeface="Shobuj Nolua" panose="02000506000000020003" pitchFamily="2" charset="0"/>
                <a:cs typeface="Shobuj Nolua" panose="02000506000000020003" pitchFamily="2" charset="0"/>
              </a:rPr>
              <a:t>*</a:t>
            </a:r>
            <a:r>
              <a:rPr lang="en-US" sz="3600" dirty="0">
                <a:solidFill>
                  <a:srgbClr val="CC0099"/>
                </a:solidFill>
                <a:latin typeface="Shobuj Nolua" panose="02000506000000020003" pitchFamily="2" charset="0"/>
                <a:cs typeface="Shobuj Nolua" panose="02000506000000020003" pitchFamily="2" charset="0"/>
              </a:rPr>
              <a:t>  </a:t>
            </a:r>
            <a:r>
              <a:rPr lang="bn-IN" sz="3600" dirty="0">
                <a:solidFill>
                  <a:srgbClr val="CC0099"/>
                </a:solidFill>
                <a:latin typeface="Shobuj Nolua" panose="02000506000000020003" pitchFamily="2" charset="0"/>
                <a:cs typeface="Shobuj Nolua" panose="02000506000000020003" pitchFamily="2" charset="0"/>
              </a:rPr>
              <a:t>আয়াতগুলোর অনুবাদ করতে পারবে </a:t>
            </a:r>
          </a:p>
          <a:p>
            <a:r>
              <a:rPr lang="bn-IN" sz="3600" dirty="0">
                <a:solidFill>
                  <a:srgbClr val="CC0099"/>
                </a:solidFill>
                <a:latin typeface="Shobuj Nolua" panose="02000506000000020003" pitchFamily="2" charset="0"/>
                <a:cs typeface="Shobuj Nolua" panose="02000506000000020003" pitchFamily="2" charset="0"/>
              </a:rPr>
              <a:t>*</a:t>
            </a:r>
            <a:r>
              <a:rPr lang="en-US" sz="3600" dirty="0">
                <a:solidFill>
                  <a:srgbClr val="CC0099"/>
                </a:solidFill>
                <a:latin typeface="Shobuj Nolua" panose="02000506000000020003" pitchFamily="2" charset="0"/>
                <a:cs typeface="Shobuj Nolua" panose="02000506000000020003" pitchFamily="2" charset="0"/>
              </a:rPr>
              <a:t>  </a:t>
            </a:r>
            <a:r>
              <a:rPr lang="bn-IN" sz="3600" dirty="0">
                <a:solidFill>
                  <a:srgbClr val="CC0099"/>
                </a:solidFill>
                <a:latin typeface="Shobuj Nolua" panose="02000506000000020003" pitchFamily="2" charset="0"/>
                <a:cs typeface="Shobuj Nolua" panose="02000506000000020003" pitchFamily="2" charset="0"/>
              </a:rPr>
              <a:t>আয়াতগুলো নাযিলের প্রেক্ষাপট বলতে পারবে</a:t>
            </a:r>
          </a:p>
          <a:p>
            <a:r>
              <a:rPr lang="bn-IN" sz="3600" dirty="0">
                <a:solidFill>
                  <a:srgbClr val="CC0099"/>
                </a:solidFill>
                <a:latin typeface="Shobuj Nolua" panose="02000506000000020003" pitchFamily="2" charset="0"/>
                <a:cs typeface="Shobuj Nolua" panose="02000506000000020003" pitchFamily="2" charset="0"/>
              </a:rPr>
              <a:t>*</a:t>
            </a:r>
            <a:r>
              <a:rPr lang="en-US" sz="3600" dirty="0">
                <a:solidFill>
                  <a:srgbClr val="CC0099"/>
                </a:solidFill>
                <a:latin typeface="Shobuj Nolua" panose="02000506000000020003" pitchFamily="2" charset="0"/>
                <a:cs typeface="Shobuj Nolua" panose="02000506000000020003" pitchFamily="2" charset="0"/>
              </a:rPr>
              <a:t>  </a:t>
            </a:r>
            <a:r>
              <a:rPr lang="bn-IN" sz="3600" dirty="0">
                <a:solidFill>
                  <a:srgbClr val="CC0099"/>
                </a:solidFill>
                <a:latin typeface="Shobuj Nolua" panose="02000506000000020003" pitchFamily="2" charset="0"/>
                <a:cs typeface="Shobuj Nolua" panose="02000506000000020003" pitchFamily="2" charset="0"/>
              </a:rPr>
              <a:t>নামাযের নিষিদ্ধ অবস্থা সম্পর্কে বলতে পারবে</a:t>
            </a:r>
          </a:p>
          <a:p>
            <a:r>
              <a:rPr lang="bn-IN" sz="3600" dirty="0">
                <a:solidFill>
                  <a:srgbClr val="CC0099"/>
                </a:solidFill>
                <a:latin typeface="Shobuj Nolua" panose="02000506000000020003" pitchFamily="2" charset="0"/>
                <a:cs typeface="Shobuj Nolua" panose="02000506000000020003" pitchFamily="2" charset="0"/>
              </a:rPr>
              <a:t>*</a:t>
            </a:r>
            <a:r>
              <a:rPr lang="en-US" sz="3600" dirty="0">
                <a:solidFill>
                  <a:srgbClr val="CC0099"/>
                </a:solidFill>
                <a:latin typeface="Shobuj Nolua" panose="02000506000000020003" pitchFamily="2" charset="0"/>
                <a:cs typeface="Shobuj Nolua" panose="02000506000000020003" pitchFamily="2" charset="0"/>
              </a:rPr>
              <a:t>  </a:t>
            </a:r>
            <a:r>
              <a:rPr lang="bn-IN" sz="3600" dirty="0">
                <a:solidFill>
                  <a:srgbClr val="CC0099"/>
                </a:solidFill>
                <a:latin typeface="Shobuj Nolua" panose="02000506000000020003" pitchFamily="2" charset="0"/>
                <a:cs typeface="Shobuj Nolua" panose="02000506000000020003" pitchFamily="2" charset="0"/>
              </a:rPr>
              <a:t>তায়াম্মুম করার হালত/অবস্থা সম্পর্কে বলতে পারবে</a:t>
            </a:r>
          </a:p>
          <a:p>
            <a:r>
              <a:rPr lang="bn-IN" sz="3600" dirty="0">
                <a:solidFill>
                  <a:srgbClr val="CC0099"/>
                </a:solidFill>
                <a:latin typeface="Shobuj Nolua" panose="02000506000000020003" pitchFamily="2" charset="0"/>
                <a:cs typeface="Shobuj Nolua" panose="02000506000000020003" pitchFamily="2" charset="0"/>
              </a:rPr>
              <a:t>*</a:t>
            </a:r>
            <a:r>
              <a:rPr lang="en-US" sz="3600" dirty="0">
                <a:solidFill>
                  <a:srgbClr val="CC0099"/>
                </a:solidFill>
                <a:latin typeface="Shobuj Nolua" panose="02000506000000020003" pitchFamily="2" charset="0"/>
                <a:cs typeface="Shobuj Nolua" panose="02000506000000020003" pitchFamily="2" charset="0"/>
              </a:rPr>
              <a:t>  </a:t>
            </a:r>
            <a:r>
              <a:rPr lang="bn-IN" sz="3600" dirty="0">
                <a:solidFill>
                  <a:srgbClr val="CC0099"/>
                </a:solidFill>
                <a:latin typeface="Shobuj Nolua" panose="02000506000000020003" pitchFamily="2" charset="0"/>
                <a:cs typeface="Shobuj Nolua" panose="02000506000000020003" pitchFamily="2" charset="0"/>
              </a:rPr>
              <a:t>নতুন নতুন শব্দের তাহকীক(শব্দ বিশ্লেষণ) করতে পারবে </a:t>
            </a:r>
          </a:p>
        </p:txBody>
      </p:sp>
    </p:spTree>
    <p:extLst>
      <p:ext uri="{BB962C8B-B14F-4D97-AF65-F5344CB8AC3E}">
        <p14:creationId xmlns:p14="http://schemas.microsoft.com/office/powerpoint/2010/main" val="1609436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5D1F0-BA9A-4FF2-886B-CF43A8EA4674}"/>
              </a:ext>
            </a:extLst>
          </p:cNvPr>
          <p:cNvSpPr/>
          <p:nvPr/>
        </p:nvSpPr>
        <p:spPr>
          <a:xfrm>
            <a:off x="1475509" y="3102349"/>
            <a:ext cx="8458200"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AE" sz="3600" dirty="0">
                <a:ln w="12700">
                  <a:solidFill>
                    <a:schemeClr val="accent1"/>
                  </a:solidFill>
                  <a:prstDash val="solid"/>
                </a:ln>
                <a:pattFill prst="pct50">
                  <a:fgClr>
                    <a:schemeClr val="accent1"/>
                  </a:fgClr>
                  <a:bgClr>
                    <a:schemeClr val="accent1">
                      <a:lumMod val="20000"/>
                      <a:lumOff val="80000"/>
                    </a:schemeClr>
                  </a:bgClr>
                </a:pattFill>
                <a:latin typeface="Arabic Typesetting" panose="03020402040406030203" pitchFamily="66" charset="-78"/>
                <a:cs typeface="Arabic Typesetting" panose="03020402040406030203" pitchFamily="66" charset="-78"/>
              </a:rPr>
              <a:t>أَلَمْ تَرَ إِلَى الَّذِينَ أُوتُواْ نَصِيبًا مِّنَ الْكِتَابِ يَشْتَرُونَ الضَّلاَلَةَ وَيُرِيدُونَ أَن تَضِلُّواْ السَّبِيلَ</a:t>
            </a:r>
            <a:endParaRPr lang="en-US" sz="3600" dirty="0">
              <a:ln w="12700">
                <a:solidFill>
                  <a:schemeClr val="accent1"/>
                </a:solidFill>
                <a:prstDash val="solid"/>
              </a:ln>
              <a:pattFill prst="pct50">
                <a:fgClr>
                  <a:schemeClr val="accent1"/>
                </a:fgClr>
                <a:bgClr>
                  <a:schemeClr val="accent1">
                    <a:lumMod val="20000"/>
                    <a:lumOff val="80000"/>
                  </a:schemeClr>
                </a:bgClr>
              </a:pattFill>
              <a:latin typeface="Arabic Typesetting" panose="03020402040406030203" pitchFamily="66" charset="-78"/>
              <a:cs typeface="Arabic Typesetting" panose="03020402040406030203" pitchFamily="66" charset="-78"/>
            </a:endParaRPr>
          </a:p>
        </p:txBody>
      </p:sp>
      <p:sp>
        <p:nvSpPr>
          <p:cNvPr id="7" name="Rectangle 6">
            <a:extLst>
              <a:ext uri="{FF2B5EF4-FFF2-40B4-BE49-F238E27FC236}">
                <a16:creationId xmlns:a16="http://schemas.microsoft.com/office/drawing/2014/main" id="{0AC06534-27B9-4684-A0A3-7481DB8BEB06}"/>
              </a:ext>
            </a:extLst>
          </p:cNvPr>
          <p:cNvSpPr/>
          <p:nvPr/>
        </p:nvSpPr>
        <p:spPr>
          <a:xfrm>
            <a:off x="5975927" y="4667934"/>
            <a:ext cx="3957782"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AE" sz="2800" dirty="0">
                <a:ln w="12700">
                  <a:solidFill>
                    <a:schemeClr val="accent1"/>
                  </a:solidFill>
                  <a:prstDash val="solid"/>
                </a:ln>
                <a:pattFill prst="pct50">
                  <a:fgClr>
                    <a:schemeClr val="accent1"/>
                  </a:fgClr>
                  <a:bgClr>
                    <a:schemeClr val="accent1">
                      <a:lumMod val="20000"/>
                      <a:lumOff val="80000"/>
                    </a:schemeClr>
                  </a:bgClr>
                </a:pattFill>
                <a:latin typeface="Arabic Typesetting" panose="03020402040406030203" pitchFamily="66" charset="-78"/>
                <a:cs typeface="Arabic Typesetting" panose="03020402040406030203" pitchFamily="66" charset="-78"/>
              </a:rPr>
              <a:t>وَاللّهُ أَعْلَمُ بِأَعْدَائِكُمْ وَكَفَى بِاللّهِ وَلِيًّا وَكَفَى بِاللّهِ نَصِيرًا</a:t>
            </a:r>
            <a:endParaRPr lang="en-US" sz="2800" dirty="0">
              <a:ln w="12700">
                <a:solidFill>
                  <a:schemeClr val="accent1"/>
                </a:solidFill>
                <a:prstDash val="solid"/>
              </a:ln>
              <a:pattFill prst="pct50">
                <a:fgClr>
                  <a:schemeClr val="accent1"/>
                </a:fgClr>
                <a:bgClr>
                  <a:schemeClr val="accent1">
                    <a:lumMod val="20000"/>
                    <a:lumOff val="80000"/>
                  </a:schemeClr>
                </a:bgClr>
              </a:pattFill>
              <a:latin typeface="Arabic Typesetting" panose="03020402040406030203" pitchFamily="66" charset="-78"/>
              <a:cs typeface="Arabic Typesetting" panose="03020402040406030203" pitchFamily="66" charset="-78"/>
            </a:endParaRPr>
          </a:p>
        </p:txBody>
      </p:sp>
      <p:sp>
        <p:nvSpPr>
          <p:cNvPr id="8" name="Rectangle 7">
            <a:extLst>
              <a:ext uri="{FF2B5EF4-FFF2-40B4-BE49-F238E27FC236}">
                <a16:creationId xmlns:a16="http://schemas.microsoft.com/office/drawing/2014/main" id="{108A43D5-9488-4FF8-B062-AD98C41DBE15}"/>
              </a:ext>
            </a:extLst>
          </p:cNvPr>
          <p:cNvSpPr/>
          <p:nvPr/>
        </p:nvSpPr>
        <p:spPr>
          <a:xfrm>
            <a:off x="1094509" y="1204348"/>
            <a:ext cx="8839200" cy="156966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AE" sz="3200" dirty="0">
                <a:ln w="12700">
                  <a:solidFill>
                    <a:schemeClr val="accent1"/>
                  </a:solidFill>
                  <a:prstDash val="solid"/>
                </a:ln>
                <a:pattFill prst="pct50">
                  <a:fgClr>
                    <a:schemeClr val="accent1"/>
                  </a:fgClr>
                  <a:bgClr>
                    <a:schemeClr val="accent1">
                      <a:lumMod val="20000"/>
                      <a:lumOff val="80000"/>
                    </a:schemeClr>
                  </a:bgClr>
                </a:pattFill>
                <a:latin typeface="Arabic Typesetting" panose="03020402040406030203" pitchFamily="66" charset="-78"/>
                <a:cs typeface="Arabic Typesetting" panose="03020402040406030203" pitchFamily="66" charset="-78"/>
              </a:rPr>
              <a:t>يَا أَيُّهَا الَّذِينَ آمَنُواْ لاَ تَقْرَبُواْ الصَّلاَةَ وَأَنتُمْ سُكَارَى حَتَّىَ تَعْلَمُواْ مَا تَقُولُونَ وَلاَ جُنُبًا إِلاَّ عَابِرِي سَبِيلٍ حَتَّىَ تَغْتَسِلُواْ وَإِن كُنتُم مَّرْضَى أَوْ عَلَى سَفَرٍ أَوْ جَاء أَحَدٌ مِّنكُم مِّن الْغَآئِطِ أَوْ لاَمَسْتُمُ النِّسَاء فَلَمْ تَجِدُواْ مَاء فَتَيَمَّمُواْ صَعِيدًا طَيِّبًا فَامْسَحُواْ بِوُجُوهِكُمْ وَأَيْدِيكُمْ إِنَّ اللّهَ كَانَ عَفُوًّا غَفُورًا</a:t>
            </a:r>
            <a:endParaRPr lang="en-US" sz="3200" dirty="0">
              <a:ln w="12700">
                <a:solidFill>
                  <a:schemeClr val="accent1"/>
                </a:solidFill>
                <a:prstDash val="solid"/>
              </a:ln>
              <a:pattFill prst="pct50">
                <a:fgClr>
                  <a:schemeClr val="accent1"/>
                </a:fgClr>
                <a:bgClr>
                  <a:schemeClr val="accent1">
                    <a:lumMod val="20000"/>
                    <a:lumOff val="80000"/>
                  </a:schemeClr>
                </a:bgClr>
              </a:patt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016170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51E7F3-A698-4167-9287-DAC230479A6A}"/>
              </a:ext>
            </a:extLst>
          </p:cNvPr>
          <p:cNvSpPr/>
          <p:nvPr/>
        </p:nvSpPr>
        <p:spPr>
          <a:xfrm>
            <a:off x="1288473" y="751344"/>
            <a:ext cx="8839200" cy="230832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v"/>
            </a:pPr>
            <a:r>
              <a:rPr lang="bn-IN" sz="2400" dirty="0">
                <a:latin typeface="Shobuj Nolua" panose="02000506000000020003" pitchFamily="2" charset="0"/>
                <a:cs typeface="Shobuj Nolua" panose="02000506000000020003" pitchFamily="2" charset="0"/>
              </a:rPr>
              <a:t>৪৩।</a:t>
            </a:r>
            <a:r>
              <a:rPr lang="en-US" sz="2400" dirty="0">
                <a:latin typeface="Shobuj Nolua" panose="02000506000000020003" pitchFamily="2" charset="0"/>
                <a:cs typeface="Shobuj Nolua" panose="02000506000000020003" pitchFamily="2" charset="0"/>
              </a:rPr>
              <a:t> </a:t>
            </a:r>
            <a:r>
              <a:rPr lang="as-IN" sz="2400" dirty="0">
                <a:latin typeface="Shobuj Nolua" panose="02000506000000020003" pitchFamily="2" charset="0"/>
                <a:cs typeface="Shobuj Nolua" panose="02000506000000020003" pitchFamily="2" charset="0"/>
              </a:rPr>
              <a:t>হে ঈমাণদারগণ! তোমরা যখন নেশাগ্রস্ত থাক, তখন নামাযের ধারে-কাছেও যেওনা, যতক্ষণ না বুঝতে সক্ষম হও যা কিছু তোমরা বলছ, আর (নামাযের কাছে যেও না) ফরয গোসলের আবস্থায়ও যতক্ষণ না গোসল করে নাও। কিন্তু মুসাফির অবস্থার কথা স্বতন্ত্র আর যদি তোমরা অসুস্থ হয়ে থাক কিংবা সফরে থাক অথবা তোমাদের মধ্য থেকে কেউ যদি প্রস্রাব-পায়খানা থেকে এসে থাকে কিংবা নারী গমন করে থাকে, কিন্তু পরে যদি পানিপ্রাপ্তি সম্ভব না হয়, তবে পাক-পবিত্র মাটির দ্বারা তায়াম্মুম করে নাও-তাতে মুখমন্ডল ও হাতকে ঘষে নাও। নিশ্চয়ই আল্লাহ তা’আলা ক্ষমাশীল।</a:t>
            </a:r>
          </a:p>
        </p:txBody>
      </p:sp>
      <p:sp>
        <p:nvSpPr>
          <p:cNvPr id="9" name="Rectangle 8">
            <a:extLst>
              <a:ext uri="{FF2B5EF4-FFF2-40B4-BE49-F238E27FC236}">
                <a16:creationId xmlns:a16="http://schemas.microsoft.com/office/drawing/2014/main" id="{12A60E5A-AEB9-43E2-B3EB-44FF2521C77F}"/>
              </a:ext>
            </a:extLst>
          </p:cNvPr>
          <p:cNvSpPr/>
          <p:nvPr/>
        </p:nvSpPr>
        <p:spPr>
          <a:xfrm>
            <a:off x="1288473" y="3249780"/>
            <a:ext cx="8763000"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v"/>
            </a:pPr>
            <a:r>
              <a:rPr lang="bn-IN" sz="2400" dirty="0">
                <a:latin typeface="Shobuj Nolua" panose="02000506000000020003" pitchFamily="2" charset="0"/>
                <a:cs typeface="Shobuj Nolua" panose="02000506000000020003" pitchFamily="2" charset="0"/>
              </a:rPr>
              <a:t>৪৪।</a:t>
            </a:r>
            <a:r>
              <a:rPr lang="en-US" sz="2400" dirty="0">
                <a:latin typeface="Shobuj Nolua" panose="02000506000000020003" pitchFamily="2" charset="0"/>
                <a:cs typeface="Shobuj Nolua" panose="02000506000000020003" pitchFamily="2" charset="0"/>
              </a:rPr>
              <a:t> </a:t>
            </a:r>
            <a:r>
              <a:rPr lang="as-IN" sz="2400" dirty="0">
                <a:latin typeface="Shobuj Nolua" panose="02000506000000020003" pitchFamily="2" charset="0"/>
                <a:cs typeface="Shobuj Nolua" panose="02000506000000020003" pitchFamily="2" charset="0"/>
              </a:rPr>
              <a:t>তুমি কি ওদের দেখনি, যারা কিতাবের কিছু অংশ প্রাপ্ত হয়েছে, (অথচ) তারা পথভ্রষ্টতা খরিদ করে এবং কামনা করে, যাতে তোমরাও আল্লাহর পথ থেকে বিভ্রান্ত হয়ে যাও।</a:t>
            </a:r>
          </a:p>
        </p:txBody>
      </p:sp>
      <p:sp>
        <p:nvSpPr>
          <p:cNvPr id="10" name="Rectangle 9">
            <a:extLst>
              <a:ext uri="{FF2B5EF4-FFF2-40B4-BE49-F238E27FC236}">
                <a16:creationId xmlns:a16="http://schemas.microsoft.com/office/drawing/2014/main" id="{194E1097-CB6D-4ABF-BD65-4467799DFF86}"/>
              </a:ext>
            </a:extLst>
          </p:cNvPr>
          <p:cNvSpPr/>
          <p:nvPr/>
        </p:nvSpPr>
        <p:spPr>
          <a:xfrm>
            <a:off x="1288473" y="4614453"/>
            <a:ext cx="8763000"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v"/>
            </a:pPr>
            <a:r>
              <a:rPr lang="bn-IN" sz="2400" dirty="0">
                <a:latin typeface="Shobuj Nolua" panose="02000506000000020003" pitchFamily="2" charset="0"/>
                <a:cs typeface="Shobuj Nolua" panose="02000506000000020003" pitchFamily="2" charset="0"/>
              </a:rPr>
              <a:t>৪৫।</a:t>
            </a:r>
            <a:r>
              <a:rPr lang="en-US" sz="2400" dirty="0">
                <a:latin typeface="Shobuj Nolua" panose="02000506000000020003" pitchFamily="2" charset="0"/>
                <a:cs typeface="Shobuj Nolua" panose="02000506000000020003" pitchFamily="2" charset="0"/>
              </a:rPr>
              <a:t> </a:t>
            </a:r>
            <a:r>
              <a:rPr lang="as-IN" sz="2400" dirty="0">
                <a:latin typeface="Shobuj Nolua" panose="02000506000000020003" pitchFamily="2" charset="0"/>
                <a:cs typeface="Shobuj Nolua" panose="02000506000000020003" pitchFamily="2" charset="0"/>
              </a:rPr>
              <a:t>অথচ আল্লাহ তোমাদের শত্রুদেরকে যথার্থই জানেন। আর অভিভাবক হিসাবে আল্লাহই যথেষ্ট এবং সাহায্যকারী হিসাবেও আল্লাহই যথেষ্ট।</a:t>
            </a:r>
          </a:p>
        </p:txBody>
      </p:sp>
    </p:spTree>
    <p:extLst>
      <p:ext uri="{BB962C8B-B14F-4D97-AF65-F5344CB8AC3E}">
        <p14:creationId xmlns:p14="http://schemas.microsoft.com/office/powerpoint/2010/main" val="26076200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80">
                                          <p:stCondLst>
                                            <p:cond delay="0"/>
                                          </p:stCondLst>
                                        </p:cTn>
                                        <p:tgtEl>
                                          <p:spTgt spid="8">
                                            <p:txEl>
                                              <p:pRg st="0" end="0"/>
                                            </p:txEl>
                                          </p:spTgt>
                                        </p:tgtEl>
                                      </p:cBhvr>
                                    </p:animEffect>
                                    <p:anim calcmode="lin" valueType="num">
                                      <p:cBhvr>
                                        <p:cTn id="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xEl>
                                              <p:pRg st="0" end="0"/>
                                            </p:txEl>
                                          </p:spTgt>
                                        </p:tgtEl>
                                      </p:cBhvr>
                                      <p:to x="100000" y="60000"/>
                                    </p:animScale>
                                    <p:animScale>
                                      <p:cBhvr>
                                        <p:cTn id="14" dur="166" decel="50000">
                                          <p:stCondLst>
                                            <p:cond delay="676"/>
                                          </p:stCondLst>
                                        </p:cTn>
                                        <p:tgtEl>
                                          <p:spTgt spid="8">
                                            <p:txEl>
                                              <p:pRg st="0" end="0"/>
                                            </p:txEl>
                                          </p:spTgt>
                                        </p:tgtEl>
                                      </p:cBhvr>
                                      <p:to x="100000" y="100000"/>
                                    </p:animScale>
                                    <p:animScale>
                                      <p:cBhvr>
                                        <p:cTn id="15" dur="26">
                                          <p:stCondLst>
                                            <p:cond delay="1312"/>
                                          </p:stCondLst>
                                        </p:cTn>
                                        <p:tgtEl>
                                          <p:spTgt spid="8">
                                            <p:txEl>
                                              <p:pRg st="0" end="0"/>
                                            </p:txEl>
                                          </p:spTgt>
                                        </p:tgtEl>
                                      </p:cBhvr>
                                      <p:to x="100000" y="80000"/>
                                    </p:animScale>
                                    <p:animScale>
                                      <p:cBhvr>
                                        <p:cTn id="16" dur="166" decel="50000">
                                          <p:stCondLst>
                                            <p:cond delay="1338"/>
                                          </p:stCondLst>
                                        </p:cTn>
                                        <p:tgtEl>
                                          <p:spTgt spid="8">
                                            <p:txEl>
                                              <p:pRg st="0" end="0"/>
                                            </p:txEl>
                                          </p:spTgt>
                                        </p:tgtEl>
                                      </p:cBhvr>
                                      <p:to x="100000" y="100000"/>
                                    </p:animScale>
                                    <p:animScale>
                                      <p:cBhvr>
                                        <p:cTn id="17" dur="26">
                                          <p:stCondLst>
                                            <p:cond delay="1642"/>
                                          </p:stCondLst>
                                        </p:cTn>
                                        <p:tgtEl>
                                          <p:spTgt spid="8">
                                            <p:txEl>
                                              <p:pRg st="0" end="0"/>
                                            </p:txEl>
                                          </p:spTgt>
                                        </p:tgtEl>
                                      </p:cBhvr>
                                      <p:to x="100000" y="90000"/>
                                    </p:animScale>
                                    <p:animScale>
                                      <p:cBhvr>
                                        <p:cTn id="18" dur="166" decel="50000">
                                          <p:stCondLst>
                                            <p:cond delay="1668"/>
                                          </p:stCondLst>
                                        </p:cTn>
                                        <p:tgtEl>
                                          <p:spTgt spid="8">
                                            <p:txEl>
                                              <p:pRg st="0" end="0"/>
                                            </p:txEl>
                                          </p:spTgt>
                                        </p:tgtEl>
                                      </p:cBhvr>
                                      <p:to x="100000" y="100000"/>
                                    </p:animScale>
                                    <p:animScale>
                                      <p:cBhvr>
                                        <p:cTn id="19" dur="26">
                                          <p:stCondLst>
                                            <p:cond delay="1808"/>
                                          </p:stCondLst>
                                        </p:cTn>
                                        <p:tgtEl>
                                          <p:spTgt spid="8">
                                            <p:txEl>
                                              <p:pRg st="0" end="0"/>
                                            </p:txEl>
                                          </p:spTgt>
                                        </p:tgtEl>
                                      </p:cBhvr>
                                      <p:to x="100000" y="95000"/>
                                    </p:animScale>
                                    <p:animScale>
                                      <p:cBhvr>
                                        <p:cTn id="20" dur="166" decel="50000">
                                          <p:stCondLst>
                                            <p:cond delay="1834"/>
                                          </p:stCondLst>
                                        </p:cTn>
                                        <p:tgtEl>
                                          <p:spTgt spid="8">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7DC73E-2045-4ABC-A22C-C431DD1ADF22}"/>
              </a:ext>
            </a:extLst>
          </p:cNvPr>
          <p:cNvSpPr/>
          <p:nvPr/>
        </p:nvSpPr>
        <p:spPr>
          <a:xfrm>
            <a:off x="1318491" y="981840"/>
            <a:ext cx="8686800" cy="452431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AE" sz="3600" dirty="0">
                <a:latin typeface="Arabic Typesetting" panose="03020402040406030203" pitchFamily="66" charset="-78"/>
                <a:cs typeface="Arabic Typesetting" panose="03020402040406030203" pitchFamily="66" charset="-78"/>
              </a:rPr>
              <a:t>يَا أَيُّهَا الَّذِينَ آمَنُواْ لاَ تَقْرَبُواْ الصَّلاَةَ وَأَنتُمْ سُكَارَى حَتَّىَ تَعْلَمُواْ مَا تَقُولُونَ وَلاَ جُنُبًا إِلاَّ عَابِرِي سَبِيلٍ حَتَّىَ تَغْتَسِلُواْ وَإِن كُنتُم مَّرْضَى أَوْ عَلَى سَفَرٍ أَوْ جَاء أَحَدٌ مِّنكُم مِّن الْغَآئِطِ أَوْ لاَمَسْتُمُ النِّسَاء فَلَمْ تَجِدُواْ مَاء فَتَيَمَّمُواْ صَعِيدًا طَيِّبًا فَامْسَحُواْ بِوُجُوهِكُمْ وَأَيْدِيكُمْ إِنَّ اللّهَ كَانَ عَفُوًّا غَفُورًا</a:t>
            </a:r>
            <a:endParaRPr lang="bn-IN" sz="2400" dirty="0">
              <a:latin typeface="Shobuj Nolua" panose="02000506000000020003" pitchFamily="2" charset="0"/>
              <a:cs typeface="Shobuj Nolua" panose="02000506000000020003" pitchFamily="2" charset="0"/>
            </a:endParaRPr>
          </a:p>
          <a:p>
            <a:pPr algn="ctr"/>
            <a:endParaRPr lang="ar-AE" sz="2400" dirty="0">
              <a:latin typeface="Shobuj Nolua" panose="02000506000000020003" pitchFamily="2" charset="0"/>
            </a:endParaRPr>
          </a:p>
          <a:p>
            <a:r>
              <a:rPr lang="as-IN" sz="2400" dirty="0">
                <a:latin typeface="Shobuj Nolua" panose="02000506000000020003" pitchFamily="2" charset="0"/>
                <a:cs typeface="Shobuj Nolua" panose="02000506000000020003" pitchFamily="2" charset="0"/>
              </a:rPr>
              <a:t>হে ঈমাণদারগণ! তোমরা যখন নেশাগ্রস্ত থাক, তখন নামাযের ধারে-কাছেও যেওনা, যতক্ষণ না বুঝতে সক্ষম হও যা কিছু তোমরা বলছ, আর (নামাযের কাছে যেও না) ফরয গোসলের আবস্থায়ও যতক্ষণ না গোসল করে নাও। কিন্তু মুসাফির অবস্থার কথা স্বতন্ত্র আর যদি তোমরা অসুস্থ হয়ে থাক কিংবা সফরে থাক অথবা তোমাদের মধ্য থেকে কেউ যদি প্রস্রাব-পায়খানা থেকে এসে থাকে কিংবা নারী গমন করে থাকে, কিন্তু পরে যদি পানিপ্রাপ্তি সম্ভব না হয়, তবে পাক-পবিত্র মাটির দ্বারা </a:t>
            </a:r>
          </a:p>
        </p:txBody>
      </p:sp>
    </p:spTree>
    <p:extLst>
      <p:ext uri="{BB962C8B-B14F-4D97-AF65-F5344CB8AC3E}">
        <p14:creationId xmlns:p14="http://schemas.microsoft.com/office/powerpoint/2010/main" val="14549626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620</Words>
  <Application>Microsoft Office PowerPoint</Application>
  <PresentationFormat>Widescreen</PresentationFormat>
  <Paragraphs>59</Paragraphs>
  <Slides>16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Arabic Typesetting</vt:lpstr>
      <vt:lpstr>Arial</vt:lpstr>
      <vt:lpstr>Calibri</vt:lpstr>
      <vt:lpstr>Calibri Light</vt:lpstr>
      <vt:lpstr>NikoshBAN</vt:lpstr>
      <vt:lpstr>Shobuj Nolua</vt:lpstr>
      <vt:lpstr>Shorif Shishir Unicode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Foridur Rahman</dc:creator>
  <cp:lastModifiedBy>Mohammad  Foridur Rahman</cp:lastModifiedBy>
  <cp:revision>12</cp:revision>
  <dcterms:created xsi:type="dcterms:W3CDTF">2020-12-21T14:21:16Z</dcterms:created>
  <dcterms:modified xsi:type="dcterms:W3CDTF">2020-12-26T13:45:25Z</dcterms:modified>
</cp:coreProperties>
</file>