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56" r:id="rId4"/>
    <p:sldId id="257" r:id="rId5"/>
    <p:sldId id="281" r:id="rId6"/>
    <p:sldId id="258" r:id="rId7"/>
    <p:sldId id="259" r:id="rId8"/>
    <p:sldId id="260" r:id="rId9"/>
    <p:sldId id="262" r:id="rId10"/>
    <p:sldId id="263" r:id="rId11"/>
    <p:sldId id="264" r:id="rId12"/>
    <p:sldId id="282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6" autoAdjust="0"/>
    <p:restoredTop sz="94660"/>
  </p:normalViewPr>
  <p:slideViewPr>
    <p:cSldViewPr>
      <p:cViewPr varScale="1">
        <p:scale>
          <a:sx n="85" d="100"/>
          <a:sy n="85" d="100"/>
        </p:scale>
        <p:origin x="177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6A5FFE-33A2-4B8F-8FF1-A6354CF179F8}"/>
              </a:ext>
            </a:extLst>
          </p:cNvPr>
          <p:cNvSpPr txBox="1"/>
          <p:nvPr/>
        </p:nvSpPr>
        <p:spPr>
          <a:xfrm>
            <a:off x="1447800" y="838200"/>
            <a:ext cx="6324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>
                <a:solidFill>
                  <a:schemeClr val="tx2">
                    <a:lumMod val="50000"/>
                  </a:schemeClr>
                </a:solidFill>
              </a:rPr>
              <a:t>স্বাগতম</a:t>
            </a:r>
            <a:endParaRPr lang="en-US" sz="13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1A039-E020-4087-851F-BF2CB2D78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362200"/>
            <a:ext cx="58674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73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219200" y="990600"/>
            <a:ext cx="3786713" cy="1984501"/>
            <a:chOff x="81529" y="253294"/>
            <a:chExt cx="4290899" cy="2701649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29" y="392314"/>
              <a:ext cx="2238601" cy="2562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2216829" y="253294"/>
              <a:ext cx="2155599" cy="523220"/>
              <a:chOff x="4092801" y="435429"/>
              <a:chExt cx="2155599" cy="523220"/>
            </a:xfrm>
          </p:grpSpPr>
          <p:cxnSp>
            <p:nvCxnSpPr>
              <p:cNvPr id="3" name="Straight Arrow Connector 2"/>
              <p:cNvCxnSpPr/>
              <p:nvPr/>
            </p:nvCxnSpPr>
            <p:spPr>
              <a:xfrm>
                <a:off x="4092801" y="638628"/>
                <a:ext cx="146979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/>
              <p:cNvSpPr txBox="1"/>
              <p:nvPr/>
            </p:nvSpPr>
            <p:spPr>
              <a:xfrm>
                <a:off x="5638800" y="435429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Shonar Bangla" pitchFamily="34" charset="0"/>
                    <a:cs typeface="Shonar Bangla" pitchFamily="34" charset="0"/>
                  </a:rPr>
                  <a:t>X</a:t>
                </a: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304800" y="3429000"/>
            <a:ext cx="426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Shonar Bangla" pitchFamily="34" charset="0"/>
                <a:cs typeface="Shonar Bangla" pitchFamily="34" charset="0"/>
              </a:rPr>
              <a:t>১। চিত্রে 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X</a:t>
            </a:r>
            <a:r>
              <a:rPr lang="bn-BD" sz="2000" b="1" dirty="0">
                <a:latin typeface="Shonar Bangla" pitchFamily="34" charset="0"/>
                <a:cs typeface="Shonar Bangla" pitchFamily="34" charset="0"/>
              </a:rPr>
              <a:t> চিহ্নিত অংশটির নাম কি ? </a:t>
            </a:r>
          </a:p>
          <a:p>
            <a:endParaRPr lang="bn-BD" sz="2000" b="1" dirty="0">
              <a:latin typeface="Shonar Bangla" pitchFamily="34" charset="0"/>
              <a:cs typeface="Shonar Bangla" pitchFamily="34" charset="0"/>
            </a:endParaRPr>
          </a:p>
          <a:p>
            <a:r>
              <a:rPr lang="bn-BD" sz="2000" b="1" dirty="0">
                <a:latin typeface="Shonar Bangla" pitchFamily="34" charset="0"/>
                <a:cs typeface="Shonar Bangla" pitchFamily="34" charset="0"/>
              </a:rPr>
              <a:t>ক। শিরা 		খ। পত্র কিনারা </a:t>
            </a:r>
            <a:endParaRPr lang="en-US" sz="2000" b="1" dirty="0">
              <a:latin typeface="Shonar Bangla" pitchFamily="34" charset="0"/>
              <a:cs typeface="Shonar Bangla" pitchFamily="34" charset="0"/>
            </a:endParaRPr>
          </a:p>
          <a:p>
            <a:endParaRPr lang="bn-BD" sz="2000" b="1" dirty="0">
              <a:latin typeface="Shonar Bangla" pitchFamily="34" charset="0"/>
              <a:cs typeface="Shonar Bangla" pitchFamily="34" charset="0"/>
            </a:endParaRPr>
          </a:p>
          <a:p>
            <a:r>
              <a:rPr lang="bn-BD" sz="2000" b="1" dirty="0">
                <a:latin typeface="Shonar Bangla" pitchFamily="34" charset="0"/>
                <a:cs typeface="Shonar Bangla" pitchFamily="34" charset="0"/>
              </a:rPr>
              <a:t>গ।  পত্র শীর্ষ 	ঘ। মধ্যসিরা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8881" y="5193268"/>
            <a:ext cx="220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solidFill>
                  <a:srgbClr val="FF0000"/>
                </a:solidFill>
              </a:rPr>
              <a:t>উত্তরঃ</a:t>
            </a:r>
            <a:r>
              <a:rPr lang="bn-BD" dirty="0"/>
              <a:t>  গ.  পত্র শীর্ষ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815126" y="776514"/>
            <a:ext cx="3341511" cy="2178429"/>
            <a:chOff x="4653529" y="585484"/>
            <a:chExt cx="4113101" cy="2562629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529" y="585484"/>
              <a:ext cx="2238601" cy="2562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6" name="Group 15"/>
            <p:cNvGrpSpPr/>
            <p:nvPr/>
          </p:nvGrpSpPr>
          <p:grpSpPr>
            <a:xfrm>
              <a:off x="5700259" y="1581352"/>
              <a:ext cx="3066371" cy="523220"/>
              <a:chOff x="3076801" y="1599345"/>
              <a:chExt cx="3066371" cy="523220"/>
            </a:xfrm>
          </p:grpSpPr>
          <p:cxnSp>
            <p:nvCxnSpPr>
              <p:cNvPr id="17" name="Straight Arrow Connector 16"/>
              <p:cNvCxnSpPr>
                <a:endCxn id="18" idx="1"/>
              </p:cNvCxnSpPr>
              <p:nvPr/>
            </p:nvCxnSpPr>
            <p:spPr>
              <a:xfrm>
                <a:off x="3076801" y="1852283"/>
                <a:ext cx="2456771" cy="867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5533572" y="1599345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Shonar Bangla" pitchFamily="34" charset="0"/>
                    <a:cs typeface="Shonar Bangla" pitchFamily="34" charset="0"/>
                  </a:rPr>
                  <a:t>Y</a:t>
                </a: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4876800" y="3429000"/>
            <a:ext cx="426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2</a:t>
            </a:r>
            <a:r>
              <a:rPr lang="bn-BD" sz="2000" b="1" dirty="0">
                <a:latin typeface="Shonar Bangla" pitchFamily="34" charset="0"/>
                <a:cs typeface="Shonar Bangla" pitchFamily="34" charset="0"/>
              </a:rPr>
              <a:t>। চিত্রে 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Y</a:t>
            </a:r>
            <a:r>
              <a:rPr lang="bn-BD" sz="2000" b="1" dirty="0">
                <a:latin typeface="Shonar Bangla" pitchFamily="34" charset="0"/>
                <a:cs typeface="Shonar Bangla" pitchFamily="34" charset="0"/>
              </a:rPr>
              <a:t> চিহ্নিত অংশটির নাম কি ? </a:t>
            </a:r>
          </a:p>
          <a:p>
            <a:endParaRPr lang="bn-BD" sz="2000" b="1" dirty="0">
              <a:latin typeface="Shonar Bangla" pitchFamily="34" charset="0"/>
              <a:cs typeface="Shonar Bangla" pitchFamily="34" charset="0"/>
            </a:endParaRPr>
          </a:p>
          <a:p>
            <a:r>
              <a:rPr lang="bn-BD" sz="2000" b="1" dirty="0">
                <a:latin typeface="Shonar Bangla" pitchFamily="34" charset="0"/>
                <a:cs typeface="Shonar Bangla" pitchFamily="34" charset="0"/>
              </a:rPr>
              <a:t>ক। শিরা 		খ। পত্র কিনারা </a:t>
            </a:r>
            <a:endParaRPr lang="en-US" sz="2000" b="1" dirty="0">
              <a:latin typeface="Shonar Bangla" pitchFamily="34" charset="0"/>
              <a:cs typeface="Shonar Bangla" pitchFamily="34" charset="0"/>
            </a:endParaRPr>
          </a:p>
          <a:p>
            <a:endParaRPr lang="bn-BD" sz="2000" b="1" dirty="0">
              <a:latin typeface="Shonar Bangla" pitchFamily="34" charset="0"/>
              <a:cs typeface="Shonar Bangla" pitchFamily="34" charset="0"/>
            </a:endParaRPr>
          </a:p>
          <a:p>
            <a:r>
              <a:rPr lang="bn-BD" sz="2000" b="1" dirty="0">
                <a:latin typeface="Shonar Bangla" pitchFamily="34" charset="0"/>
                <a:cs typeface="Shonar Bangla" pitchFamily="34" charset="0"/>
              </a:rPr>
              <a:t>গ।  পত্র শীর্ষ 	ঘ। মধ্যসিরা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493123" y="5181600"/>
            <a:ext cx="1898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>
                <a:solidFill>
                  <a:srgbClr val="FF0000"/>
                </a:solidFill>
              </a:rPr>
              <a:t>উত্তরঃ</a:t>
            </a:r>
            <a:r>
              <a:rPr lang="bn-BD" sz="2000" dirty="0"/>
              <a:t>  </a:t>
            </a:r>
            <a:r>
              <a:rPr lang="bn-BD" sz="2000" b="1" dirty="0">
                <a:latin typeface="Shonar Bangla" pitchFamily="34" charset="0"/>
                <a:cs typeface="Shonar Bangla" pitchFamily="34" charset="0"/>
              </a:rPr>
              <a:t>ঘ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2000" b="1" dirty="0">
                <a:latin typeface="Shonar Bangla" pitchFamily="34" charset="0"/>
                <a:cs typeface="Shonar Bangla" pitchFamily="34" charset="0"/>
              </a:rPr>
              <a:t> মধ্যসিরা</a:t>
            </a:r>
          </a:p>
        </p:txBody>
      </p:sp>
    </p:spTree>
    <p:extLst>
      <p:ext uri="{BB962C8B-B14F-4D97-AF65-F5344CB8AC3E}">
        <p14:creationId xmlns:p14="http://schemas.microsoft.com/office/powerpoint/2010/main" val="23767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9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674" y="458506"/>
            <a:ext cx="420308" cy="461665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bn-BD" sz="2400" b="1" dirty="0">
                <a:latin typeface="Shonar Bangla" pitchFamily="34" charset="0"/>
                <a:cs typeface="Shonar Bangla" pitchFamily="34" charset="0"/>
              </a:rPr>
              <a:t>৩।</a:t>
            </a:r>
            <a:endParaRPr lang="en-US" sz="24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7810" y="2983798"/>
            <a:ext cx="1175790" cy="46166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i. </a:t>
            </a:r>
            <a:r>
              <a:rPr lang="bn-BD" sz="2400" b="1" dirty="0">
                <a:latin typeface="Shonar Bangla" pitchFamily="34" charset="0"/>
                <a:cs typeface="Shonar Bangla" pitchFamily="34" charset="0"/>
              </a:rPr>
              <a:t>শিরা</a:t>
            </a:r>
            <a:endParaRPr lang="en-US" sz="24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4982" y="3484932"/>
            <a:ext cx="2005264" cy="46166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ii. </a:t>
            </a:r>
            <a:r>
              <a:rPr lang="bn-BD" sz="2400" b="1" dirty="0">
                <a:latin typeface="Shonar Bangla" pitchFamily="34" charset="0"/>
                <a:cs typeface="Shonar Bangla" pitchFamily="34" charset="0"/>
              </a:rPr>
              <a:t>পত্র কিনারা </a:t>
            </a:r>
            <a:endParaRPr lang="en-US" sz="24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3953707"/>
            <a:ext cx="1640399" cy="461665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bn-BD" sz="2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iii. </a:t>
            </a:r>
            <a:r>
              <a:rPr lang="bn-BD" sz="2400" b="1" dirty="0">
                <a:latin typeface="Shonar Bangla" pitchFamily="34" charset="0"/>
                <a:cs typeface="Shonar Bangla" pitchFamily="34" charset="0"/>
              </a:rPr>
              <a:t>পত্র শীর্ষ</a:t>
            </a:r>
            <a:endParaRPr lang="en-US" sz="24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6756" y="4538482"/>
            <a:ext cx="1308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latin typeface="Shonar Bangla" pitchFamily="34" charset="0"/>
                <a:cs typeface="Shonar Bangla" pitchFamily="34" charset="0"/>
              </a:rPr>
              <a:t>পত্র ফলক- </a:t>
            </a:r>
            <a:endParaRPr lang="en-US" sz="24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8969" y="4876800"/>
            <a:ext cx="4271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Shonar Bangla" pitchFamily="34" charset="0"/>
                <a:cs typeface="Shonar Bangla" pitchFamily="34" charset="0"/>
              </a:rPr>
              <a:t>ক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. i		</a:t>
            </a:r>
            <a:r>
              <a:rPr lang="bn-BD" sz="2400" b="1" dirty="0">
                <a:latin typeface="Shonar Bangla" pitchFamily="34" charset="0"/>
                <a:cs typeface="Shonar Bangla" pitchFamily="34" charset="0"/>
              </a:rPr>
              <a:t>খ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. </a:t>
            </a: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i,ii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 </a:t>
            </a:r>
          </a:p>
          <a:p>
            <a:r>
              <a:rPr lang="bn-BD" sz="2400" b="1" dirty="0">
                <a:latin typeface="Shonar Bangla" pitchFamily="34" charset="0"/>
                <a:cs typeface="Shonar Bangla" pitchFamily="34" charset="0"/>
              </a:rPr>
              <a:t>গ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.  i</a:t>
            </a:r>
            <a:r>
              <a:rPr lang="bn-BD" sz="2400" b="1" dirty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iii 	</a:t>
            </a:r>
            <a:r>
              <a:rPr lang="bn-BD" sz="2400" b="1" dirty="0">
                <a:latin typeface="Shonar Bangla" pitchFamily="34" charset="0"/>
                <a:cs typeface="Shonar Bangla" pitchFamily="34" charset="0"/>
              </a:rPr>
              <a:t>ঘ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. </a:t>
            </a: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I,ii</a:t>
            </a:r>
            <a:r>
              <a:rPr lang="bn-BD" sz="2400" b="1" dirty="0">
                <a:latin typeface="Shonar Bangla" pitchFamily="34" charset="0"/>
                <a:cs typeface="Shonar Bangla" pitchFamily="34" charset="0"/>
              </a:rPr>
              <a:t>ও 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iii</a:t>
            </a:r>
          </a:p>
        </p:txBody>
      </p:sp>
      <p:sp>
        <p:nvSpPr>
          <p:cNvPr id="9" name="Rectangle 8"/>
          <p:cNvSpPr/>
          <p:nvPr/>
        </p:nvSpPr>
        <p:spPr>
          <a:xfrm>
            <a:off x="5181600" y="5213252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solidFill>
                  <a:srgbClr val="FF0000"/>
                </a:solidFill>
              </a:rPr>
              <a:t>উত্তরঃ</a:t>
            </a:r>
            <a:r>
              <a:rPr lang="bn-BD" dirty="0"/>
              <a:t>  ঘ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007" y="0"/>
            <a:ext cx="6089650" cy="408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7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795DC3-FE90-455A-8EA4-85BDCD446B39}"/>
              </a:ext>
            </a:extLst>
          </p:cNvPr>
          <p:cNvSpPr txBox="1"/>
          <p:nvPr/>
        </p:nvSpPr>
        <p:spPr>
          <a:xfrm>
            <a:off x="1752600" y="4572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solidFill>
                  <a:srgbClr val="FF0000"/>
                </a:solidFill>
              </a:rPr>
              <a:t>বাড়ীর কাজ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9937B-6D95-4953-A0FD-4E4DFE5B8AA0}"/>
              </a:ext>
            </a:extLst>
          </p:cNvPr>
          <p:cNvSpPr txBox="1"/>
          <p:nvPr/>
        </p:nvSpPr>
        <p:spPr>
          <a:xfrm>
            <a:off x="952500" y="32004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</a:rPr>
              <a:t>পাতার চিত্র অংকন করে বিভিন্ন অংশ চিহ্নিত করো।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2" t="13191" r="17642" b="11909"/>
          <a:stretch/>
        </p:blipFill>
        <p:spPr>
          <a:xfrm>
            <a:off x="174978" y="990600"/>
            <a:ext cx="7543800" cy="57684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F0CD8F-E128-4790-8551-177DA5D8059A}"/>
              </a:ext>
            </a:extLst>
          </p:cNvPr>
          <p:cNvSpPr txBox="1"/>
          <p:nvPr/>
        </p:nvSpPr>
        <p:spPr>
          <a:xfrm>
            <a:off x="1425222" y="-304800"/>
            <a:ext cx="6858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>
                <a:solidFill>
                  <a:srgbClr val="7030A0"/>
                </a:solidFill>
              </a:rPr>
              <a:t>ধন্যবাদ</a:t>
            </a:r>
            <a:endParaRPr lang="en-US" sz="13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87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4CA418-BD83-4520-A399-003F4A50CA11}"/>
              </a:ext>
            </a:extLst>
          </p:cNvPr>
          <p:cNvSpPr txBox="1"/>
          <p:nvPr/>
        </p:nvSpPr>
        <p:spPr>
          <a:xfrm>
            <a:off x="2628900" y="228600"/>
            <a:ext cx="388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chemeClr val="accent2">
                    <a:lumMod val="75000"/>
                  </a:schemeClr>
                </a:solidFill>
              </a:rPr>
              <a:t>পরিচিতি</a:t>
            </a:r>
            <a:endParaRPr lang="en-US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760A3A-B682-415B-973F-5A467929D388}"/>
              </a:ext>
            </a:extLst>
          </p:cNvPr>
          <p:cNvSpPr txBox="1"/>
          <p:nvPr/>
        </p:nvSpPr>
        <p:spPr>
          <a:xfrm>
            <a:off x="533400" y="3886200"/>
            <a:ext cx="4953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B050"/>
                </a:solidFill>
              </a:rPr>
              <a:t>অম্বিকা কুমার গাইন</a:t>
            </a:r>
          </a:p>
          <a:p>
            <a:r>
              <a:rPr lang="bn-BD" b="1" dirty="0">
                <a:solidFill>
                  <a:schemeClr val="tx2">
                    <a:lumMod val="50000"/>
                  </a:schemeClr>
                </a:solidFill>
              </a:rPr>
              <a:t>সহকারী শিক্ষক (বিজ্ঞান)</a:t>
            </a:r>
          </a:p>
          <a:p>
            <a:r>
              <a:rPr lang="bn-BD" sz="2000" b="1" dirty="0">
                <a:solidFill>
                  <a:schemeClr val="tx2">
                    <a:lumMod val="50000"/>
                  </a:schemeClr>
                </a:solidFill>
              </a:rPr>
              <a:t>লাউডোব বানীশান্তা মাধ্যমিক বিদ্যালয়</a:t>
            </a:r>
          </a:p>
          <a:p>
            <a:r>
              <a:rPr lang="bn-BD" b="1" dirty="0">
                <a:solidFill>
                  <a:srgbClr val="FF0000"/>
                </a:solidFill>
              </a:rPr>
              <a:t>দাকোপ,খুলনা</a:t>
            </a:r>
          </a:p>
          <a:p>
            <a:r>
              <a:rPr lang="bn-BD" b="1" dirty="0">
                <a:solidFill>
                  <a:srgbClr val="FF0000"/>
                </a:solidFill>
              </a:rPr>
              <a:t>ইমেইল;kumarambika54@gmail.com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4C0329-29CE-409D-A134-A93624680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14862"/>
            <a:ext cx="2206927" cy="26246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537C60-195F-4C37-92A2-D1ADEBF5A719}"/>
              </a:ext>
            </a:extLst>
          </p:cNvPr>
          <p:cNvSpPr txBox="1"/>
          <p:nvPr/>
        </p:nvSpPr>
        <p:spPr>
          <a:xfrm>
            <a:off x="4800600" y="1793319"/>
            <a:ext cx="41910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পাঠ পরিচিতি</a:t>
            </a:r>
          </a:p>
          <a:p>
            <a:pPr algn="ctr"/>
            <a:r>
              <a:rPr lang="bn-BD" sz="2800" b="1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শ্রেণিঃ ৭ম </a:t>
            </a:r>
          </a:p>
          <a:p>
            <a:pPr algn="ctr"/>
            <a:r>
              <a:rPr lang="bn-BD" sz="2800" b="1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বিষয়ঃ বিজ্ঞান</a:t>
            </a:r>
          </a:p>
          <a:p>
            <a:pPr algn="ctr"/>
            <a:r>
              <a:rPr lang="bn-BD" sz="2800" b="1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অধ্যায়ঃ ৪র্থ </a:t>
            </a:r>
          </a:p>
          <a:p>
            <a:pPr algn="ctr"/>
            <a:r>
              <a:rPr lang="bn-BD" sz="2800" b="1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সময়ঃ ৫০ মিনিট</a:t>
            </a:r>
          </a:p>
          <a:p>
            <a:pPr algn="ctr"/>
            <a:endParaRPr lang="en-US" sz="1400" b="1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18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36"/>
          <a:stretch/>
        </p:blipFill>
        <p:spPr bwMode="auto">
          <a:xfrm>
            <a:off x="4872398" y="1108708"/>
            <a:ext cx="3666404" cy="409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1" t="6500" r="8534" b="2606"/>
          <a:stretch/>
        </p:blipFill>
        <p:spPr>
          <a:xfrm>
            <a:off x="192701" y="695203"/>
            <a:ext cx="3119798" cy="46818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59552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Shonar Bangla" pitchFamily="34" charset="0"/>
                <a:cs typeface="Shonar Bangla" pitchFamily="34" charset="0"/>
              </a:rPr>
              <a:t>চিত্রঃ একটি গাছ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9800" y="500771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Shonar Bangla" pitchFamily="34" charset="0"/>
                <a:cs typeface="Shonar Bangla" pitchFamily="34" charset="0"/>
              </a:rPr>
              <a:t>চিত্রঃ একটি পাতা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3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1981199" y="1371600"/>
            <a:ext cx="5867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একটি পাতার বিভিন্ন অংশ   </a:t>
            </a:r>
            <a:endParaRPr lang="en-US" sz="6000" b="1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FF139C-27CE-4B82-AAEA-3F273ED93AA4}"/>
              </a:ext>
            </a:extLst>
          </p:cNvPr>
          <p:cNvSpPr txBox="1"/>
          <p:nvPr/>
        </p:nvSpPr>
        <p:spPr>
          <a:xfrm>
            <a:off x="1888067" y="6402400"/>
            <a:ext cx="4837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1800" b="1" dirty="0">
                <a:latin typeface="Shonar Bangla" pitchFamily="34" charset="0"/>
                <a:cs typeface="Shonar Bangla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BB98F2-FFED-4F20-8FF6-BD70FDD360AC}"/>
              </a:ext>
            </a:extLst>
          </p:cNvPr>
          <p:cNvSpPr txBox="1"/>
          <p:nvPr/>
        </p:nvSpPr>
        <p:spPr>
          <a:xfrm>
            <a:off x="1295400" y="64167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tx2"/>
                </a:solidFill>
              </a:rPr>
              <a:t>শিখনফল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C8EFA9-38AC-4161-8BDF-C2A1C0DD33EF}"/>
              </a:ext>
            </a:extLst>
          </p:cNvPr>
          <p:cNvSpPr txBox="1"/>
          <p:nvPr/>
        </p:nvSpPr>
        <p:spPr>
          <a:xfrm>
            <a:off x="990600" y="22860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00B050"/>
                </a:solidFill>
              </a:rPr>
              <a:t>১। পাতার কাজ বলতে পারবে।</a:t>
            </a:r>
          </a:p>
          <a:p>
            <a:r>
              <a:rPr lang="bn-BD" sz="2800" b="1" dirty="0">
                <a:solidFill>
                  <a:srgbClr val="00B050"/>
                </a:solidFill>
              </a:rPr>
              <a:t>২। পাতার চিহ্নিত চিত্র অংকন করতে পারবে।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94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r="27529" b="16708"/>
          <a:stretch/>
        </p:blipFill>
        <p:spPr>
          <a:xfrm>
            <a:off x="122197" y="2360537"/>
            <a:ext cx="4000870" cy="4071622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394855" y="685800"/>
            <a:ext cx="8063345" cy="3798332"/>
            <a:chOff x="394855" y="685800"/>
            <a:chExt cx="8063345" cy="3798332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838201" y="1433945"/>
              <a:ext cx="578188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845656" y="1429328"/>
              <a:ext cx="0" cy="533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421595" y="1447800"/>
              <a:ext cx="0" cy="533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6617826" y="1417753"/>
              <a:ext cx="0" cy="533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94855" y="2059632"/>
              <a:ext cx="748145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>
                  <a:latin typeface="Shonar Bangla" pitchFamily="34" charset="0"/>
                  <a:cs typeface="Shonar Bangla" pitchFamily="34" charset="0"/>
                </a:rPr>
                <a:t>পত্র মূল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930235" y="2057400"/>
              <a:ext cx="1008609" cy="3693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dirty="0">
                  <a:latin typeface="Shonar Bangla" pitchFamily="34" charset="0"/>
                  <a:cs typeface="Shonar Bangla" pitchFamily="34" charset="0"/>
                </a:rPr>
                <a:t>বৃন্ত বা বোঁটা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27620" y="2025073"/>
              <a:ext cx="875561" cy="3693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dirty="0">
                  <a:latin typeface="Shonar Bangla" pitchFamily="34" charset="0"/>
                  <a:cs typeface="Shonar Bangla" pitchFamily="34" charset="0"/>
                </a:rPr>
                <a:t>পত্র ফলক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6665401" y="2394404"/>
              <a:ext cx="1" cy="19050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6665400" y="2819400"/>
              <a:ext cx="457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6665401" y="3311325"/>
              <a:ext cx="457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657556" y="3789309"/>
              <a:ext cx="457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672150" y="4287891"/>
              <a:ext cx="457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7162800" y="2634734"/>
              <a:ext cx="461986" cy="3693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bn-BD" dirty="0">
                  <a:latin typeface="Shonar Bangla" pitchFamily="34" charset="0"/>
                  <a:cs typeface="Shonar Bangla" pitchFamily="34" charset="0"/>
                </a:rPr>
                <a:t>শিরা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60316" y="3135868"/>
              <a:ext cx="928459" cy="3693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bn-BD" dirty="0">
                  <a:latin typeface="Shonar Bangla" pitchFamily="34" charset="0"/>
                  <a:cs typeface="Shonar Bangla" pitchFamily="34" charset="0"/>
                </a:rPr>
                <a:t>পত্র কিনারা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62800" y="3604643"/>
              <a:ext cx="1143000" cy="3693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bn-BD" dirty="0">
                  <a:latin typeface="Shonar Bangla" pitchFamily="34" charset="0"/>
                  <a:cs typeface="Shonar Bangla" pitchFamily="34" charset="0"/>
                </a:rPr>
                <a:t> পত্র শীর্ষ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62800" y="4114800"/>
              <a:ext cx="1295400" cy="3693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bn-BD" dirty="0">
                  <a:latin typeface="Shonar Bangla" pitchFamily="34" charset="0"/>
                  <a:cs typeface="Shonar Bangla" pitchFamily="34" charset="0"/>
                </a:rPr>
                <a:t>মধ্যসিরা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092125" y="685800"/>
              <a:ext cx="26997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b="1" dirty="0">
                  <a:latin typeface="Shonar Bangla" pitchFamily="34" charset="0"/>
                  <a:cs typeface="Shonar Bangla" pitchFamily="34" charset="0"/>
                </a:rPr>
                <a:t>পাতার বিভিন্ন অংশ </a:t>
              </a:r>
              <a:endParaRPr lang="en-US" sz="3200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626798" y="5924710"/>
            <a:ext cx="748145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Shonar Bangla" pitchFamily="34" charset="0"/>
                <a:cs typeface="Shonar Bangla" pitchFamily="34" charset="0"/>
              </a:rPr>
              <a:t>পত্র মূল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54440" y="5518631"/>
            <a:ext cx="1008609" cy="369332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bn-BD" dirty="0">
                <a:latin typeface="Shonar Bangla" pitchFamily="34" charset="0"/>
                <a:cs typeface="Shonar Bangla" pitchFamily="34" charset="0"/>
              </a:rPr>
              <a:t>বৃন্ত বা বোঁটা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257800" y="2682413"/>
            <a:ext cx="751969" cy="3397935"/>
            <a:chOff x="5257800" y="2682413"/>
            <a:chExt cx="751969" cy="339793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2682413"/>
              <a:ext cx="751969" cy="3397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5638800" y="3581400"/>
              <a:ext cx="317855" cy="147732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dirty="0">
                  <a:latin typeface="Shonar Bangla" pitchFamily="34" charset="0"/>
                  <a:cs typeface="Shonar Bangla" pitchFamily="34" charset="0"/>
                </a:rPr>
                <a:t>পত্র ফলক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648200" y="6336268"/>
            <a:ext cx="115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Shonar Bangla" pitchFamily="34" charset="0"/>
                <a:cs typeface="Shonar Bangla" pitchFamily="34" charset="0"/>
              </a:rPr>
              <a:t>পত্রমূল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35526" y="4808546"/>
            <a:ext cx="1443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>
                <a:latin typeface="Shonar Bangla" pitchFamily="34" charset="0"/>
                <a:cs typeface="Shonar Bangla" pitchFamily="34" charset="0"/>
              </a:rPr>
              <a:t> মধ্যসিরা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793582" y="4463142"/>
            <a:ext cx="51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Shonar Bangla" pitchFamily="34" charset="0"/>
                <a:cs typeface="Shonar Bangla" pitchFamily="34" charset="0"/>
              </a:rPr>
              <a:t>শিরা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64942" y="4079296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Shonar Bangla" pitchFamily="34" charset="0"/>
                <a:cs typeface="Shonar Bangla" pitchFamily="34" charset="0"/>
              </a:rPr>
              <a:t>পত্র কিনারা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686671" y="3564040"/>
            <a:ext cx="798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Shonar Bangla" pitchFamily="34" charset="0"/>
                <a:cs typeface="Shonar Bangla" pitchFamily="34" charset="0"/>
              </a:rPr>
              <a:t>পত্র শীর্ষ  </a:t>
            </a:r>
          </a:p>
        </p:txBody>
      </p:sp>
    </p:spTree>
    <p:extLst>
      <p:ext uri="{BB962C8B-B14F-4D97-AF65-F5344CB8AC3E}">
        <p14:creationId xmlns:p14="http://schemas.microsoft.com/office/powerpoint/2010/main" val="23767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  <p:bldP spid="35" grpId="0"/>
      <p:bldP spid="34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1" t="19982" r="34553" b="29024"/>
          <a:stretch/>
        </p:blipFill>
        <p:spPr bwMode="auto">
          <a:xfrm>
            <a:off x="5815399" y="1161063"/>
            <a:ext cx="2216468" cy="2540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1" t="39573" r="18767" b="19451"/>
          <a:stretch/>
        </p:blipFill>
        <p:spPr>
          <a:xfrm>
            <a:off x="419712" y="381000"/>
            <a:ext cx="3075092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6482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dirty="0"/>
              <a:t>কান্ড বা তার শাখা-প্রশাখার পর্ব থেকে পাশের দিকে উৎপান্ন চ্যাপ্টা অঙ্গটিকে পাতা বলে।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4648200"/>
            <a:ext cx="239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পাতার বর্ন সবুজ 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11529">
            <a:off x="223202" y="2811796"/>
            <a:ext cx="2352675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 descr="C:\Users\JALDIA HIGH SCHOOL\Desktop\SAM_456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3" b="98872" l="40126" r="72287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19" t="11644" r="32833" b="10588"/>
          <a:stretch/>
        </p:blipFill>
        <p:spPr bwMode="auto">
          <a:xfrm>
            <a:off x="3451276" y="1316303"/>
            <a:ext cx="2648570" cy="466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2160952" y="2402325"/>
            <a:ext cx="1168923" cy="1856569"/>
            <a:chOff x="2160952" y="2402325"/>
            <a:chExt cx="1168923" cy="1856569"/>
          </a:xfrm>
        </p:grpSpPr>
        <p:cxnSp>
          <p:nvCxnSpPr>
            <p:cNvPr id="49" name="Straight Connector 48"/>
            <p:cNvCxnSpPr/>
            <p:nvPr/>
          </p:nvCxnSpPr>
          <p:spPr>
            <a:xfrm rot="18553906">
              <a:off x="2257175" y="3030577"/>
              <a:ext cx="729827" cy="4206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8553906">
              <a:off x="2400135" y="3385690"/>
              <a:ext cx="529994" cy="464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8553906">
              <a:off x="2476680" y="3404373"/>
              <a:ext cx="656844" cy="8199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8553906">
              <a:off x="2239081" y="2992214"/>
              <a:ext cx="520436" cy="3092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8553906">
              <a:off x="2363405" y="3010424"/>
              <a:ext cx="1094740" cy="8382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8553906">
              <a:off x="2260850" y="3738477"/>
              <a:ext cx="420519" cy="6203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8553906">
              <a:off x="2105525" y="2689898"/>
              <a:ext cx="948775" cy="3736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5" b="95998" l="31105" r="59482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41" t="77461" r="48411" b="6666"/>
          <a:stretch/>
        </p:blipFill>
        <p:spPr>
          <a:xfrm rot="20051628">
            <a:off x="3839026" y="5719832"/>
            <a:ext cx="827315" cy="108857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5" b="95998" l="31105" r="59482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41" t="77461" r="48411" b="6666"/>
          <a:stretch/>
        </p:blipFill>
        <p:spPr>
          <a:xfrm rot="18847455">
            <a:off x="3991426" y="5865405"/>
            <a:ext cx="827315" cy="108857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5" b="95998" l="31105" r="59482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41" t="77461" r="48411" b="6666"/>
          <a:stretch/>
        </p:blipFill>
        <p:spPr>
          <a:xfrm rot="20400849">
            <a:off x="3587096" y="5856514"/>
            <a:ext cx="827315" cy="1088571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 rot="3578505">
            <a:off x="5064651" y="2418510"/>
            <a:ext cx="1168923" cy="1856569"/>
            <a:chOff x="2160952" y="2402325"/>
            <a:chExt cx="1168923" cy="1856569"/>
          </a:xfrm>
        </p:grpSpPr>
        <p:cxnSp>
          <p:nvCxnSpPr>
            <p:cNvPr id="83" name="Straight Connector 82"/>
            <p:cNvCxnSpPr/>
            <p:nvPr/>
          </p:nvCxnSpPr>
          <p:spPr>
            <a:xfrm rot="18553906">
              <a:off x="2257175" y="3030577"/>
              <a:ext cx="729827" cy="4206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8553906">
              <a:off x="2400135" y="3385690"/>
              <a:ext cx="529994" cy="464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8553906">
              <a:off x="2476680" y="3404373"/>
              <a:ext cx="656844" cy="8199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8553906">
              <a:off x="2239081" y="2992214"/>
              <a:ext cx="520436" cy="3092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8553906">
              <a:off x="2363405" y="3010424"/>
              <a:ext cx="1094740" cy="8382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18553906">
              <a:off x="2260850" y="3738477"/>
              <a:ext cx="420519" cy="6203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8553906">
              <a:off x="2105525" y="2689898"/>
              <a:ext cx="948775" cy="3736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71"/>
          <p:cNvSpPr/>
          <p:nvPr/>
        </p:nvSpPr>
        <p:spPr>
          <a:xfrm>
            <a:off x="381000" y="4507468"/>
            <a:ext cx="150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>
                <a:latin typeface="Shonar Bangla" pitchFamily="34" charset="0"/>
                <a:cs typeface="Shonar Bangla" pitchFamily="34" charset="0"/>
              </a:rPr>
              <a:t>কার্বন ডাই-অক্সাইড 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7087082" y="5879068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অক্সিজেন</a:t>
            </a:r>
            <a:endParaRPr lang="en-US" dirty="0"/>
          </a:p>
        </p:txBody>
      </p:sp>
      <p:sp>
        <p:nvSpPr>
          <p:cNvPr id="2" name="Circle: Hollow 1">
            <a:extLst>
              <a:ext uri="{FF2B5EF4-FFF2-40B4-BE49-F238E27FC236}">
                <a16:creationId xmlns:a16="http://schemas.microsoft.com/office/drawing/2014/main" id="{7CA21CBE-8445-4FEB-825A-D86A737CF39E}"/>
              </a:ext>
            </a:extLst>
          </p:cNvPr>
          <p:cNvSpPr/>
          <p:nvPr/>
        </p:nvSpPr>
        <p:spPr>
          <a:xfrm>
            <a:off x="6957504" y="3193160"/>
            <a:ext cx="914400" cy="914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E67F40-A1FB-413A-BDF7-E0232BC2CA84}"/>
              </a:ext>
            </a:extLst>
          </p:cNvPr>
          <p:cNvSpPr txBox="1"/>
          <p:nvPr/>
        </p:nvSpPr>
        <p:spPr>
          <a:xfrm>
            <a:off x="7754953" y="3802661"/>
            <a:ext cx="662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2948E-6 L 0.08316 -0.118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9" y="-59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96532E-6 L 0.11441 0.181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2" y="90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089" y="2319638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atin typeface="Shonar Bangla" pitchFamily="34" charset="0"/>
                <a:cs typeface="Shonar Bangla" pitchFamily="34" charset="0"/>
              </a:rPr>
              <a:t>দলীয় কাজ</a:t>
            </a:r>
            <a:endParaRPr lang="en-US" sz="8000" b="1" dirty="0"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52800" y="976077"/>
            <a:ext cx="5715000" cy="5334000"/>
            <a:chOff x="-4419600" y="-685800"/>
            <a:chExt cx="7696200" cy="6284912"/>
          </a:xfrm>
        </p:grpSpPr>
        <p:sp>
          <p:nvSpPr>
            <p:cNvPr id="3" name="Rectangle 2"/>
            <p:cNvSpPr/>
            <p:nvPr/>
          </p:nvSpPr>
          <p:spPr>
            <a:xfrm>
              <a:off x="-2286000" y="2017486"/>
              <a:ext cx="5562600" cy="182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419600" y="-685800"/>
              <a:ext cx="7546975" cy="6284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67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7341E-7 L 0.5875 -0.013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235</Words>
  <Application>Microsoft Office PowerPoint</Application>
  <PresentationFormat>On-screen Show (4:3)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Shonar Bangla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NURUL ISLAM</dc:creator>
  <cp:lastModifiedBy>8801761923100</cp:lastModifiedBy>
  <cp:revision>106</cp:revision>
  <dcterms:created xsi:type="dcterms:W3CDTF">2006-08-16T00:00:00Z</dcterms:created>
  <dcterms:modified xsi:type="dcterms:W3CDTF">2020-12-27T16:23:23Z</dcterms:modified>
</cp:coreProperties>
</file>