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9" r:id="rId3"/>
    <p:sldId id="296" r:id="rId4"/>
    <p:sldId id="261" r:id="rId5"/>
    <p:sldId id="295" r:id="rId6"/>
    <p:sldId id="263" r:id="rId7"/>
    <p:sldId id="292" r:id="rId8"/>
    <p:sldId id="265" r:id="rId9"/>
    <p:sldId id="264" r:id="rId10"/>
    <p:sldId id="287" r:id="rId11"/>
    <p:sldId id="293" r:id="rId12"/>
    <p:sldId id="29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3372-9504-43F1-AB54-591C6D1CD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A246C-C4B7-4CD0-AAA2-1E80FEA7F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7AD03-019C-4A4D-B652-345199B7C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55A22-990B-4191-AC91-E3C20583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193B8-6E21-4DE1-AEC3-BB5F3200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4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1BE4-D251-40D6-B9CA-F55C2FA2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22ACF-66F7-493C-8F63-45EE755B1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386A4-D252-4B31-AF30-BCA8F5BB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D3314-62F7-4228-8692-32A2D151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F6D18-FD8B-4711-9F81-816018D22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0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827B8C-A199-4616-A8BD-F1DE78792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19621B-3AF9-41CF-A24A-7E64EF216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EAE0E-8D8D-4CED-AF13-CEC3EAC8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5B042-C041-4D48-A14E-471B8046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B0D64-5701-4FC0-9073-A7ED69C1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4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0853-AC30-49FB-8E4E-BD9F4534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B728F-0DEB-4CE8-98CE-8D746D022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70D92-606D-40A7-8854-19FFE191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EC31D-2984-4980-82D2-A32CF7BC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CD746-EFDA-40C6-B856-98B4C8F0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7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8233-D34F-48D7-AD3B-102619C15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AFDD6-BCE0-4844-8CE2-1D5D3B26A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8AEDC-BEFF-4516-9D5C-CC7A6A82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5195A-DE26-4295-80D3-052E9BB3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C1150-8A8F-47F0-9FD4-A0AE03D3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B847-6FF7-4D7C-9C79-87FF0E99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669BB-0EF2-41A6-8F90-22BE5E929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E0A5C-745E-45FD-A007-39E963432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EBEDD-E3D2-4227-82D4-05624A07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76464-877E-412B-B306-D5429626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457D1-CF21-40A9-984B-5AE563C9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18AB-0764-41B2-8D75-00A7CAC7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A24BE-B878-40AE-A890-FF411D184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C7ED5-A101-4199-8B05-3E6F13B03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24C04-B824-403E-9CC3-6FFB7E908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711DE6-37D8-43D1-B136-E0A59E699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2F93FA-466B-4331-B414-C72350005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376C9-B983-4BE1-B935-B2D9A28D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657F3F-A96B-467A-A0F1-0811B737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CBE9-F1FE-4C75-911C-CC7A4912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E5FE0-7CF3-4AB8-8AE1-39064A3B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9210A-4C58-4A13-BD12-44D37CE7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34DB3-6B87-4759-A581-547660D8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0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F56A7-849A-42BC-8F59-814C64C9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2D3AB7-BAEF-403B-81F9-1759FF70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786E7-3B76-4B54-9098-31BF7D7D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2FE4-BD05-4686-8AA2-937EA2D90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6E0A-3580-4806-A5B6-A4639C44E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61FEE-CD4A-405C-8845-5D49651DB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99C93-7FAB-4CFF-B312-DBF70149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6EBDA-7E18-480E-A706-44076D33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3DF0D-1015-4341-8F69-65E5F9D3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1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D12DC-0218-4783-BDD3-B48EF3D8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1C5C49-AB02-4797-A3A7-0FEF20F2D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6F495-A4A3-429E-9AB5-EBF8774AC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B3B43-4BCC-4431-85D1-84C63B11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6DCA8-C033-442B-805C-5B772D34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4F617-6B15-4CB4-A5A8-CEFE4ED8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D57F6-D9DA-4A3E-94F3-528E443B2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F987E-37F8-4FD9-BD3D-8AB42D6F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61BF0-E80D-4D8A-A596-4CB35D73B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1079-C840-4580-8250-E1BAD59044E6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A458F-2B4B-43A9-86BA-9B64563CC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96E15-DF6C-4C3E-94FE-D52D26244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30EAF-EA7F-46E3-8110-E712C02F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2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0292" y="152400"/>
            <a:ext cx="180530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4000" b="1" dirty="0"/>
              <a:t>স্বাগতম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775" y="965773"/>
            <a:ext cx="5892226" cy="589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4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B34FB5-8C0F-42E5-ACDC-DFD0AB89FD32}"/>
              </a:ext>
            </a:extLst>
          </p:cNvPr>
          <p:cNvSpPr txBox="1"/>
          <p:nvPr/>
        </p:nvSpPr>
        <p:spPr>
          <a:xfrm>
            <a:off x="7845292" y="1179443"/>
            <a:ext cx="197457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0DFC19-7BED-4504-9D43-17F76AB673FF}"/>
              </a:ext>
            </a:extLst>
          </p:cNvPr>
          <p:cNvSpPr txBox="1"/>
          <p:nvPr/>
        </p:nvSpPr>
        <p:spPr>
          <a:xfrm>
            <a:off x="2597426" y="2544418"/>
            <a:ext cx="35913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কি?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 কি?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সংজ্ঞেয় পদ কি?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সংজ্ঞার্থ পদ কি?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31F3A1-55FF-4B1A-B096-56C13CD66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736" y="2285999"/>
            <a:ext cx="3133725" cy="300161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932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AD9065-DD6C-4C66-9803-84E46E25FCC5}"/>
              </a:ext>
            </a:extLst>
          </p:cNvPr>
          <p:cNvSpPr txBox="1"/>
          <p:nvPr/>
        </p:nvSpPr>
        <p:spPr>
          <a:xfrm>
            <a:off x="1404731" y="2067338"/>
            <a:ext cx="6573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সংজ্ঞার বৈশিষ্ট্যগুলো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5D43FB-0A6F-4B59-810C-1A4ABBFE25AF}"/>
              </a:ext>
            </a:extLst>
          </p:cNvPr>
          <p:cNvSpPr txBox="1"/>
          <p:nvPr/>
        </p:nvSpPr>
        <p:spPr>
          <a:xfrm>
            <a:off x="8653676" y="543336"/>
            <a:ext cx="199125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B6E4F8-6C40-4C81-A25B-120D7F6EE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269" y="1595782"/>
            <a:ext cx="3170583" cy="283334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6288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DC1FE0-50AE-4684-B08E-6B34CEDB6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062" y="1261928"/>
            <a:ext cx="8892492" cy="466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9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2828018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676401"/>
            <a:ext cx="3393134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শারমিন আক্তার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প্রভাষক,দর্শন বিভাগ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নোয়াপাড়া কলেজ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রাউজান,চট্টগ্রাম।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 flipV="1">
            <a:off x="6135659" y="2377959"/>
            <a:ext cx="5257801" cy="350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0689EA-48F9-48E8-9BE6-87D5AF6CFEB5}"/>
              </a:ext>
            </a:extLst>
          </p:cNvPr>
          <p:cNvSpPr txBox="1"/>
          <p:nvPr/>
        </p:nvSpPr>
        <p:spPr>
          <a:xfrm>
            <a:off x="5088835" y="159025"/>
            <a:ext cx="2053767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F0AA5-6BD5-4AC6-BC7F-D7D78AC91AAD}"/>
              </a:ext>
            </a:extLst>
          </p:cNvPr>
          <p:cNvSpPr txBox="1"/>
          <p:nvPr/>
        </p:nvSpPr>
        <p:spPr>
          <a:xfrm>
            <a:off x="185530" y="940904"/>
            <a:ext cx="229261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দেখঃ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FB7519-52A2-49D0-BDB6-D4A83657D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974" y="2195512"/>
            <a:ext cx="2956268" cy="24669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786E1-6EFC-4570-BB61-1D1615163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0" y="2195512"/>
            <a:ext cx="2717729" cy="24669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3FE9EA-E328-4FF2-BD5F-E39D80CFC1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44" y="2195512"/>
            <a:ext cx="2844248" cy="24669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1163FA-1766-4BDF-9707-370279BB95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22" y="2195512"/>
            <a:ext cx="2703443" cy="24669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B2595A-CAF1-49B6-954E-C584A4C458E2}"/>
              </a:ext>
            </a:extLst>
          </p:cNvPr>
          <p:cNvSpPr txBox="1"/>
          <p:nvPr/>
        </p:nvSpPr>
        <p:spPr>
          <a:xfrm>
            <a:off x="185530" y="5181600"/>
            <a:ext cx="11794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কি প্রমাণ করে? মানুষের কি আছে? মানুষের বুদ্ধি আছে। বুদ্ধি আছে বলেই মানুষ অন্যান্য প্রাণী থেকে আলাদা। তাহলে দেখা যাচ্ছে মানুষের দুটি গুণ আছে । একটি হলো জীববৃত্তি এবং অন্যটি হলো বুদ্ধিবৃত্তি। যুক্তিবিদ্যায় এদেরকে বলা হয় জাত্যর্থ। আর এই জাত্যর্থকে সুস্পষ্ট করে যৌক্তিক সংজ্ঞা।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9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7975A88-9306-4620-A5D6-BE97A49C78EC}"/>
              </a:ext>
            </a:extLst>
          </p:cNvPr>
          <p:cNvGrpSpPr/>
          <p:nvPr/>
        </p:nvGrpSpPr>
        <p:grpSpPr>
          <a:xfrm>
            <a:off x="3962400" y="267267"/>
            <a:ext cx="4648200" cy="1295400"/>
            <a:chOff x="2438400" y="152400"/>
            <a:chExt cx="4648200" cy="1295400"/>
          </a:xfrm>
        </p:grpSpPr>
        <p:sp>
          <p:nvSpPr>
            <p:cNvPr id="10" name="Callout: Down Arrow 9">
              <a:extLst>
                <a:ext uri="{FF2B5EF4-FFF2-40B4-BE49-F238E27FC236}">
                  <a16:creationId xmlns:a16="http://schemas.microsoft.com/office/drawing/2014/main" id="{5DCE817B-51D9-4F8E-B1E1-CED0B2F91B5E}"/>
                </a:ext>
              </a:extLst>
            </p:cNvPr>
            <p:cNvSpPr/>
            <p:nvPr/>
          </p:nvSpPr>
          <p:spPr>
            <a:xfrm>
              <a:off x="2438400" y="152400"/>
              <a:ext cx="4648200" cy="1295400"/>
            </a:xfrm>
            <a:prstGeom prst="downArrowCallou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505200" y="228600"/>
              <a:ext cx="2362200" cy="7078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 ঘোষণা 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5C992E-3DF0-47BA-8724-7CB15A0A3E9A}"/>
              </a:ext>
            </a:extLst>
          </p:cNvPr>
          <p:cNvGrpSpPr/>
          <p:nvPr/>
        </p:nvGrpSpPr>
        <p:grpSpPr>
          <a:xfrm>
            <a:off x="1533652" y="2971229"/>
            <a:ext cx="9144000" cy="1741557"/>
            <a:chOff x="0" y="2058101"/>
            <a:chExt cx="9144000" cy="1741557"/>
          </a:xfrm>
        </p:grpSpPr>
        <p:sp>
          <p:nvSpPr>
            <p:cNvPr id="5" name="Ribbon: Tilted Down 4">
              <a:extLst>
                <a:ext uri="{FF2B5EF4-FFF2-40B4-BE49-F238E27FC236}">
                  <a16:creationId xmlns:a16="http://schemas.microsoft.com/office/drawing/2014/main" id="{B53F5248-923E-42B7-9D9B-CFCF43CE912C}"/>
                </a:ext>
              </a:extLst>
            </p:cNvPr>
            <p:cNvSpPr/>
            <p:nvPr/>
          </p:nvSpPr>
          <p:spPr>
            <a:xfrm>
              <a:off x="0" y="2058101"/>
              <a:ext cx="9144000" cy="1741557"/>
            </a:xfrm>
            <a:prstGeom prst="ribbon">
              <a:avLst>
                <a:gd name="adj1" fmla="val 33333"/>
                <a:gd name="adj2" fmla="val 4716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762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17409" y="2789249"/>
              <a:ext cx="3709182" cy="7078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/>
                <a:t>যৌক্তিক সংজ্ঞা </a:t>
              </a:r>
              <a:endParaRPr lang="en-US" sz="4000" b="1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33801" y="5817705"/>
            <a:ext cx="474370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/>
              <a:t>LOGICAL  DEFINITION</a:t>
            </a:r>
            <a:endParaRPr lang="en-US" sz="4000" b="1" dirty="0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5B6DD680-8998-4BA5-AC8C-896245E334F3}"/>
              </a:ext>
            </a:extLst>
          </p:cNvPr>
          <p:cNvSpPr/>
          <p:nvPr/>
        </p:nvSpPr>
        <p:spPr>
          <a:xfrm flipH="1" flipV="1">
            <a:off x="5067300" y="4854208"/>
            <a:ext cx="2057400" cy="925411"/>
          </a:xfrm>
          <a:prstGeom prst="upArrow">
            <a:avLst>
              <a:gd name="adj1" fmla="val 12669"/>
              <a:gd name="adj2" fmla="val 35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37F3D547-96FD-465B-9A28-908400501175}"/>
              </a:ext>
            </a:extLst>
          </p:cNvPr>
          <p:cNvSpPr/>
          <p:nvPr/>
        </p:nvSpPr>
        <p:spPr>
          <a:xfrm>
            <a:off x="1583348" y="1408043"/>
            <a:ext cx="9143999" cy="1295400"/>
          </a:xfrm>
          <a:prstGeom prst="wav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যুক্তিবিদ্যা-২য়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	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C47FC2-52B2-4FB1-9C01-90A00F436739}"/>
              </a:ext>
            </a:extLst>
          </p:cNvPr>
          <p:cNvSpPr txBox="1"/>
          <p:nvPr/>
        </p:nvSpPr>
        <p:spPr>
          <a:xfrm>
            <a:off x="7868479" y="1705113"/>
            <a:ext cx="2209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অধ্যায়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856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0E76E1-B5EC-4CC9-9B12-C97D364DAEC1}"/>
              </a:ext>
            </a:extLst>
          </p:cNvPr>
          <p:cNvSpPr txBox="1"/>
          <p:nvPr/>
        </p:nvSpPr>
        <p:spPr>
          <a:xfrm>
            <a:off x="1603513" y="2876586"/>
            <a:ext cx="6096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ব্যাখ্যা করতে পারবে।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194A09-CD90-4982-A211-2A105FE5E131}"/>
              </a:ext>
            </a:extLst>
          </p:cNvPr>
          <p:cNvSpPr txBox="1"/>
          <p:nvPr/>
        </p:nvSpPr>
        <p:spPr>
          <a:xfrm>
            <a:off x="1603513" y="1815548"/>
            <a:ext cx="2138727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492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6738" y="381001"/>
            <a:ext cx="230704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উপস্থাপনা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1" y="1542872"/>
            <a:ext cx="8381999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কোনো  পদের সম্পূর্ণ জাত্যর্থের সুস্পষ্ট  উল্লেখ করাকে </a:t>
            </a:r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1" y="4116050"/>
            <a:ext cx="8381999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হল কোনো পদের সাধারণ ও আবশ্যিক গুণ। তাই কোনো পদের সংজ্ঞা প্রদানের সময় ঐ পদের সাধারণ ও আবশ্যিক গুণাবলির উল্লেখ করা হয়।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0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C59B6E-49EE-43B4-A944-C7A61B93CD3D}"/>
              </a:ext>
            </a:extLst>
          </p:cNvPr>
          <p:cNvSpPr txBox="1"/>
          <p:nvPr/>
        </p:nvSpPr>
        <p:spPr>
          <a:xfrm>
            <a:off x="2057400" y="1146315"/>
            <a:ext cx="79248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000" u="sng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উদাহরণস্বরূপ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পদটির সংজ্ঞা দিতে গিয়ে এর বিভিন্ন গুণের উল্লেখ করলে তা যৌক্তিক সংজ্ঞা হবে না। যৌক্তিক সংজ্ঞায় অবশ্য ই  </a:t>
            </a:r>
            <a:r>
              <a:rPr lang="bn-BD" sz="40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পদের জাত্যর্থ উল্লেখ করতে হবে। সুতরাং </a:t>
            </a:r>
            <a:r>
              <a:rPr lang="bn-BD" sz="40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40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পদের যৌক্তিক সংজ্ঞা হবে, </a:t>
            </a:r>
            <a:r>
              <a:rPr lang="bn-BD" sz="40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হয় বুদ্ধিবৃত্তিসম্পন্ন জীব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এখানে  </a:t>
            </a:r>
            <a:r>
              <a:rPr lang="bn-BD" sz="40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bn-BD" sz="40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bn-BD" sz="40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bn-BD" sz="40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40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পদের সাধারণ ও আবশ্যকীয় গুণাবলি বা জাত্যর্থ।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0389" y="1873984"/>
            <a:ext cx="8428175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সংজ্ঞায় যে পদের সংজ্ঞা প্রদান করা হয় তাকে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সংজ্ঞেয় পদ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এবং যে সংজ্ঞা প্রদান করা হয় তাকে </a:t>
            </a:r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সংজ্ঞার্থ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পদ বলে। উদাহরণে উল্লিখিত </a:t>
            </a:r>
            <a:r>
              <a:rPr lang="bn-BD" sz="36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পদটি হচ্ছে </a:t>
            </a:r>
            <a:r>
              <a:rPr lang="bn-BD" sz="3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সংজ্ঞেয়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পদ আর </a:t>
            </a:r>
            <a:r>
              <a:rPr lang="bn-BD" sz="36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বুদ্ধিবৃত্তিসম্পন্ন জীব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 অংশটি হচ্ছে </a:t>
            </a:r>
            <a:r>
              <a:rPr lang="bn-BD" sz="3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সংজ্ঞার্থ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পদ।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0390" y="482026"/>
            <a:ext cx="457661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সংজ্ঞেয় পদ ও সংজ্ঞার্থ পদঃ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3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3222" y="329625"/>
            <a:ext cx="420037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সংজ্ঞার বৈশিষ্ট্যঃ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3222" y="1322488"/>
            <a:ext cx="8772378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যৌক্তিক সংজ্ঞা শ্রেণিবাচক পদের ক্ষেত্রে প্রযোজ্য।</a:t>
            </a: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যৌক্তিক সংজ্ঞা হচ্ছে পদের সম্পূর্ণ জাত্যর্থের সুস্পষ্ট উল্লেখ।</a:t>
            </a: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শব্দের সঞ্চয় বাড়ানো , দ্ব্যর্থকতা দূরীকরণ, স্পষ্টায়ণ এবং অপরের মনোভাবের ওপর প্রভাব বিস্তার করা হল যৌক্তিক সংজ্ঞার উদ্দেশ্য।</a:t>
            </a:r>
          </a:p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৪। যথার্থ সংজ্ঞায় সংজ্ঞেয় ও সংজ্ঞার্থ পদের পরিধি সমান।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8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311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2020-10-05T05:01:01Z</dcterms:created>
  <dcterms:modified xsi:type="dcterms:W3CDTF">2020-12-27T12:29:24Z</dcterms:modified>
</cp:coreProperties>
</file>