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9A5F5-072C-42A9-9412-347CCCDA2BCF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3EEC0-5EDA-431A-AAA1-E98DB86BC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47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2FD5-C72F-4F50-959E-AD138B36534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8C28-2B46-4781-A2E5-432B35A1D75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732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2FD5-C72F-4F50-959E-AD138B36534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8C28-2B46-4781-A2E5-432B35A1D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63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2FD5-C72F-4F50-959E-AD138B36534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8C28-2B46-4781-A2E5-432B35A1D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1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2FD5-C72F-4F50-959E-AD138B36534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8C28-2B46-4781-A2E5-432B35A1D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47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2FD5-C72F-4F50-959E-AD138B36534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8C28-2B46-4781-A2E5-432B35A1D75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831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2FD5-C72F-4F50-959E-AD138B36534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8C28-2B46-4781-A2E5-432B35A1D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94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2FD5-C72F-4F50-959E-AD138B36534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8C28-2B46-4781-A2E5-432B35A1D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10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2FD5-C72F-4F50-959E-AD138B36534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8C28-2B46-4781-A2E5-432B35A1D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0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2FD5-C72F-4F50-959E-AD138B36534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8C28-2B46-4781-A2E5-432B35A1D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4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3162FD5-C72F-4F50-959E-AD138B36534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488C28-2B46-4781-A2E5-432B35A1D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39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2FD5-C72F-4F50-959E-AD138B36534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8C28-2B46-4781-A2E5-432B35A1D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45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3162FD5-C72F-4F50-959E-AD138B365340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1488C28-2B46-4781-A2E5-432B35A1D75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90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0"/>
            <a:ext cx="12192000" cy="63331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91125" y="5287095"/>
            <a:ext cx="9793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 ban"/>
              </a:rPr>
              <a:t>আজকের</a:t>
            </a:r>
            <a:r>
              <a:rPr lang="en-US" sz="5400" dirty="0" smtClean="0">
                <a:latin typeface="Nikos ban"/>
              </a:rPr>
              <a:t> </a:t>
            </a:r>
            <a:r>
              <a:rPr lang="en-US" sz="5400" dirty="0" err="1" smtClean="0">
                <a:latin typeface="Nikos ban"/>
              </a:rPr>
              <a:t>ক্লাসে</a:t>
            </a:r>
            <a:r>
              <a:rPr lang="en-US" sz="5400" dirty="0" smtClean="0">
                <a:latin typeface="Nikos ban"/>
              </a:rPr>
              <a:t> </a:t>
            </a:r>
            <a:r>
              <a:rPr lang="en-US" sz="5400" dirty="0" err="1" smtClean="0">
                <a:latin typeface="Nikos ban"/>
              </a:rPr>
              <a:t>সবাইকে</a:t>
            </a:r>
            <a:r>
              <a:rPr lang="en-US" sz="5400" dirty="0" smtClean="0">
                <a:latin typeface="Nikos ban"/>
              </a:rPr>
              <a:t> </a:t>
            </a:r>
            <a:r>
              <a:rPr lang="en-US" sz="5400" dirty="0" err="1" smtClean="0">
                <a:latin typeface="Nikos ban"/>
              </a:rPr>
              <a:t>স্বাগতম</a:t>
            </a:r>
            <a:endParaRPr lang="en-US" sz="5400" dirty="0"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1113412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5622" y="752729"/>
            <a:ext cx="6115777" cy="70788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 ban"/>
              </a:rPr>
              <a:t>বিশ্বকর্মা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 ban"/>
              </a:rPr>
              <a:t> </a:t>
            </a:r>
            <a:r>
              <a:rPr lang="en-US" sz="4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 ban"/>
              </a:rPr>
              <a:t>দেবের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 ban"/>
              </a:rPr>
              <a:t> </a:t>
            </a:r>
            <a:r>
              <a:rPr lang="en-US" sz="4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 ban"/>
              </a:rPr>
              <a:t>প্রণামমন্ত্র</a:t>
            </a:r>
            <a:endParaRPr lang="en-US" sz="4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4041" y="1783725"/>
            <a:ext cx="7392096" cy="1077218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  <a:latin typeface="Nikos ban"/>
              </a:rPr>
              <a:t>ওঁ</a:t>
            </a:r>
            <a:r>
              <a:rPr lang="en-US" sz="32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 ban"/>
              </a:rPr>
              <a:t>দেবশিল্পিন</a:t>
            </a:r>
            <a:r>
              <a:rPr lang="en-US" sz="32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 ban"/>
              </a:rPr>
              <a:t>মহাভাগ</a:t>
            </a:r>
            <a:r>
              <a:rPr lang="en-US" sz="32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 ban"/>
              </a:rPr>
              <a:t>দেবানাং</a:t>
            </a:r>
            <a:r>
              <a:rPr lang="en-US" sz="32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 ban"/>
              </a:rPr>
              <a:t>কার্যাসাধক</a:t>
            </a:r>
            <a:r>
              <a:rPr lang="en-US" sz="3200" dirty="0" smtClean="0">
                <a:solidFill>
                  <a:schemeClr val="tx1"/>
                </a:solidFill>
                <a:latin typeface="Nikos ban"/>
              </a:rPr>
              <a:t>।</a:t>
            </a:r>
          </a:p>
          <a:p>
            <a:r>
              <a:rPr lang="en-US" sz="3200" dirty="0" err="1" smtClean="0">
                <a:solidFill>
                  <a:schemeClr val="tx1"/>
                </a:solidFill>
                <a:latin typeface="Nikos ban"/>
              </a:rPr>
              <a:t>বিশ্বকর্মন্নমস্তুভ্যং</a:t>
            </a:r>
            <a:r>
              <a:rPr lang="en-US" sz="32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 ban"/>
              </a:rPr>
              <a:t>সর্বাভীষ্ট</a:t>
            </a:r>
            <a:r>
              <a:rPr lang="en-US" sz="32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 ban"/>
              </a:rPr>
              <a:t>ফলপ্রদঃ</a:t>
            </a:r>
            <a:r>
              <a:rPr lang="en-US" sz="3200" dirty="0" smtClean="0">
                <a:solidFill>
                  <a:schemeClr val="tx1"/>
                </a:solidFill>
                <a:latin typeface="Nikos ban"/>
              </a:rPr>
              <a:t>।। </a:t>
            </a:r>
            <a:r>
              <a:rPr lang="en-US" sz="3200" dirty="0" smtClean="0">
                <a:solidFill>
                  <a:schemeClr val="tx1"/>
                </a:solidFill>
                <a:latin typeface="Nikos ban"/>
              </a:rPr>
              <a:t> </a:t>
            </a:r>
            <a:endParaRPr lang="en-US" sz="3200" dirty="0">
              <a:solidFill>
                <a:schemeClr val="tx1"/>
              </a:solidFill>
              <a:latin typeface="Nikos 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9109" y="3169421"/>
            <a:ext cx="1828800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 ban"/>
              </a:rPr>
              <a:t>সরলার্থঃ</a:t>
            </a:r>
            <a:endParaRPr lang="en-US" sz="3600" dirty="0">
              <a:latin typeface="Nikos 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0022" y="4138862"/>
            <a:ext cx="10720135" cy="95410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 ban"/>
              </a:rPr>
              <a:t>হে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দেবশিল্পী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বিশ্বকর্মা</a:t>
            </a:r>
            <a:r>
              <a:rPr lang="en-US" sz="2800" dirty="0" smtClean="0">
                <a:latin typeface="Nikos ban"/>
              </a:rPr>
              <a:t>, </a:t>
            </a:r>
            <a:r>
              <a:rPr lang="en-US" sz="2800" dirty="0" err="1" smtClean="0">
                <a:latin typeface="Nikos ban"/>
              </a:rPr>
              <a:t>আপনি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মহান</a:t>
            </a:r>
            <a:r>
              <a:rPr lang="en-US" sz="2800" dirty="0" smtClean="0">
                <a:latin typeface="Nikos ban"/>
              </a:rPr>
              <a:t>, </a:t>
            </a:r>
            <a:r>
              <a:rPr lang="en-US" sz="2800" dirty="0" err="1" smtClean="0">
                <a:latin typeface="Nikos ban"/>
              </a:rPr>
              <a:t>দেবগণের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কার্যসম্পাদক</a:t>
            </a:r>
            <a:r>
              <a:rPr lang="en-US" sz="2800" dirty="0" smtClean="0">
                <a:latin typeface="Nikos ban"/>
              </a:rPr>
              <a:t>, </a:t>
            </a:r>
            <a:r>
              <a:rPr lang="en-US" sz="2800" dirty="0" err="1" smtClean="0">
                <a:latin typeface="Nikos ban"/>
              </a:rPr>
              <a:t>সর্ব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অভীষ্ট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পুরণকারী</a:t>
            </a:r>
            <a:r>
              <a:rPr lang="en-US" sz="2800" dirty="0" smtClean="0">
                <a:latin typeface="Nikos ban"/>
              </a:rPr>
              <a:t>।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তোমাকে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প্রণাম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smtClean="0">
                <a:latin typeface="Nikos ban"/>
              </a:rPr>
              <a:t>।   </a:t>
            </a:r>
            <a:endParaRPr lang="en-US" sz="2800" dirty="0" smtClean="0"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375122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9862" y="360947"/>
            <a:ext cx="10242884" cy="76944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 ban"/>
              </a:rPr>
              <a:t>বিশ্বকর্মা</a:t>
            </a:r>
            <a:r>
              <a:rPr lang="en-US" sz="4400" b="1" dirty="0" smtClean="0">
                <a:latin typeface="Nikos ban"/>
              </a:rPr>
              <a:t> </a:t>
            </a:r>
            <a:r>
              <a:rPr lang="en-US" sz="4400" b="1" dirty="0" err="1" smtClean="0">
                <a:latin typeface="Nikos ban"/>
              </a:rPr>
              <a:t>দেবের</a:t>
            </a:r>
            <a:r>
              <a:rPr lang="en-US" sz="4400" b="1" dirty="0">
                <a:latin typeface="Nikos ban"/>
              </a:rPr>
              <a:t> </a:t>
            </a:r>
            <a:r>
              <a:rPr lang="en-US" sz="4400" b="1" dirty="0" err="1" smtClean="0">
                <a:latin typeface="Nikos ban"/>
              </a:rPr>
              <a:t>পূজার</a:t>
            </a:r>
            <a:r>
              <a:rPr lang="en-US" sz="4400" b="1" dirty="0" smtClean="0">
                <a:latin typeface="Nikos ban"/>
              </a:rPr>
              <a:t> </a:t>
            </a:r>
            <a:r>
              <a:rPr lang="en-US" sz="4400" b="1" dirty="0" err="1" smtClean="0">
                <a:latin typeface="Nikos ban"/>
              </a:rPr>
              <a:t>শিক্ষা</a:t>
            </a:r>
            <a:r>
              <a:rPr lang="en-US" sz="4400" b="1" dirty="0" smtClean="0">
                <a:latin typeface="Nikos ban"/>
              </a:rPr>
              <a:t> ও </a:t>
            </a:r>
            <a:r>
              <a:rPr lang="en-US" sz="4400" b="1" dirty="0" err="1" smtClean="0">
                <a:latin typeface="Nikos ban"/>
              </a:rPr>
              <a:t>প্রভাবঃ</a:t>
            </a:r>
            <a:r>
              <a:rPr lang="en-US" sz="4400" b="1" dirty="0" smtClean="0">
                <a:latin typeface="Nikos ban"/>
              </a:rPr>
              <a:t> </a:t>
            </a:r>
            <a:endParaRPr lang="en-US" sz="4400" b="1" dirty="0"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7251" y="1612233"/>
            <a:ext cx="10708105" cy="440120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800" dirty="0" err="1" smtClean="0">
                <a:latin typeface="Nikos ban"/>
              </a:rPr>
              <a:t>বিশ্বকর্মার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কৃপায়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শিল্প</a:t>
            </a:r>
            <a:r>
              <a:rPr lang="en-US" sz="2800" dirty="0" smtClean="0">
                <a:latin typeface="Nikos ban"/>
              </a:rPr>
              <a:t> ও </a:t>
            </a:r>
            <a:r>
              <a:rPr lang="en-US" sz="2800" dirty="0" err="1" smtClean="0">
                <a:latin typeface="Nikos ban"/>
              </a:rPr>
              <a:t>বিজ্ঞানে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পারদর্শিতা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লাভ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করা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যায়</a:t>
            </a:r>
            <a:r>
              <a:rPr lang="en-US" sz="2800" dirty="0" smtClean="0">
                <a:latin typeface="Nikos ban"/>
              </a:rPr>
              <a:t>। </a:t>
            </a:r>
            <a:r>
              <a:rPr lang="en-US" sz="2800" dirty="0" err="1" smtClean="0">
                <a:latin typeface="Nikos ban"/>
              </a:rPr>
              <a:t>তাঁর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আশীর্বাদে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কারুশিল্পকর্মে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দক্ষতা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অর্জন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করা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যায়</a:t>
            </a:r>
            <a:r>
              <a:rPr lang="en-US" sz="2800" dirty="0" smtClean="0">
                <a:latin typeface="Nikos ban"/>
              </a:rPr>
              <a:t>। </a:t>
            </a:r>
          </a:p>
          <a:p>
            <a:pPr algn="just"/>
            <a:endParaRPr lang="en-US" sz="2800" dirty="0" smtClean="0">
              <a:latin typeface="Nikos ban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800" dirty="0" err="1" smtClean="0">
                <a:latin typeface="Nikos ban"/>
              </a:rPr>
              <a:t>পূজারিগণ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স্ব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স্ব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কাজে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মনোযোগী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হয়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এবং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কার্যসম্পাদনে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শৈল্পিক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মনোভাব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গড়ে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ওঠে</a:t>
            </a:r>
            <a:r>
              <a:rPr lang="en-US" sz="2800" dirty="0" smtClean="0">
                <a:latin typeface="Nikos ban"/>
              </a:rPr>
              <a:t> ।</a:t>
            </a:r>
          </a:p>
          <a:p>
            <a:pPr algn="just"/>
            <a:endParaRPr lang="en-US" sz="2800" dirty="0" smtClean="0">
              <a:latin typeface="Nikos ban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800" dirty="0" err="1" smtClean="0">
                <a:latin typeface="Nikos ban"/>
              </a:rPr>
              <a:t>বিশ্বকর্মার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কৃপায়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পূজারিগণ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শিল্পকলা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যান্ত্রিক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বিদ্যায়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পারদর্শিতা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লাভ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করতে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পারে</a:t>
            </a:r>
            <a:r>
              <a:rPr lang="en-US" sz="2800" dirty="0" smtClean="0">
                <a:latin typeface="Nikos ban"/>
              </a:rPr>
              <a:t>।</a:t>
            </a:r>
          </a:p>
          <a:p>
            <a:pPr algn="just"/>
            <a:endParaRPr lang="en-US" sz="2800" dirty="0" smtClean="0">
              <a:latin typeface="Nikos ban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800" dirty="0" err="1" smtClean="0">
                <a:latin typeface="Nikos ban"/>
              </a:rPr>
              <a:t>বিশ্বকর্মা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পূজার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মধ্য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দিয়ে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লোকশিল্পের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বিকাশ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ঘটে</a:t>
            </a:r>
            <a:r>
              <a:rPr lang="en-US" sz="2800" dirty="0" smtClean="0">
                <a:latin typeface="Nikos ban"/>
              </a:rPr>
              <a:t> । </a:t>
            </a:r>
            <a:endParaRPr lang="en-US" sz="2800" dirty="0"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3710662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33714" y="272261"/>
            <a:ext cx="37205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 ban"/>
              </a:rPr>
              <a:t>আদর্শ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 ban"/>
              </a:rPr>
              <a:t> </a:t>
            </a:r>
            <a:r>
              <a:rPr lang="en-US" sz="54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 ban"/>
              </a:rPr>
              <a:t>পাঠ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 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27" y="1126800"/>
            <a:ext cx="11177336" cy="573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50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53459" y="103819"/>
            <a:ext cx="3126177" cy="92333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latin typeface="Nikos ban"/>
              </a:rPr>
              <a:t>সরব</a:t>
            </a:r>
            <a:r>
              <a:rPr lang="en-US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latin typeface="Nikos ban"/>
              </a:rPr>
              <a:t> </a:t>
            </a:r>
            <a:r>
              <a:rPr lang="en-US" sz="54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latin typeface="Nikos ban"/>
              </a:rPr>
              <a:t>পাঠ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effectLst/>
              <a:latin typeface="Nikos 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95" y="1027149"/>
            <a:ext cx="11201400" cy="5362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426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39896" y="589002"/>
            <a:ext cx="251062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solidFill>
                  <a:schemeClr val="tx1"/>
                </a:solidFill>
                <a:effectLst>
                  <a:reflection blurRad="6350" stA="53000" endA="300" endPos="35500" dir="5400000" sy="-90000" algn="bl" rotWithShape="0"/>
                </a:effectLst>
                <a:latin typeface="Nikos ban"/>
              </a:rPr>
              <a:t>মূল্যায়ন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reflection blurRad="6350" stA="53000" endA="300" endPos="35500" dir="5400000" sy="-90000" algn="bl" rotWithShape="0"/>
              </a:effectLst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9942" y="1817531"/>
            <a:ext cx="4144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 ban"/>
              </a:rPr>
              <a:t>বিশ্বকর্মা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কীসের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দেবতা</a:t>
            </a:r>
            <a:r>
              <a:rPr lang="en-US" sz="2800" dirty="0" smtClean="0">
                <a:latin typeface="Nikos ban"/>
              </a:rPr>
              <a:t>  </a:t>
            </a:r>
            <a:r>
              <a:rPr lang="en-US" sz="2800" dirty="0" smtClean="0">
                <a:latin typeface="Nikos ban"/>
              </a:rPr>
              <a:t>?</a:t>
            </a:r>
            <a:endParaRPr lang="en-US" sz="2800" dirty="0">
              <a:latin typeface="Nikos 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9942" y="2645950"/>
            <a:ext cx="9685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 ban"/>
              </a:rPr>
              <a:t>উত্তরঃ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বিশ্বকর্মা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শিল্পী</a:t>
            </a:r>
            <a:r>
              <a:rPr lang="en-US" sz="2800" dirty="0" smtClean="0">
                <a:latin typeface="Nikos ban"/>
              </a:rPr>
              <a:t> ও </a:t>
            </a:r>
            <a:r>
              <a:rPr lang="en-US" sz="2800" dirty="0" err="1" smtClean="0">
                <a:latin typeface="Nikos ban"/>
              </a:rPr>
              <a:t>ভাস্কর্য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এবং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যন্ত্র</a:t>
            </a:r>
            <a:r>
              <a:rPr lang="en-US" sz="2800" dirty="0" smtClean="0">
                <a:latin typeface="Nikos ban"/>
              </a:rPr>
              <a:t>  ও </a:t>
            </a:r>
            <a:r>
              <a:rPr lang="en-US" sz="2800" dirty="0" err="1" smtClean="0">
                <a:latin typeface="Nikos ban"/>
              </a:rPr>
              <a:t>যন্ত্রকৌশলের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দেবতা</a:t>
            </a:r>
            <a:r>
              <a:rPr lang="en-US" sz="2800" dirty="0" smtClean="0">
                <a:latin typeface="Nikos ban"/>
              </a:rPr>
              <a:t>। </a:t>
            </a:r>
            <a:endParaRPr lang="en-US" sz="2800" dirty="0">
              <a:latin typeface="Nikos 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942" y="3333574"/>
            <a:ext cx="3326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 ban"/>
              </a:rPr>
              <a:t>বিশ্বকর্মার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বাহন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কী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smtClean="0">
                <a:latin typeface="Nikos ban"/>
              </a:rPr>
              <a:t>?  </a:t>
            </a:r>
            <a:endParaRPr lang="en-US" sz="2800" dirty="0">
              <a:latin typeface="Nikos b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958" y="4021199"/>
            <a:ext cx="2141621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Nikos ban"/>
              </a:rPr>
              <a:t>উত্তরঃ</a:t>
            </a:r>
            <a:r>
              <a:rPr lang="en-US" sz="36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হস্তী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smtClean="0">
                <a:latin typeface="Nikos ban"/>
              </a:rPr>
              <a:t> </a:t>
            </a:r>
            <a:endParaRPr lang="en-US" sz="2800" dirty="0" smtClean="0">
              <a:latin typeface="Nikos b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9942" y="4932947"/>
            <a:ext cx="8590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 ban "/>
              </a:rPr>
              <a:t>ভগবান</a:t>
            </a:r>
            <a:r>
              <a:rPr lang="en-US" sz="2800" dirty="0" smtClean="0">
                <a:latin typeface="Nikos ban "/>
              </a:rPr>
              <a:t> </a:t>
            </a:r>
            <a:r>
              <a:rPr lang="en-US" sz="2800" dirty="0" err="1" smtClean="0">
                <a:latin typeface="Nikos ban "/>
              </a:rPr>
              <a:t>শ্রীকৃষ্ণের</a:t>
            </a:r>
            <a:r>
              <a:rPr lang="en-US" sz="2800" dirty="0" smtClean="0">
                <a:latin typeface="Nikos ban "/>
              </a:rPr>
              <a:t> </a:t>
            </a:r>
            <a:r>
              <a:rPr lang="en-US" sz="2800" dirty="0" err="1" smtClean="0">
                <a:latin typeface="Nikos ban "/>
              </a:rPr>
              <a:t>আদেশে</a:t>
            </a:r>
            <a:r>
              <a:rPr lang="en-US" sz="2800" dirty="0" smtClean="0">
                <a:latin typeface="Nikos ban "/>
              </a:rPr>
              <a:t>  </a:t>
            </a:r>
            <a:r>
              <a:rPr lang="en-US" sz="2800" dirty="0" err="1" smtClean="0">
                <a:latin typeface="Nikos ban "/>
              </a:rPr>
              <a:t>বিশ্বকর্মা</a:t>
            </a:r>
            <a:r>
              <a:rPr lang="en-US" sz="2800" dirty="0" smtClean="0">
                <a:latin typeface="Nikos ban "/>
              </a:rPr>
              <a:t>  </a:t>
            </a:r>
            <a:r>
              <a:rPr lang="en-US" sz="2800" dirty="0" err="1" smtClean="0">
                <a:latin typeface="Nikos ban "/>
              </a:rPr>
              <a:t>কী</a:t>
            </a:r>
            <a:r>
              <a:rPr lang="en-US" sz="2800" dirty="0" smtClean="0">
                <a:latin typeface="Nikos ban "/>
              </a:rPr>
              <a:t> </a:t>
            </a:r>
            <a:r>
              <a:rPr lang="en-US" sz="2800" dirty="0" err="1" smtClean="0">
                <a:latin typeface="Nikos ban "/>
              </a:rPr>
              <a:t>নির্মাণ</a:t>
            </a:r>
            <a:r>
              <a:rPr lang="en-US" sz="2800" dirty="0" smtClean="0">
                <a:latin typeface="Nikos ban "/>
              </a:rPr>
              <a:t> </a:t>
            </a:r>
            <a:r>
              <a:rPr lang="en-US" sz="2800" dirty="0" err="1" smtClean="0">
                <a:latin typeface="Nikos ban "/>
              </a:rPr>
              <a:t>করেন</a:t>
            </a:r>
            <a:r>
              <a:rPr lang="en-US" sz="2800" dirty="0" smtClean="0">
                <a:latin typeface="Nikos ban "/>
              </a:rPr>
              <a:t> ? </a:t>
            </a:r>
            <a:endParaRPr lang="en-US" sz="2800" dirty="0">
              <a:latin typeface="Nikos ban 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942" y="5743683"/>
            <a:ext cx="2989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 ban "/>
              </a:rPr>
              <a:t>উত্তরঃ</a:t>
            </a:r>
            <a:r>
              <a:rPr lang="en-US" sz="2800" dirty="0" smtClean="0">
                <a:latin typeface="Nikos ban "/>
              </a:rPr>
              <a:t> </a:t>
            </a:r>
            <a:r>
              <a:rPr lang="en-US" sz="2800" dirty="0" err="1" smtClean="0">
                <a:latin typeface="Nikos ban "/>
              </a:rPr>
              <a:t>দ্বারকাপুরী</a:t>
            </a:r>
            <a:r>
              <a:rPr lang="en-US" sz="2800" dirty="0" smtClean="0">
                <a:latin typeface="Nikos ban "/>
              </a:rPr>
              <a:t> </a:t>
            </a:r>
            <a:endParaRPr lang="en-US" sz="2800" dirty="0">
              <a:latin typeface="Nikos ban "/>
            </a:endParaRPr>
          </a:p>
        </p:txBody>
      </p:sp>
    </p:spTree>
    <p:extLst>
      <p:ext uri="{BB962C8B-B14F-4D97-AF65-F5344CB8AC3E}">
        <p14:creationId xmlns:p14="http://schemas.microsoft.com/office/powerpoint/2010/main" val="131587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7" grpId="0"/>
      <p:bldP spid="6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5257800" y="928115"/>
            <a:ext cx="5029200" cy="1419727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 ban"/>
              </a:rPr>
              <a:t>বাড়ির</a:t>
            </a:r>
            <a:r>
              <a:rPr lang="en-US" sz="44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 ban"/>
              </a:rPr>
              <a:t>কাজ</a:t>
            </a:r>
            <a:r>
              <a:rPr lang="en-US" sz="4400" dirty="0" smtClean="0">
                <a:solidFill>
                  <a:schemeClr val="tx1"/>
                </a:solidFill>
                <a:latin typeface="Nikos ban"/>
              </a:rPr>
              <a:t> </a:t>
            </a:r>
            <a:endParaRPr lang="en-US" sz="4400" dirty="0">
              <a:solidFill>
                <a:schemeClr val="tx1"/>
              </a:solidFill>
              <a:latin typeface="Nikos ban"/>
            </a:endParaRPr>
          </a:p>
        </p:txBody>
      </p:sp>
      <p:sp>
        <p:nvSpPr>
          <p:cNvPr id="4" name="Bevel 3"/>
          <p:cNvSpPr/>
          <p:nvPr/>
        </p:nvSpPr>
        <p:spPr>
          <a:xfrm>
            <a:off x="264695" y="3970422"/>
            <a:ext cx="11646568" cy="1852863"/>
          </a:xfrm>
          <a:prstGeom prst="bevel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 ban"/>
              </a:rPr>
              <a:t>বিশ্বকর্মা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 ban"/>
              </a:rPr>
              <a:t>দেবের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 ban"/>
              </a:rPr>
              <a:t>পূজা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 ban"/>
              </a:rPr>
              <a:t>করার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 ban"/>
              </a:rPr>
              <a:t>কয়েকটি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 ban"/>
              </a:rPr>
              <a:t>কারণ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 ban"/>
              </a:rPr>
              <a:t>লিখবে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 ban"/>
              </a:rPr>
              <a:t>।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 ban"/>
              </a:rPr>
              <a:t> 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 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03261"/>
            <a:ext cx="3970421" cy="300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54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73"/>
            <a:ext cx="12192000" cy="640681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73143" y="5345024"/>
            <a:ext cx="54537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সবাইকে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ধন্যবাদ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2057535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02248" y="552907"/>
            <a:ext cx="3629520" cy="6463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 ban"/>
              </a:rPr>
              <a:t>শিক্ষক</a:t>
            </a:r>
            <a:r>
              <a:rPr lang="en-US" sz="3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 ban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 ban"/>
              </a:rPr>
              <a:t>পরিচিতি</a:t>
            </a:r>
            <a:endParaRPr lang="en-US" sz="3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06" y="2382252"/>
            <a:ext cx="2362200" cy="27622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Flowchart: Stored Data 4"/>
          <p:cNvSpPr/>
          <p:nvPr/>
        </p:nvSpPr>
        <p:spPr>
          <a:xfrm>
            <a:off x="3092116" y="2382252"/>
            <a:ext cx="8879305" cy="3396414"/>
          </a:xfrm>
          <a:prstGeom prst="flowChartOnlineStorage">
            <a:avLst/>
          </a:prstGeom>
          <a:ln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 ban"/>
              </a:rPr>
              <a:t>স্বপন</a:t>
            </a:r>
            <a:r>
              <a:rPr lang="en-US" sz="28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 ban"/>
              </a:rPr>
              <a:t>রায়</a:t>
            </a:r>
            <a:endParaRPr lang="en-US" sz="2800" dirty="0" smtClean="0">
              <a:solidFill>
                <a:schemeClr val="tx1"/>
              </a:solidFill>
              <a:latin typeface="Nikos ban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 ban"/>
              </a:rPr>
              <a:t>সহকারী</a:t>
            </a:r>
            <a:r>
              <a:rPr lang="en-US" sz="28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 ban"/>
              </a:rPr>
              <a:t>শিক্ষক</a:t>
            </a:r>
            <a:r>
              <a:rPr lang="en-US" sz="2800" dirty="0" smtClean="0">
                <a:solidFill>
                  <a:schemeClr val="tx1"/>
                </a:solidFill>
                <a:latin typeface="Nikos ban"/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 ban"/>
              </a:rPr>
              <a:t>জে</a:t>
            </a:r>
            <a:r>
              <a:rPr lang="en-US" sz="28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 ban"/>
              </a:rPr>
              <a:t>কে</a:t>
            </a:r>
            <a:r>
              <a:rPr lang="en-US" sz="28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 ban"/>
              </a:rPr>
              <a:t>এস</a:t>
            </a:r>
            <a:r>
              <a:rPr lang="en-US" sz="28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 ban"/>
              </a:rPr>
              <a:t>মাধ্যমিক</a:t>
            </a:r>
            <a:r>
              <a:rPr lang="en-US" sz="28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 ban"/>
              </a:rPr>
              <a:t>বালিকা</a:t>
            </a:r>
            <a:r>
              <a:rPr lang="en-US" sz="28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 ban"/>
              </a:rPr>
              <a:t>বিদ্যালয়</a:t>
            </a:r>
            <a:r>
              <a:rPr lang="en-US" sz="2800" dirty="0" smtClean="0">
                <a:solidFill>
                  <a:schemeClr val="tx1"/>
                </a:solidFill>
                <a:latin typeface="Nikos ban"/>
              </a:rPr>
              <a:t>,</a:t>
            </a: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 ban"/>
              </a:rPr>
              <a:t>রূপসা</a:t>
            </a:r>
            <a:r>
              <a:rPr lang="en-US" sz="2800" dirty="0" smtClean="0">
                <a:solidFill>
                  <a:schemeClr val="tx1"/>
                </a:solidFill>
                <a:latin typeface="Nikos ban"/>
              </a:rPr>
              <a:t> , </a:t>
            </a:r>
            <a:r>
              <a:rPr lang="en-US" sz="2800" dirty="0" err="1" smtClean="0">
                <a:solidFill>
                  <a:schemeClr val="tx1"/>
                </a:solidFill>
                <a:latin typeface="Nikos ban"/>
              </a:rPr>
              <a:t>খুলনা</a:t>
            </a:r>
            <a:r>
              <a:rPr lang="en-US" sz="2800" dirty="0" smtClean="0">
                <a:solidFill>
                  <a:schemeClr val="tx1"/>
                </a:solidFill>
                <a:latin typeface="Nikos ban"/>
              </a:rPr>
              <a:t> ।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 ban"/>
              </a:rPr>
              <a:t>ইমেইল-swapon363721@gmail.com</a:t>
            </a:r>
            <a:endParaRPr lang="en-US" sz="2800" dirty="0">
              <a:solidFill>
                <a:schemeClr val="tx1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2221611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3898230" y="529390"/>
            <a:ext cx="4391527" cy="1937083"/>
          </a:xfrm>
          <a:prstGeom prst="flowChartDecision">
            <a:avLst/>
          </a:prstGeom>
          <a:solidFill>
            <a:srgbClr val="00B0F0"/>
          </a:solidFill>
          <a:ln w="38100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 ban"/>
              </a:rPr>
              <a:t>পাঠ</a:t>
            </a:r>
            <a:r>
              <a:rPr lang="en-US" sz="40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 ban"/>
              </a:rPr>
              <a:t>পরিচিতি</a:t>
            </a:r>
            <a:r>
              <a:rPr lang="en-US" sz="4000" dirty="0" smtClean="0">
                <a:solidFill>
                  <a:schemeClr val="tx1"/>
                </a:solidFill>
                <a:latin typeface="Nikos ban"/>
              </a:rPr>
              <a:t> </a:t>
            </a:r>
            <a:endParaRPr lang="en-US" sz="4000" dirty="0">
              <a:solidFill>
                <a:schemeClr val="tx1"/>
              </a:solidFill>
              <a:latin typeface="Nikos ban"/>
            </a:endParaRPr>
          </a:p>
        </p:txBody>
      </p:sp>
      <p:sp>
        <p:nvSpPr>
          <p:cNvPr id="3" name="Frame 2"/>
          <p:cNvSpPr/>
          <p:nvPr/>
        </p:nvSpPr>
        <p:spPr>
          <a:xfrm>
            <a:off x="1503947" y="2646948"/>
            <a:ext cx="9180095" cy="3416969"/>
          </a:xfrm>
          <a:prstGeom prst="frame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 ban"/>
              </a:rPr>
              <a:t>শ্রেণিঃ</a:t>
            </a:r>
            <a:r>
              <a:rPr lang="en-US" sz="36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 ban"/>
              </a:rPr>
              <a:t>সপ্তম</a:t>
            </a:r>
            <a:r>
              <a:rPr lang="en-US" sz="3600" dirty="0" smtClean="0">
                <a:solidFill>
                  <a:schemeClr val="tx1"/>
                </a:solidFill>
                <a:latin typeface="Nikos ban"/>
              </a:rPr>
              <a:t> </a:t>
            </a: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 ban"/>
              </a:rPr>
              <a:t>বিষয়ঃ</a:t>
            </a:r>
            <a:r>
              <a:rPr lang="en-US" sz="36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 ban"/>
              </a:rPr>
              <a:t>হিন্দুধর্ম</a:t>
            </a:r>
            <a:r>
              <a:rPr lang="en-US" sz="3600" dirty="0" smtClean="0">
                <a:solidFill>
                  <a:schemeClr val="tx1"/>
                </a:solidFill>
                <a:latin typeface="Nikos ban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 ban"/>
              </a:rPr>
              <a:t>নৈতিক</a:t>
            </a:r>
            <a:r>
              <a:rPr lang="en-US" sz="36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 ban"/>
              </a:rPr>
              <a:t>শিক্ষা</a:t>
            </a:r>
            <a:endParaRPr lang="en-US" sz="3600" dirty="0" smtClean="0">
              <a:solidFill>
                <a:schemeClr val="tx1"/>
              </a:solidFill>
              <a:latin typeface="Nikos ban"/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 ban"/>
              </a:rPr>
              <a:t>অধ্যায়ঃ</a:t>
            </a:r>
            <a:r>
              <a:rPr lang="en-US" sz="36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 ban"/>
              </a:rPr>
              <a:t>পঞ্চম</a:t>
            </a:r>
            <a:endParaRPr lang="en-US" sz="3600" dirty="0" smtClean="0">
              <a:solidFill>
                <a:schemeClr val="tx1"/>
              </a:solidFill>
              <a:latin typeface="Nikos ban"/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 ban"/>
              </a:rPr>
              <a:t>পাঠঃ</a:t>
            </a:r>
            <a:r>
              <a:rPr lang="en-US" sz="36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 ban"/>
              </a:rPr>
              <a:t>৮,৯ ও ১০ </a:t>
            </a:r>
            <a:r>
              <a:rPr lang="en-US" sz="3600" dirty="0" smtClean="0">
                <a:solidFill>
                  <a:schemeClr val="tx1"/>
                </a:solidFill>
                <a:latin typeface="Nikos ban"/>
              </a:rPr>
              <a:t>  </a:t>
            </a:r>
            <a:endParaRPr lang="en-US" sz="3600" dirty="0">
              <a:solidFill>
                <a:schemeClr val="tx1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169828781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89274" y="296516"/>
            <a:ext cx="7850605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/>
                <a:latin typeface="Nikos ban"/>
              </a:rPr>
              <a:t>এসো</a:t>
            </a:r>
            <a:r>
              <a:rPr lang="en-US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/>
                <a:latin typeface="Nikos ban"/>
              </a:rPr>
              <a:t> </a:t>
            </a:r>
            <a:r>
              <a:rPr lang="en-US" sz="40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/>
                <a:latin typeface="Nikos ban"/>
              </a:rPr>
              <a:t>আমরা</a:t>
            </a:r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 ban"/>
              </a:rPr>
              <a:t> </a:t>
            </a:r>
            <a:r>
              <a:rPr lang="en-US" sz="4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 ban"/>
              </a:rPr>
              <a:t>দুইটি</a:t>
            </a:r>
            <a:r>
              <a:rPr lang="en-US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/>
                <a:latin typeface="Nikos ban"/>
              </a:rPr>
              <a:t> </a:t>
            </a:r>
            <a:r>
              <a:rPr lang="en-US" sz="40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/>
                <a:latin typeface="Nikos ban"/>
              </a:rPr>
              <a:t>ছবি</a:t>
            </a:r>
            <a:r>
              <a:rPr lang="en-US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/>
                <a:latin typeface="Nikos ban"/>
              </a:rPr>
              <a:t> </a:t>
            </a:r>
            <a:r>
              <a:rPr lang="en-US" sz="40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/>
                <a:latin typeface="Nikos ban"/>
              </a:rPr>
              <a:t>দেখি</a:t>
            </a:r>
            <a:r>
              <a:rPr lang="en-US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/>
                <a:latin typeface="Nikos ban"/>
              </a:rPr>
              <a:t> </a:t>
            </a:r>
            <a:endParaRPr lang="en-U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/>
              <a:latin typeface="Nikos b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7043" y="5704064"/>
            <a:ext cx="8035766" cy="5232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 ban"/>
              </a:rPr>
              <a:t>তোমরা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কী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বলতে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পারবে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ছবি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দুইটি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কোন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দেবতার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smtClean="0">
                <a:latin typeface="Nikos ban"/>
              </a:rPr>
              <a:t>?</a:t>
            </a:r>
            <a:endParaRPr lang="en-US" sz="2800" dirty="0">
              <a:latin typeface="Nikos b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41730" y="5642508"/>
            <a:ext cx="2917658" cy="646331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 ban"/>
              </a:rPr>
              <a:t>বিশ্বকর্মা</a:t>
            </a:r>
            <a:r>
              <a:rPr lang="en-US" sz="3600" dirty="0" smtClean="0">
                <a:latin typeface="Nikos ban"/>
              </a:rPr>
              <a:t> </a:t>
            </a:r>
            <a:r>
              <a:rPr lang="en-US" sz="3600" dirty="0" err="1" smtClean="0">
                <a:latin typeface="Nikos ban"/>
              </a:rPr>
              <a:t>দেব</a:t>
            </a:r>
            <a:r>
              <a:rPr lang="en-US" sz="3600" dirty="0" smtClean="0">
                <a:latin typeface="Nikos ban"/>
              </a:rPr>
              <a:t> </a:t>
            </a:r>
            <a:endParaRPr lang="en-US" sz="3600" dirty="0">
              <a:latin typeface="Nikos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43" y="1392393"/>
            <a:ext cx="5438273" cy="39913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073" y="1389123"/>
            <a:ext cx="5835315" cy="4022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21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997243" y="685799"/>
            <a:ext cx="8217569" cy="1347537"/>
          </a:xfrm>
          <a:prstGeom prst="downArrowCallout">
            <a:avLst/>
          </a:prstGeom>
          <a:solidFill>
            <a:schemeClr val="accent3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 ban"/>
              </a:rPr>
              <a:t>তাহলে</a:t>
            </a:r>
            <a:r>
              <a:rPr lang="en-US" sz="40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 ban"/>
              </a:rPr>
              <a:t>আজ</a:t>
            </a:r>
            <a:r>
              <a:rPr lang="en-US" sz="40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 ban"/>
              </a:rPr>
              <a:t>আমাদের</a:t>
            </a:r>
            <a:r>
              <a:rPr lang="en-US" sz="40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 ban"/>
              </a:rPr>
              <a:t>পাঠের</a:t>
            </a:r>
            <a:r>
              <a:rPr lang="en-US" sz="40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 ban"/>
              </a:rPr>
              <a:t>বিষয়</a:t>
            </a:r>
            <a:r>
              <a:rPr lang="en-US" sz="4000" dirty="0" smtClean="0">
                <a:solidFill>
                  <a:schemeClr val="tx1"/>
                </a:solidFill>
                <a:latin typeface="Nikos ban"/>
              </a:rPr>
              <a:t> </a:t>
            </a:r>
            <a:endParaRPr lang="en-US" sz="4000" dirty="0">
              <a:solidFill>
                <a:schemeClr val="tx1"/>
              </a:solidFill>
              <a:latin typeface="Nikos ban"/>
            </a:endParaRPr>
          </a:p>
        </p:txBody>
      </p:sp>
      <p:sp>
        <p:nvSpPr>
          <p:cNvPr id="3" name="Donut 2"/>
          <p:cNvSpPr/>
          <p:nvPr/>
        </p:nvSpPr>
        <p:spPr>
          <a:xfrm>
            <a:off x="733926" y="2273968"/>
            <a:ext cx="10684042" cy="3717758"/>
          </a:xfrm>
          <a:prstGeom prst="donu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 ban"/>
              </a:rPr>
              <a:t>বিশ্বকর্মা</a:t>
            </a:r>
            <a:r>
              <a:rPr lang="en-US" sz="44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 ban"/>
              </a:rPr>
              <a:t>দেবের</a:t>
            </a:r>
            <a:r>
              <a:rPr lang="en-US" sz="44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 ban"/>
              </a:rPr>
              <a:t>পরিচয়</a:t>
            </a:r>
            <a:r>
              <a:rPr lang="en-US" sz="4400" dirty="0" smtClean="0">
                <a:solidFill>
                  <a:schemeClr val="tx1"/>
                </a:solidFill>
                <a:latin typeface="Nikos ban"/>
              </a:rPr>
              <a:t> ও </a:t>
            </a:r>
            <a:r>
              <a:rPr lang="en-US" sz="4400" dirty="0" err="1" smtClean="0">
                <a:solidFill>
                  <a:schemeClr val="tx1"/>
                </a:solidFill>
                <a:latin typeface="Nikos ban"/>
              </a:rPr>
              <a:t>পূজাপদ্ধতি</a:t>
            </a:r>
            <a:r>
              <a:rPr lang="en-US" sz="4400" dirty="0" smtClean="0">
                <a:solidFill>
                  <a:schemeClr val="tx1"/>
                </a:solidFill>
                <a:latin typeface="Nikos ban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Nikos ban"/>
              </a:rPr>
              <a:t>   </a:t>
            </a:r>
            <a:endParaRPr lang="en-US" sz="4400" dirty="0">
              <a:solidFill>
                <a:schemeClr val="tx1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413263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36774" y="645241"/>
            <a:ext cx="10150536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শিক্ষনফল</a:t>
            </a:r>
            <a:endParaRPr lang="en-US" sz="5400" b="1" dirty="0" smtClean="0">
              <a:ln w="12700">
                <a:solidFill>
                  <a:schemeClr val="accent5"/>
                </a:solidFill>
                <a:prstDash val="solid"/>
              </a:ln>
              <a:latin typeface="Nikos ban"/>
            </a:endParaRPr>
          </a:p>
          <a:p>
            <a:pPr algn="ctr"/>
            <a:r>
              <a:rPr lang="en-US" sz="36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এই</a:t>
            </a:r>
            <a:r>
              <a:rPr lang="en-US" sz="36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6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পাঠশেষে</a:t>
            </a:r>
            <a:r>
              <a:rPr lang="en-US" sz="36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 </a:t>
            </a:r>
            <a:r>
              <a:rPr lang="en-US" sz="3600" b="1" dirty="0" err="1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শিক্ষার্থীরা</a:t>
            </a:r>
            <a:r>
              <a:rPr lang="en-US" sz="36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Nikos ban"/>
              </a:rPr>
              <a:t>--------------------------------</a:t>
            </a:r>
            <a:endParaRPr lang="en-US" sz="3600" b="1" cap="none" spc="0" dirty="0">
              <a:ln w="12700">
                <a:solidFill>
                  <a:schemeClr val="accent5"/>
                </a:solidFill>
                <a:prstDash val="solid"/>
              </a:ln>
              <a:effectLst/>
              <a:latin typeface="Nikos 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4084" y="2550695"/>
            <a:ext cx="1067201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 ban"/>
              </a:rPr>
              <a:t>বিশ্বকর্মা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দেবের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পরিচয়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বর্ণনা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করতে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পারবে</a:t>
            </a:r>
            <a:r>
              <a:rPr lang="en-US" sz="3200" dirty="0" smtClean="0">
                <a:latin typeface="Nikos ban"/>
              </a:rPr>
              <a:t> </a:t>
            </a:r>
            <a:endParaRPr lang="en-US" sz="3200" dirty="0">
              <a:latin typeface="Nikos ban"/>
            </a:endParaRPr>
          </a:p>
          <a:p>
            <a:r>
              <a:rPr lang="en-US" sz="3200" dirty="0" err="1" smtClean="0">
                <a:latin typeface="Nikos ban"/>
              </a:rPr>
              <a:t>বিশ্বকর্মা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দেবের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পুষ্পাঞ্জলি</a:t>
            </a:r>
            <a:r>
              <a:rPr lang="en-US" sz="3200" dirty="0" smtClean="0">
                <a:latin typeface="Nikos ban"/>
              </a:rPr>
              <a:t> ও </a:t>
            </a:r>
            <a:r>
              <a:rPr lang="en-US" sz="3200" dirty="0" err="1" smtClean="0">
                <a:latin typeface="Nikos ban"/>
              </a:rPr>
              <a:t>প্রণামমন্ত্র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বলতে</a:t>
            </a:r>
            <a:r>
              <a:rPr lang="en-US" sz="3200" dirty="0" smtClean="0">
                <a:latin typeface="Nikos ban"/>
              </a:rPr>
              <a:t>, </a:t>
            </a:r>
            <a:r>
              <a:rPr lang="en-US" sz="3200" dirty="0" err="1" smtClean="0">
                <a:latin typeface="Nikos ban"/>
              </a:rPr>
              <a:t>লিখতে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এবং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সরলার্থ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ব্যাখ্যা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করতে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পারবে</a:t>
            </a:r>
            <a:r>
              <a:rPr lang="en-US" sz="3200" dirty="0" smtClean="0">
                <a:latin typeface="Nikos ban"/>
              </a:rPr>
              <a:t> </a:t>
            </a:r>
            <a:endParaRPr lang="en-US" sz="3200" dirty="0">
              <a:latin typeface="Nikos ban"/>
            </a:endParaRPr>
          </a:p>
          <a:p>
            <a:r>
              <a:rPr lang="en-US" sz="3200" dirty="0" err="1" smtClean="0">
                <a:latin typeface="Nikos ban"/>
              </a:rPr>
              <a:t>বিশ্বকর্মা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দেবের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পূজা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পদ্ধতি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বর্ণনা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করতে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পারবে</a:t>
            </a:r>
            <a:r>
              <a:rPr lang="en-US" sz="3200" dirty="0" smtClean="0">
                <a:latin typeface="Nikos ban"/>
              </a:rPr>
              <a:t> </a:t>
            </a:r>
          </a:p>
          <a:p>
            <a:r>
              <a:rPr lang="en-US" sz="3200" dirty="0" err="1" smtClean="0">
                <a:latin typeface="Nikos ban"/>
              </a:rPr>
              <a:t>বিশ্বকর্মা</a:t>
            </a:r>
            <a:r>
              <a:rPr lang="en-US" sz="3200" dirty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দেবের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পূজার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শিক্ষা</a:t>
            </a:r>
            <a:r>
              <a:rPr lang="en-US" sz="3200" dirty="0" smtClean="0">
                <a:latin typeface="Nikos ban"/>
              </a:rPr>
              <a:t> ও </a:t>
            </a:r>
            <a:r>
              <a:rPr lang="en-US" sz="3200" dirty="0" err="1" smtClean="0">
                <a:latin typeface="Nikos ban"/>
              </a:rPr>
              <a:t>প্রভাব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বর্ণনা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করতে</a:t>
            </a:r>
            <a:r>
              <a:rPr lang="en-US" sz="3200" dirty="0" smtClean="0">
                <a:latin typeface="Nikos ban"/>
              </a:rPr>
              <a:t> </a:t>
            </a:r>
            <a:r>
              <a:rPr lang="en-US" sz="3200" dirty="0" err="1" smtClean="0">
                <a:latin typeface="Nikos ban"/>
              </a:rPr>
              <a:t>পারবে</a:t>
            </a:r>
            <a:endParaRPr lang="en-US" sz="3200" dirty="0" smtClean="0">
              <a:latin typeface="Nikos ban"/>
            </a:endParaRPr>
          </a:p>
          <a:p>
            <a:endParaRPr lang="en-US" sz="3200" dirty="0"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33415328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06426" y="324922"/>
            <a:ext cx="5779147" cy="6463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600" b="1" u="sng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 ban"/>
              </a:rPr>
              <a:t>বিশ্বকর্মা</a:t>
            </a:r>
            <a:r>
              <a:rPr lang="en-US" sz="3600" b="1" u="sng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 ban"/>
              </a:rPr>
              <a:t> </a:t>
            </a:r>
            <a:r>
              <a:rPr lang="en-US" sz="3600" b="1" u="sng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 ban"/>
              </a:rPr>
              <a:t>দেবের</a:t>
            </a:r>
            <a:r>
              <a:rPr lang="en-US" sz="3600" b="1" u="sng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 ban"/>
              </a:rPr>
              <a:t> </a:t>
            </a:r>
            <a:r>
              <a:rPr lang="en-US" sz="3600" b="1" u="sng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 ban"/>
              </a:rPr>
              <a:t>পরিচিতিঃ</a:t>
            </a:r>
            <a:endParaRPr lang="en-US" sz="3600" b="1" u="sng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 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8416" y="1249086"/>
            <a:ext cx="11875168" cy="48320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Nikos ban"/>
              </a:rPr>
              <a:t>হিন্দুধর্ম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অনুসারে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বিশ্বকর্মা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শিল্পী</a:t>
            </a:r>
            <a:r>
              <a:rPr lang="en-US" sz="2800" dirty="0" smtClean="0">
                <a:latin typeface="Nikos ban"/>
              </a:rPr>
              <a:t> ও </a:t>
            </a:r>
            <a:r>
              <a:rPr lang="en-US" sz="2800" dirty="0" err="1" smtClean="0">
                <a:latin typeface="Nikos ban"/>
              </a:rPr>
              <a:t>ভাস্কর্য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এবং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যন্ত্র</a:t>
            </a:r>
            <a:r>
              <a:rPr lang="en-US" sz="2800" dirty="0" smtClean="0">
                <a:latin typeface="Nikos ban"/>
              </a:rPr>
              <a:t> ও </a:t>
            </a:r>
            <a:r>
              <a:rPr lang="en-US" sz="2800" dirty="0" err="1" smtClean="0">
                <a:latin typeface="Nikos ban"/>
              </a:rPr>
              <a:t>যন্ত্রকৌশলের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দেবতা</a:t>
            </a:r>
            <a:r>
              <a:rPr lang="en-US" sz="2800" dirty="0" smtClean="0">
                <a:latin typeface="Nikos ban"/>
              </a:rPr>
              <a:t>। এ </a:t>
            </a:r>
            <a:r>
              <a:rPr lang="en-US" sz="2800" dirty="0" err="1" smtClean="0">
                <a:latin typeface="Nikos ban"/>
              </a:rPr>
              <a:t>মহাবিশ্বের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প্রধান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স্থপতি</a:t>
            </a:r>
            <a:r>
              <a:rPr lang="en-US" sz="2800" dirty="0" smtClean="0">
                <a:latin typeface="Nikos ban"/>
              </a:rPr>
              <a:t>। </a:t>
            </a:r>
            <a:r>
              <a:rPr lang="en-US" sz="2800" dirty="0" err="1" smtClean="0">
                <a:latin typeface="Nikos ban"/>
              </a:rPr>
              <a:t>শিল্পনৈপূণ্য</a:t>
            </a:r>
            <a:r>
              <a:rPr lang="en-US" sz="2800" dirty="0" smtClean="0">
                <a:latin typeface="Nikos ban"/>
              </a:rPr>
              <a:t>, </a:t>
            </a:r>
            <a:r>
              <a:rPr lang="en-US" sz="2800" dirty="0" err="1" smtClean="0">
                <a:latin typeface="Nikos ban"/>
              </a:rPr>
              <a:t>স্থাপত্যশিল্প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এবং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কারুকার্য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সৃষ্টিতে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অনন্য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গুণশালী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দেবতা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তিনি</a:t>
            </a:r>
            <a:r>
              <a:rPr lang="en-US" sz="2800" dirty="0" smtClean="0">
                <a:latin typeface="Nikos ban"/>
              </a:rPr>
              <a:t>। </a:t>
            </a:r>
            <a:r>
              <a:rPr lang="en-US" sz="2800" dirty="0" err="1" smtClean="0">
                <a:latin typeface="Nikos ban"/>
              </a:rPr>
              <a:t>পূরাণ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অনুসারে</a:t>
            </a:r>
            <a:r>
              <a:rPr lang="en-US" sz="2800" dirty="0" smtClean="0">
                <a:latin typeface="Nikos ban"/>
              </a:rPr>
              <a:t>  </a:t>
            </a:r>
            <a:r>
              <a:rPr lang="en-US" sz="2800" dirty="0" err="1" smtClean="0">
                <a:latin typeface="Nikos ban"/>
              </a:rPr>
              <a:t>তিনি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দেবশিল্পী</a:t>
            </a:r>
            <a:r>
              <a:rPr lang="en-US" sz="2800" dirty="0" smtClean="0">
                <a:latin typeface="Nikos ban"/>
              </a:rPr>
              <a:t>। </a:t>
            </a:r>
            <a:r>
              <a:rPr lang="en-US" sz="2800" dirty="0" err="1" smtClean="0">
                <a:latin typeface="Nikos ban"/>
              </a:rPr>
              <a:t>তিনি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স্থাপত্য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বেদ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নামে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একটি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উপবেদের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রচয়িতা</a:t>
            </a:r>
            <a:r>
              <a:rPr lang="en-US" sz="2800" dirty="0" smtClean="0">
                <a:latin typeface="Nikos ban"/>
              </a:rPr>
              <a:t>। </a:t>
            </a:r>
            <a:r>
              <a:rPr lang="en-US" sz="2800" dirty="0" err="1" smtClean="0">
                <a:latin typeface="Nikos ban"/>
              </a:rPr>
              <a:t>বিশ্বকর্মা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দেবের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চতুর্ভুজ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রূপ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অত্যান্ত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শৌর্যশালী</a:t>
            </a:r>
            <a:r>
              <a:rPr lang="en-US" sz="2800" dirty="0" smtClean="0">
                <a:latin typeface="Nikos ban"/>
              </a:rPr>
              <a:t> । </a:t>
            </a:r>
            <a:r>
              <a:rPr lang="en-US" sz="2800" dirty="0" err="1" smtClean="0">
                <a:latin typeface="Nikos ban"/>
              </a:rPr>
              <a:t>তাঁর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বাম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দিকের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এক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হাতে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ধনুক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আর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অন্য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হাতে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তুলাদন্ড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এবং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ডান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দিকের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এক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হাতে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হাতুড়ি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অন্য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হাতে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ব্রহ্ম</a:t>
            </a:r>
            <a:r>
              <a:rPr lang="en-US" sz="2800" dirty="0" smtClean="0">
                <a:latin typeface="Nikos ban"/>
              </a:rPr>
              <a:t>  </a:t>
            </a:r>
            <a:r>
              <a:rPr lang="en-US" sz="2800" dirty="0" err="1" smtClean="0">
                <a:latin typeface="Nikos ban"/>
              </a:rPr>
              <a:t>কুঠার</a:t>
            </a:r>
            <a:r>
              <a:rPr lang="en-US" sz="2800" dirty="0" smtClean="0">
                <a:latin typeface="Nikos ban"/>
              </a:rPr>
              <a:t>। </a:t>
            </a:r>
            <a:r>
              <a:rPr lang="en-US" sz="2800" dirty="0" err="1" smtClean="0">
                <a:latin typeface="Nikos ban"/>
              </a:rPr>
              <a:t>তাঁর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বাহন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হস্তী</a:t>
            </a:r>
            <a:r>
              <a:rPr lang="en-US" sz="2800" dirty="0" smtClean="0">
                <a:latin typeface="Nikos ban"/>
              </a:rPr>
              <a:t>। </a:t>
            </a:r>
            <a:r>
              <a:rPr lang="en-US" sz="2800" dirty="0" err="1" smtClean="0">
                <a:latin typeface="Nikos ban"/>
              </a:rPr>
              <a:t>তাঁর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কৃপায়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মানুষ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শিল্পকলা</a:t>
            </a:r>
            <a:r>
              <a:rPr lang="en-US" sz="2800" dirty="0" smtClean="0">
                <a:latin typeface="Nikos ban"/>
              </a:rPr>
              <a:t> ও </a:t>
            </a:r>
            <a:r>
              <a:rPr lang="en-US" sz="2800" dirty="0" err="1" smtClean="0">
                <a:latin typeface="Nikos ban"/>
              </a:rPr>
              <a:t>যন্ত্রবিদ্যায়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পারদর্শিতা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লাভ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করে</a:t>
            </a:r>
            <a:r>
              <a:rPr lang="en-US" sz="2800" dirty="0" smtClean="0">
                <a:latin typeface="Nikos ban"/>
              </a:rPr>
              <a:t>। </a:t>
            </a:r>
            <a:r>
              <a:rPr lang="en-US" sz="2800" dirty="0" err="1" smtClean="0">
                <a:latin typeface="Nikos ban"/>
              </a:rPr>
              <a:t>তিনি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অলংকার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শিল্পের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স্রষ্টা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এবং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দেবতাদের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বিমান</a:t>
            </a:r>
            <a:r>
              <a:rPr lang="en-US" sz="2800" dirty="0" smtClean="0">
                <a:latin typeface="Nikos ban"/>
              </a:rPr>
              <a:t> ও </a:t>
            </a:r>
            <a:r>
              <a:rPr lang="en-US" sz="2800" dirty="0" err="1" smtClean="0">
                <a:latin typeface="Nikos ban"/>
              </a:rPr>
              <a:t>অস্ত্রনির্মাতা</a:t>
            </a:r>
            <a:r>
              <a:rPr lang="en-US" sz="2800" dirty="0" smtClean="0">
                <a:latin typeface="Nikos ban"/>
              </a:rPr>
              <a:t>। </a:t>
            </a:r>
            <a:r>
              <a:rPr lang="en-US" sz="2800" dirty="0" err="1" smtClean="0">
                <a:latin typeface="Nikos ban"/>
              </a:rPr>
              <a:t>তিনি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ব্রহ্মার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নির্দেশে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কিষ্কিন্ধ্যা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নগরী</a:t>
            </a:r>
            <a:r>
              <a:rPr lang="en-US" sz="2800" dirty="0" smtClean="0">
                <a:latin typeface="Nikos ban"/>
              </a:rPr>
              <a:t>, </a:t>
            </a:r>
            <a:r>
              <a:rPr lang="en-US" sz="2800" dirty="0" err="1" smtClean="0">
                <a:latin typeface="Nikos ban"/>
              </a:rPr>
              <a:t>যম</a:t>
            </a:r>
            <a:r>
              <a:rPr lang="en-US" sz="2800" dirty="0" smtClean="0">
                <a:latin typeface="Nikos ban"/>
              </a:rPr>
              <a:t> ও </a:t>
            </a:r>
            <a:r>
              <a:rPr lang="en-US" sz="2800" dirty="0" err="1" smtClean="0">
                <a:latin typeface="Nikos ban"/>
              </a:rPr>
              <a:t>বরুণদেবের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প্রাসাদ</a:t>
            </a:r>
            <a:r>
              <a:rPr lang="en-US" sz="2800" dirty="0" smtClean="0">
                <a:latin typeface="Nikos ban"/>
              </a:rPr>
              <a:t>, </a:t>
            </a:r>
            <a:r>
              <a:rPr lang="en-US" sz="2800" dirty="0" err="1" smtClean="0">
                <a:latin typeface="Nikos ban"/>
              </a:rPr>
              <a:t>পুষ্পরথ</a:t>
            </a:r>
            <a:r>
              <a:rPr lang="en-US" sz="2800" dirty="0" smtClean="0">
                <a:latin typeface="Nikos ban"/>
              </a:rPr>
              <a:t>, </a:t>
            </a:r>
            <a:r>
              <a:rPr lang="en-US" sz="2800" dirty="0" err="1" smtClean="0">
                <a:latin typeface="Nikos ban"/>
              </a:rPr>
              <a:t>ইন্দ্রের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বজ্র</a:t>
            </a:r>
            <a:r>
              <a:rPr lang="en-US" sz="2800" dirty="0" smtClean="0">
                <a:latin typeface="Nikos ban"/>
              </a:rPr>
              <a:t>, </a:t>
            </a:r>
            <a:r>
              <a:rPr lang="en-US" sz="2800" dirty="0" err="1" smtClean="0">
                <a:latin typeface="Nikos ban"/>
              </a:rPr>
              <a:t>শিবের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ত্রিশূল</a:t>
            </a:r>
            <a:r>
              <a:rPr lang="en-US" sz="2800" dirty="0" smtClean="0">
                <a:latin typeface="Nikos ban"/>
              </a:rPr>
              <a:t>, </a:t>
            </a:r>
            <a:r>
              <a:rPr lang="en-US" sz="2800" dirty="0" err="1" smtClean="0">
                <a:latin typeface="Nikos ban"/>
              </a:rPr>
              <a:t>ভগবান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বিষ্ণুর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সুদর্শনচক্র</a:t>
            </a:r>
            <a:r>
              <a:rPr lang="en-US" sz="2800" dirty="0" smtClean="0">
                <a:latin typeface="Nikos ban"/>
              </a:rPr>
              <a:t>, </a:t>
            </a:r>
            <a:r>
              <a:rPr lang="en-US" sz="2800" dirty="0" err="1" smtClean="0">
                <a:latin typeface="Nikos ban"/>
              </a:rPr>
              <a:t>কুবেরের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অস্ত্র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ইত্যাদি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নির্মাণ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করেছেন</a:t>
            </a:r>
            <a:r>
              <a:rPr lang="en-US" sz="2800" dirty="0" smtClean="0">
                <a:latin typeface="Nikos ban"/>
              </a:rPr>
              <a:t>। </a:t>
            </a:r>
            <a:r>
              <a:rPr lang="en-US" sz="2800" dirty="0" err="1" smtClean="0">
                <a:latin typeface="Nikos ban"/>
              </a:rPr>
              <a:t>ভগবান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শ্রীকৃষ্ণের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আদেশে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তিনি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দ্বারকাপুরীও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নির্মাণ</a:t>
            </a:r>
            <a:r>
              <a:rPr lang="en-US" sz="2800" dirty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করেন</a:t>
            </a:r>
            <a:r>
              <a:rPr lang="en-US" sz="2800" dirty="0" smtClean="0">
                <a:latin typeface="Nikos ban"/>
              </a:rPr>
              <a:t>।</a:t>
            </a:r>
            <a:r>
              <a:rPr lang="en-US" sz="2800" dirty="0" smtClean="0">
                <a:latin typeface="Nikos ban"/>
              </a:rPr>
              <a:t>  </a:t>
            </a:r>
            <a:endParaRPr lang="en-US" sz="2800" dirty="0" smtClean="0"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25109996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22881" y="566066"/>
            <a:ext cx="63850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বিশ্বকর্মা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 </a:t>
            </a:r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দেবের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 </a:t>
            </a:r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 ban"/>
              </a:rPr>
              <a:t>পূজাপদ্ধতিঃ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8340" y="1898196"/>
            <a:ext cx="10814165" cy="35394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সর্বপ্রকার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কারুকার্য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বিশ্বকর্মা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দেবের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সৃষ্টি</a:t>
            </a:r>
            <a:r>
              <a:rPr lang="en-US" sz="2800" dirty="0" smtClean="0">
                <a:latin typeface="Nikos ban"/>
              </a:rPr>
              <a:t>। </a:t>
            </a:r>
            <a:r>
              <a:rPr lang="en-US" sz="2800" dirty="0" err="1" smtClean="0">
                <a:latin typeface="Nikos ban"/>
              </a:rPr>
              <a:t>বিশ্বকর্মা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মানুষকে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শৈল্পিক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জ্ঞান</a:t>
            </a:r>
            <a:r>
              <a:rPr lang="en-US" sz="2800" dirty="0" smtClean="0">
                <a:latin typeface="Nikos ban"/>
              </a:rPr>
              <a:t> ও </a:t>
            </a:r>
            <a:r>
              <a:rPr lang="en-US" sz="2800" dirty="0" err="1" smtClean="0">
                <a:latin typeface="Nikos ban"/>
              </a:rPr>
              <a:t>মেধা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দান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করেন</a:t>
            </a:r>
            <a:r>
              <a:rPr lang="en-US" sz="2800" dirty="0" smtClean="0">
                <a:latin typeface="Nikos ban"/>
              </a:rPr>
              <a:t>। </a:t>
            </a:r>
            <a:r>
              <a:rPr lang="en-US" sz="2800" dirty="0" err="1" smtClean="0">
                <a:latin typeface="Nikos ban"/>
              </a:rPr>
              <a:t>বিশ্বকর্মা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পূজার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মূল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উদ্দেশ্য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তাঁর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কৃপা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এবং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কর্মে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শিল্পনৈপুণ্য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লাভ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করা</a:t>
            </a:r>
            <a:r>
              <a:rPr lang="en-US" sz="2800" dirty="0" smtClean="0">
                <a:latin typeface="Nikos ban"/>
              </a:rPr>
              <a:t>। </a:t>
            </a:r>
            <a:r>
              <a:rPr lang="en-US" sz="2800" dirty="0" err="1" smtClean="0">
                <a:latin typeface="Nikos ban"/>
              </a:rPr>
              <a:t>কারুশিল্প</a:t>
            </a:r>
            <a:r>
              <a:rPr lang="en-US" sz="2800" dirty="0" smtClean="0">
                <a:latin typeface="Nikos ban"/>
              </a:rPr>
              <a:t> ও </a:t>
            </a:r>
            <a:r>
              <a:rPr lang="en-US" sz="2800" dirty="0" err="1" smtClean="0">
                <a:latin typeface="Nikos ban"/>
              </a:rPr>
              <a:t>শিল্পশ্রমিকেরা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ভাদ্র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মাসে</a:t>
            </a:r>
            <a:r>
              <a:rPr lang="en-US" sz="2800" dirty="0" err="1" smtClean="0">
                <a:latin typeface="Nikos ban"/>
              </a:rPr>
              <a:t>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সংক্রান্তি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তিথিতে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বিশ্বকর্মা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পূজা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করে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থাকেন</a:t>
            </a:r>
            <a:r>
              <a:rPr lang="en-US" sz="2800" dirty="0" smtClean="0">
                <a:latin typeface="Nikos ban"/>
              </a:rPr>
              <a:t>। </a:t>
            </a:r>
            <a:r>
              <a:rPr lang="en-US" sz="2800" dirty="0" err="1" smtClean="0">
                <a:latin typeface="Nikos ban"/>
              </a:rPr>
              <a:t>পূজার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রীতিনীতি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অন্যান্য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পূজার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অনুরূপ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হলেও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পূজার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সময়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পারিবারিক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সদস্যগণ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যেসকল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পেশায়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নিয়োযিত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সেসব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পেশায়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ব্যবহৃত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উপকরণসমূহ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বিশ্বকর্মা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প্রতিমার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কাছে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রাখা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হয়</a:t>
            </a:r>
            <a:r>
              <a:rPr lang="en-US" sz="2800" dirty="0" smtClean="0">
                <a:latin typeface="Nikos ban"/>
              </a:rPr>
              <a:t>। </a:t>
            </a:r>
            <a:r>
              <a:rPr lang="en-US" sz="2800" dirty="0" err="1" smtClean="0">
                <a:latin typeface="Nikos ban"/>
              </a:rPr>
              <a:t>বিশ্বকর্মা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পূজা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পঞ্চোপচারে</a:t>
            </a:r>
            <a:r>
              <a:rPr lang="en-US" sz="2800" dirty="0" smtClean="0">
                <a:latin typeface="Nikos ban"/>
              </a:rPr>
              <a:t> , </a:t>
            </a:r>
            <a:r>
              <a:rPr lang="en-US" sz="2800" dirty="0" err="1" smtClean="0">
                <a:latin typeface="Nikos ban"/>
              </a:rPr>
              <a:t>দশোপচারে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বা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ষোড়শোপচারে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করা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যেতে</a:t>
            </a:r>
            <a:r>
              <a:rPr lang="en-US" sz="2800" dirty="0" smtClean="0">
                <a:latin typeface="Nikos ban"/>
              </a:rPr>
              <a:t> </a:t>
            </a:r>
            <a:r>
              <a:rPr lang="en-US" sz="2800" dirty="0" err="1" smtClean="0">
                <a:latin typeface="Nikos ban"/>
              </a:rPr>
              <a:t>পারে</a:t>
            </a:r>
            <a:r>
              <a:rPr lang="en-US" sz="2800" dirty="0" smtClean="0">
                <a:latin typeface="Nikos ban"/>
              </a:rPr>
              <a:t>। </a:t>
            </a:r>
            <a:endParaRPr lang="en-US" sz="2800" dirty="0" smtClean="0"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3596223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/>
          <p:cNvSpPr/>
          <p:nvPr/>
        </p:nvSpPr>
        <p:spPr>
          <a:xfrm>
            <a:off x="4379492" y="637675"/>
            <a:ext cx="3561349" cy="1457710"/>
          </a:xfrm>
          <a:prstGeom prst="flowChartMagneticDisk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 ban"/>
              </a:rPr>
              <a:t>একক</a:t>
            </a:r>
            <a:r>
              <a:rPr lang="en-US" sz="4800" dirty="0" smtClean="0">
                <a:latin typeface="Nikos ban"/>
              </a:rPr>
              <a:t> </a:t>
            </a:r>
            <a:r>
              <a:rPr lang="en-US" sz="4800" dirty="0" err="1" smtClean="0">
                <a:latin typeface="Nikos ban"/>
              </a:rPr>
              <a:t>কাজ</a:t>
            </a:r>
            <a:endParaRPr lang="en-US" sz="4800" dirty="0"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83843" y="1453586"/>
            <a:ext cx="2213810" cy="4616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 ban"/>
              </a:rPr>
              <a:t>সময়ঃ</a:t>
            </a:r>
            <a:r>
              <a:rPr lang="en-US" sz="2400" dirty="0" smtClean="0">
                <a:latin typeface="Nikos ban"/>
              </a:rPr>
              <a:t> ৫ </a:t>
            </a:r>
            <a:r>
              <a:rPr lang="en-US" sz="2400" dirty="0" err="1" smtClean="0">
                <a:latin typeface="Nikos ban"/>
              </a:rPr>
              <a:t>মিনিট</a:t>
            </a:r>
            <a:r>
              <a:rPr lang="en-US" sz="2400" dirty="0" smtClean="0">
                <a:latin typeface="Nikos ban"/>
              </a:rPr>
              <a:t> </a:t>
            </a:r>
            <a:endParaRPr lang="en-US" sz="2400" dirty="0">
              <a:latin typeface="Nikos b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77203" y="3761419"/>
            <a:ext cx="7765926" cy="7694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বিশ্বকর্মা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দেবের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পরিচয়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 </a:t>
            </a:r>
            <a:r>
              <a:rPr lang="en-US" sz="4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দাও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 ban"/>
              </a:rPr>
              <a:t>।</a:t>
            </a:r>
            <a:endParaRPr lang="en-US" sz="4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50913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621</TotalTime>
  <Words>458</Words>
  <Application>Microsoft Office PowerPoint</Application>
  <PresentationFormat>Widescreen</PresentationFormat>
  <Paragraphs>55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Calibri Light</vt:lpstr>
      <vt:lpstr>Nikos ban</vt:lpstr>
      <vt:lpstr>Nikos ban </vt:lpstr>
      <vt:lpstr>Wingdings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ICT_LAB</dc:creator>
  <cp:lastModifiedBy>ICT_LAB</cp:lastModifiedBy>
  <cp:revision>66</cp:revision>
  <dcterms:created xsi:type="dcterms:W3CDTF">2020-12-24T03:44:54Z</dcterms:created>
  <dcterms:modified xsi:type="dcterms:W3CDTF">2020-12-26T16:12:22Z</dcterms:modified>
</cp:coreProperties>
</file>