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1" r:id="rId4"/>
    <p:sldId id="259" r:id="rId5"/>
    <p:sldId id="260" r:id="rId6"/>
    <p:sldId id="267" r:id="rId7"/>
    <p:sldId id="281" r:id="rId8"/>
    <p:sldId id="282" r:id="rId9"/>
    <p:sldId id="280" r:id="rId10"/>
    <p:sldId id="271" r:id="rId11"/>
    <p:sldId id="272" r:id="rId12"/>
    <p:sldId id="277"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69" d="100"/>
          <a:sy n="69" d="100"/>
        </p:scale>
        <p:origin x="-8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2EB0D-B539-46D7-86AA-8F9B62D90D7E}" type="datetimeFigureOut">
              <a:rPr lang="en-US" smtClean="0"/>
              <a:pPr/>
              <a:t>16-Dec-20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A2478-155F-44E9-A65D-6BCA3CB6E3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16-Dec-20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16-Dec-20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16-Dec-20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16-Dec-20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533400" y="3703290"/>
            <a:ext cx="8001000" cy="3154710"/>
          </a:xfrm>
          <a:prstGeom prst="rect">
            <a:avLst/>
          </a:prstGeom>
          <a:noFill/>
        </p:spPr>
        <p:txBody>
          <a:bodyPr wrap="square" rtlCol="0">
            <a:spAutoFit/>
          </a:bodyPr>
          <a:lstStyle/>
          <a:p>
            <a:pPr algn="ctr"/>
            <a:r>
              <a:rPr lang="bn-BD" sz="19900" dirty="0" smtClean="0">
                <a:latin typeface="NikoshBAN" pitchFamily="2" charset="0"/>
                <a:cs typeface="NikoshBAN" pitchFamily="2" charset="0"/>
              </a:rPr>
              <a:t>স্বাগতম </a:t>
            </a:r>
            <a:endParaRPr lang="en-US" sz="19900" dirty="0">
              <a:latin typeface="NikoshBAN" pitchFamily="2" charset="0"/>
              <a:cs typeface="NikoshBAN" pitchFamily="2" charset="0"/>
            </a:endParaRPr>
          </a:p>
        </p:txBody>
      </p:sp>
      <p:sp>
        <p:nvSpPr>
          <p:cNvPr id="13314" name="AutoShape 2"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2" name="AutoShape 10"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4" name="AutoShape 12"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6" name="AutoShape 14"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8" name="AutoShape 16" descr="International Organizations. The United Nations (UN) The Unit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0" name="Picture 4" descr="ব্যাঙ্গালোর শহরে বিবাহের জন্য ফুলের তোড়া - 2টি ফুলের তোড়ার ডিলার"/>
          <p:cNvPicPr>
            <a:picLocks noChangeAspect="1" noChangeArrowheads="1"/>
          </p:cNvPicPr>
          <p:nvPr/>
        </p:nvPicPr>
        <p:blipFill>
          <a:blip r:embed="rId2"/>
          <a:srcRect/>
          <a:stretch>
            <a:fillRect/>
          </a:stretch>
        </p:blipFill>
        <p:spPr bwMode="auto">
          <a:xfrm>
            <a:off x="685800" y="304800"/>
            <a:ext cx="7772400" cy="4038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down)">
                                      <p:cBhvr>
                                        <p:cTn id="7" dur="580">
                                          <p:stCondLst>
                                            <p:cond delay="0"/>
                                          </p:stCondLst>
                                        </p:cTn>
                                        <p:tgtEl>
                                          <p:spTgt spid="14340"/>
                                        </p:tgtEl>
                                      </p:cBhvr>
                                    </p:animEffect>
                                    <p:anim calcmode="lin" valueType="num">
                                      <p:cBhvr>
                                        <p:cTn id="8" dur="1822" tmFilter="0,0; 0.14,0.36; 0.43,0.73; 0.71,0.91; 1.0,1.0">
                                          <p:stCondLst>
                                            <p:cond delay="0"/>
                                          </p:stCondLst>
                                        </p:cTn>
                                        <p:tgtEl>
                                          <p:spTgt spid="14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40"/>
                                        </p:tgtEl>
                                      </p:cBhvr>
                                      <p:to x="100000" y="60000"/>
                                    </p:animScale>
                                    <p:animScale>
                                      <p:cBhvr>
                                        <p:cTn id="14" dur="166" decel="50000">
                                          <p:stCondLst>
                                            <p:cond delay="676"/>
                                          </p:stCondLst>
                                        </p:cTn>
                                        <p:tgtEl>
                                          <p:spTgt spid="14340"/>
                                        </p:tgtEl>
                                      </p:cBhvr>
                                      <p:to x="100000" y="100000"/>
                                    </p:animScale>
                                    <p:animScale>
                                      <p:cBhvr>
                                        <p:cTn id="15" dur="26">
                                          <p:stCondLst>
                                            <p:cond delay="1312"/>
                                          </p:stCondLst>
                                        </p:cTn>
                                        <p:tgtEl>
                                          <p:spTgt spid="14340"/>
                                        </p:tgtEl>
                                      </p:cBhvr>
                                      <p:to x="100000" y="80000"/>
                                    </p:animScale>
                                    <p:animScale>
                                      <p:cBhvr>
                                        <p:cTn id="16" dur="166" decel="50000">
                                          <p:stCondLst>
                                            <p:cond delay="1338"/>
                                          </p:stCondLst>
                                        </p:cTn>
                                        <p:tgtEl>
                                          <p:spTgt spid="14340"/>
                                        </p:tgtEl>
                                      </p:cBhvr>
                                      <p:to x="100000" y="100000"/>
                                    </p:animScale>
                                    <p:animScale>
                                      <p:cBhvr>
                                        <p:cTn id="17" dur="26">
                                          <p:stCondLst>
                                            <p:cond delay="1642"/>
                                          </p:stCondLst>
                                        </p:cTn>
                                        <p:tgtEl>
                                          <p:spTgt spid="14340"/>
                                        </p:tgtEl>
                                      </p:cBhvr>
                                      <p:to x="100000" y="90000"/>
                                    </p:animScale>
                                    <p:animScale>
                                      <p:cBhvr>
                                        <p:cTn id="18" dur="166" decel="50000">
                                          <p:stCondLst>
                                            <p:cond delay="1668"/>
                                          </p:stCondLst>
                                        </p:cTn>
                                        <p:tgtEl>
                                          <p:spTgt spid="14340"/>
                                        </p:tgtEl>
                                      </p:cBhvr>
                                      <p:to x="100000" y="100000"/>
                                    </p:animScale>
                                    <p:animScale>
                                      <p:cBhvr>
                                        <p:cTn id="19" dur="26">
                                          <p:stCondLst>
                                            <p:cond delay="1808"/>
                                          </p:stCondLst>
                                        </p:cTn>
                                        <p:tgtEl>
                                          <p:spTgt spid="14340"/>
                                        </p:tgtEl>
                                      </p:cBhvr>
                                      <p:to x="100000" y="95000"/>
                                    </p:animScale>
                                    <p:animScale>
                                      <p:cBhvr>
                                        <p:cTn id="20" dur="166" decel="50000">
                                          <p:stCondLst>
                                            <p:cond delay="1834"/>
                                          </p:stCondLst>
                                        </p:cTn>
                                        <p:tgtEl>
                                          <p:spTgt spid="1434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ounded Rectangle 1"/>
          <p:cNvSpPr/>
          <p:nvPr/>
        </p:nvSpPr>
        <p:spPr>
          <a:xfrm>
            <a:off x="2590800" y="4038600"/>
            <a:ext cx="4038600" cy="990600"/>
          </a:xfrm>
          <a:prstGeom prst="roundRect">
            <a:avLst>
              <a:gd name="adj" fmla="val 50000"/>
            </a:avLst>
          </a:prstGeom>
          <a:solidFill>
            <a:srgbClr val="C00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itchFamily="2" charset="0"/>
                <a:cs typeface="NikoshBAN" pitchFamily="2" charset="0"/>
              </a:rPr>
              <a:t>একক কাজঃ </a:t>
            </a:r>
            <a:endParaRPr lang="en-US" sz="7200" dirty="0">
              <a:latin typeface="NikoshBAN" pitchFamily="2" charset="0"/>
              <a:cs typeface="NikoshBAN" pitchFamily="2" charset="0"/>
            </a:endParaRPr>
          </a:p>
        </p:txBody>
      </p:sp>
      <p:sp>
        <p:nvSpPr>
          <p:cNvPr id="3" name="Rounded Rectangle 2"/>
          <p:cNvSpPr/>
          <p:nvPr/>
        </p:nvSpPr>
        <p:spPr>
          <a:xfrm>
            <a:off x="1143000" y="5181600"/>
            <a:ext cx="6781800" cy="1524000"/>
          </a:xfrm>
          <a:prstGeom prst="roundRect">
            <a:avLst>
              <a:gd name="adj" fmla="val 50000"/>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indent="-1143000"/>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১।</a:t>
            </a: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চিকিৎসা</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সমাজকর্ম</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a:t>
            </a: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5122" name="Picture 2" descr="National University: Social Work Department Books: জাতীয় ..."/>
          <p:cNvPicPr>
            <a:picLocks noChangeAspect="1" noChangeArrowheads="1"/>
          </p:cNvPicPr>
          <p:nvPr/>
        </p:nvPicPr>
        <p:blipFill>
          <a:blip r:embed="rId2"/>
          <a:srcRect t="54340"/>
          <a:stretch>
            <a:fillRect/>
          </a:stretch>
        </p:blipFill>
        <p:spPr bwMode="auto">
          <a:xfrm>
            <a:off x="1143000" y="381000"/>
            <a:ext cx="68580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1"/>
                                          </p:val>
                                        </p:tav>
                                        <p:tav tm="100000">
                                          <p:val>
                                            <p:strVal val="#ppt_x"/>
                                          </p:val>
                                        </p:tav>
                                      </p:tavLst>
                                    </p:anim>
                                    <p:anim calcmode="lin" valueType="num">
                                      <p:cBhvr>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Oval 2"/>
          <p:cNvSpPr/>
          <p:nvPr/>
        </p:nvSpPr>
        <p:spPr>
          <a:xfrm>
            <a:off x="2209800" y="3429000"/>
            <a:ext cx="4648200" cy="1219200"/>
          </a:xfrm>
          <a:prstGeom prst="ellipse">
            <a:avLst/>
          </a:prstGeom>
          <a:solidFill>
            <a:srgbClr val="FF00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দলীয় কাজঃ </a:t>
            </a:r>
            <a:endParaRPr lang="en-US" sz="6000" dirty="0">
              <a:latin typeface="NikoshBAN" pitchFamily="2" charset="0"/>
              <a:cs typeface="NikoshBAN" pitchFamily="2" charset="0"/>
            </a:endParaRPr>
          </a:p>
        </p:txBody>
      </p:sp>
      <p:sp>
        <p:nvSpPr>
          <p:cNvPr id="4" name="Rounded Rectangle 3"/>
          <p:cNvSpPr/>
          <p:nvPr/>
        </p:nvSpPr>
        <p:spPr>
          <a:xfrm>
            <a:off x="228600" y="5029200"/>
            <a:ext cx="8686800" cy="1524000"/>
          </a:xfrm>
          <a:prstGeom prst="roundRect">
            <a:avLst>
              <a:gd name="adj" fmla="val 43886"/>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bn-BD" sz="1600" dirty="0" smtClean="0">
              <a:latin typeface="NikoshBAN" pitchFamily="2" charset="0"/>
              <a:cs typeface="NikoshBAN" pitchFamily="2" charset="0"/>
            </a:endParaRPr>
          </a:p>
          <a:p>
            <a:pPr>
              <a:buFont typeface="Wingdings" pitchFamily="2" charset="2"/>
              <a:buChar char="Ø"/>
            </a:pPr>
            <a:endParaRPr lang="bn-BD" sz="1600" dirty="0" smtClean="0">
              <a:latin typeface="NikoshBAN" pitchFamily="2" charset="0"/>
              <a:cs typeface="NikoshBAN" pitchFamily="2" charset="0"/>
            </a:endParaRPr>
          </a:p>
          <a:p>
            <a:pPr algn="ctr">
              <a:buFont typeface="Wingdings" pitchFamily="2" charset="2"/>
              <a:buChar char="Ø"/>
            </a:pPr>
            <a:r>
              <a:rPr lang="bn-BD" sz="3200" dirty="0" smtClean="0">
                <a:latin typeface="NikoshBAN" pitchFamily="2" charset="0"/>
                <a:cs typeface="NikoshBAN" pitchFamily="2" charset="0"/>
              </a:rPr>
              <a:t>চিকিৎসা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সমাজকর্ম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1600" dirty="0">
              <a:latin typeface="NikoshBAN" pitchFamily="2" charset="0"/>
              <a:cs typeface="NikoshBAN" pitchFamily="2" charset="0"/>
            </a:endParaRPr>
          </a:p>
        </p:txBody>
      </p:sp>
      <p:pic>
        <p:nvPicPr>
          <p:cNvPr id="5" name="Picture 4" descr="download.jpg"/>
          <p:cNvPicPr>
            <a:picLocks noChangeAspect="1"/>
          </p:cNvPicPr>
          <p:nvPr/>
        </p:nvPicPr>
        <p:blipFill>
          <a:blip r:embed="rId2"/>
          <a:stretch>
            <a:fillRect/>
          </a:stretch>
        </p:blipFill>
        <p:spPr>
          <a:xfrm>
            <a:off x="304800" y="304800"/>
            <a:ext cx="8305799" cy="2971800"/>
          </a:xfrm>
          <a:prstGeom prst="rect">
            <a:avLst/>
          </a:prstGeom>
          <a:ln w="762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1"/>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Oval 2"/>
          <p:cNvSpPr/>
          <p:nvPr/>
        </p:nvSpPr>
        <p:spPr>
          <a:xfrm>
            <a:off x="4953000" y="304800"/>
            <a:ext cx="3962400" cy="2819400"/>
          </a:xfrm>
          <a:prstGeom prst="ellipse">
            <a:avLst/>
          </a:prstGeom>
          <a:solidFill>
            <a:srgbClr val="00206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r>
              <a:rPr lang="bn-BD" sz="8000" dirty="0" smtClean="0">
                <a:latin typeface="NikoshBAN" pitchFamily="2" charset="0"/>
                <a:cs typeface="NikoshBAN" pitchFamily="2" charset="0"/>
              </a:rPr>
              <a:t>মূল্যায়ন</a:t>
            </a:r>
            <a:endParaRPr lang="en-US" sz="4400" dirty="0">
              <a:latin typeface="NikoshBAN" pitchFamily="2" charset="0"/>
              <a:cs typeface="NikoshBAN" pitchFamily="2" charset="0"/>
            </a:endParaRPr>
          </a:p>
        </p:txBody>
      </p:sp>
      <p:sp>
        <p:nvSpPr>
          <p:cNvPr id="4" name="Rounded Rectangle 3"/>
          <p:cNvSpPr/>
          <p:nvPr/>
        </p:nvSpPr>
        <p:spPr>
          <a:xfrm>
            <a:off x="838200" y="4114800"/>
            <a:ext cx="7696200" cy="2057400"/>
          </a:xfrm>
          <a:prstGeom prst="roundRect">
            <a:avLst/>
          </a:prstGeom>
          <a:solidFill>
            <a:srgbClr val="00B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endParaRPr lang="bn-BD" sz="2800" dirty="0" smtClean="0">
              <a:latin typeface="NikoshBAN" pitchFamily="2" charset="0"/>
              <a:cs typeface="NikoshBAN" pitchFamily="2" charset="0"/>
            </a:endParaRPr>
          </a:p>
          <a:p>
            <a:pPr marL="400050" indent="-400050" algn="ctr"/>
            <a:r>
              <a:rPr lang="bn-BD" sz="2800" dirty="0" smtClean="0">
                <a:latin typeface="NikoshBAN" pitchFamily="2" charset="0"/>
                <a:cs typeface="NikoshBAN" pitchFamily="2" charset="0"/>
              </a:rPr>
              <a:t>১। </a:t>
            </a:r>
            <a:r>
              <a:rPr lang="bn-BD" sz="2800" dirty="0" smtClean="0">
                <a:latin typeface="NikoshBAN" pitchFamily="2" charset="0"/>
                <a:cs typeface="NikoshBAN" pitchFamily="2" charset="0"/>
              </a:rPr>
              <a:t>চিকিৎসা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সমাজকর্ম</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সর্বপ্রথম কোথায় প্রয়োগ করা হয় ?</a:t>
            </a:r>
          </a:p>
          <a:p>
            <a:pPr marL="400050" indent="-400050" algn="ctr"/>
            <a:r>
              <a:rPr lang="bn-BD" sz="2800" dirty="0" smtClean="0">
                <a:latin typeface="NikoshBAN" pitchFamily="2" charset="0"/>
                <a:cs typeface="NikoshBAN" pitchFamily="2" charset="0"/>
              </a:rPr>
              <a:t>(ক)ইংল্যান্ড    (খ)আমেরিকা   (গ)চীন(ঘ)  বাংলাদেশ।</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p>
          <a:p>
            <a:pPr marL="400050" indent="-400050" algn="ctr"/>
            <a:endParaRPr lang="en-US" sz="2800" dirty="0" smtClean="0">
              <a:latin typeface="NikoshBAN" pitchFamily="2" charset="0"/>
              <a:cs typeface="NikoshBAN" pitchFamily="2" charset="0"/>
            </a:endParaRPr>
          </a:p>
          <a:p>
            <a:pPr marL="400050" indent="-400050" algn="ct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p:txBody>
      </p:sp>
      <p:sp>
        <p:nvSpPr>
          <p:cNvPr id="4098" name="AutoShape 2" descr="এইচ এস সি রেজাল্ট ২০১৯ কবে দিবে? জেনে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এইচ এস সি রেজাল্ট ২০১৯ কবে দিবে? জেনে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এইচ এস সি রেজাল্ট ২০১৯ কবে দিবে? জেনে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এইচ এস সি পরীক্ষা ২০১৯: নেই ..."/>
          <p:cNvPicPr>
            <a:picLocks noChangeAspect="1" noChangeArrowheads="1"/>
          </p:cNvPicPr>
          <p:nvPr/>
        </p:nvPicPr>
        <p:blipFill>
          <a:blip r:embed="rId2"/>
          <a:srcRect l="9333" t="6000" r="12000" b="10000"/>
          <a:stretch>
            <a:fillRect/>
          </a:stretch>
        </p:blipFill>
        <p:spPr bwMode="auto">
          <a:xfrm>
            <a:off x="304800" y="152400"/>
            <a:ext cx="4495800" cy="3048000"/>
          </a:xfrm>
          <a:prstGeom prst="ellipse">
            <a:avLst/>
          </a:prstGeom>
          <a:ln w="190500" cap="rnd">
            <a:solidFill>
              <a:srgbClr val="FF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500" decel="50000" fill="hold">
                                          <p:stCondLst>
                                            <p:cond delay="0"/>
                                          </p:stCondLst>
                                        </p:cTn>
                                        <p:tgtEl>
                                          <p:spTgt spid="410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0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04"/>
                                        </p:tgtEl>
                                        <p:attrNameLst>
                                          <p:attrName>ppt_w</p:attrName>
                                        </p:attrNameLst>
                                      </p:cBhvr>
                                      <p:tavLst>
                                        <p:tav tm="0">
                                          <p:val>
                                            <p:strVal val="#ppt_w*.05"/>
                                          </p:val>
                                        </p:tav>
                                        <p:tav tm="100000">
                                          <p:val>
                                            <p:strVal val="#ppt_w"/>
                                          </p:val>
                                        </p:tav>
                                      </p:tavLst>
                                    </p:anim>
                                    <p:anim calcmode="lin" valueType="num">
                                      <p:cBhvr>
                                        <p:cTn id="10" dur="1000" fill="hold"/>
                                        <p:tgtEl>
                                          <p:spTgt spid="410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0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0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0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0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1"/>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2"/>
          <a:stretch>
            <a:fillRect/>
          </a:stretch>
        </p:blipFill>
        <p:spPr>
          <a:xfrm>
            <a:off x="4419600" y="228600"/>
            <a:ext cx="4503632" cy="2872556"/>
          </a:xfrm>
          <a:prstGeom prst="rect">
            <a:avLst/>
          </a:prstGeom>
        </p:spPr>
      </p:pic>
      <p:sp>
        <p:nvSpPr>
          <p:cNvPr id="1026" name="AutoShape 2" descr="Homework | LearnEnglish Kids | British Counc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omework | LearnEnglish Kids | British Counc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2133600" y="3505200"/>
            <a:ext cx="4267200" cy="1066800"/>
          </a:xfrm>
          <a:prstGeom prst="roundRect">
            <a:avLst>
              <a:gd name="adj" fmla="val 50000"/>
            </a:avLst>
          </a:prstGeom>
          <a:solidFill>
            <a:srgbClr val="00B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বাড়ির কাজঃ </a:t>
            </a:r>
            <a:endParaRPr lang="en-US" sz="6000" dirty="0">
              <a:latin typeface="NikoshBAN" pitchFamily="2" charset="0"/>
              <a:cs typeface="NikoshBAN" pitchFamily="2" charset="0"/>
            </a:endParaRPr>
          </a:p>
        </p:txBody>
      </p:sp>
      <p:sp>
        <p:nvSpPr>
          <p:cNvPr id="7" name="Rounded Rectangle 6"/>
          <p:cNvSpPr/>
          <p:nvPr/>
        </p:nvSpPr>
        <p:spPr>
          <a:xfrm>
            <a:off x="533400" y="4800600"/>
            <a:ext cx="8153400" cy="1600200"/>
          </a:xfrm>
          <a:prstGeom prst="roundRect">
            <a:avLst>
              <a:gd name="adj" fmla="val 50000"/>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rgbClr val="FF0000"/>
                </a:solidFill>
                <a:latin typeface="NikoshBAN" pitchFamily="2" charset="0"/>
                <a:cs typeface="NikoshBAN" pitchFamily="2" charset="0"/>
              </a:rPr>
              <a:t>চিকিৎসা সমাজকর্মীর </a:t>
            </a:r>
            <a:r>
              <a:rPr lang="bn-BD" sz="4000" dirty="0" smtClean="0">
                <a:solidFill>
                  <a:srgbClr val="FF0000"/>
                </a:solidFill>
                <a:latin typeface="NikoshBAN" pitchFamily="2" charset="0"/>
                <a:cs typeface="NikoshBAN" pitchFamily="2" charset="0"/>
              </a:rPr>
              <a:t>ভূমিকা </a:t>
            </a:r>
            <a:r>
              <a:rPr lang="en-US" sz="4000" dirty="0" err="1" smtClean="0">
                <a:solidFill>
                  <a:srgbClr val="FF0000"/>
                </a:solidFill>
                <a:latin typeface="NikoshBAN" pitchFamily="2" charset="0"/>
                <a:cs typeface="NikoshBAN" pitchFamily="2" charset="0"/>
              </a:rPr>
              <a:t>সম্প</a:t>
            </a:r>
            <a:r>
              <a:rPr lang="bn-BD" sz="4000" dirty="0" smtClean="0">
                <a:solidFill>
                  <a:srgbClr val="FF0000"/>
                </a:solidFill>
                <a:latin typeface="NikoshBAN" pitchFamily="2" charset="0"/>
                <a:cs typeface="NikoshBAN" pitchFamily="2" charset="0"/>
              </a:rPr>
              <a:t>র্কে </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বর্ণনা</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কর</a:t>
            </a:r>
            <a:r>
              <a:rPr lang="bn-BD" sz="4000" dirty="0" smtClean="0">
                <a:solidFill>
                  <a:srgbClr val="FF0000"/>
                </a:solidFill>
                <a:latin typeface="NikoshBAN" panose="02000000000000000000" pitchFamily="2" charset="0"/>
                <a:cs typeface="NikoshBAN" panose="02000000000000000000" pitchFamily="2" charset="0"/>
              </a:rPr>
              <a:t>।</a:t>
            </a:r>
            <a:endParaRPr lang="en-US" sz="4000" dirty="0">
              <a:solidFill>
                <a:srgbClr val="FF0000"/>
              </a:solidFill>
            </a:endParaRPr>
          </a:p>
        </p:txBody>
      </p:sp>
      <p:pic>
        <p:nvPicPr>
          <p:cNvPr id="2050" name="Picture 2" descr="Asian Woman Student Boring Reading Book At Library With A Lot.. Stock  Photo, Picture And Royalty Free Image. Image 81775975."/>
          <p:cNvPicPr>
            <a:picLocks noChangeAspect="1" noChangeArrowheads="1"/>
          </p:cNvPicPr>
          <p:nvPr/>
        </p:nvPicPr>
        <p:blipFill>
          <a:blip r:embed="rId3"/>
          <a:srcRect/>
          <a:stretch>
            <a:fillRect/>
          </a:stretch>
        </p:blipFill>
        <p:spPr bwMode="auto">
          <a:xfrm>
            <a:off x="304800" y="381000"/>
            <a:ext cx="37338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2050"/>
                                        </p:tgtEl>
                                        <p:attrNameLst>
                                          <p:attrName>style.visibility</p:attrName>
                                        </p:attrNameLst>
                                      </p:cBhvr>
                                      <p:to>
                                        <p:strVal val="visible"/>
                                      </p:to>
                                    </p:set>
                                    <p:anim calcmode="lin" valueType="num">
                                      <p:cBhvr>
                                        <p:cTn id="28" dur="1000" fill="hold"/>
                                        <p:tgtEl>
                                          <p:spTgt spid="2050"/>
                                        </p:tgtEl>
                                        <p:attrNameLst>
                                          <p:attrName>ppt_w</p:attrName>
                                        </p:attrNameLst>
                                      </p:cBhvr>
                                      <p:tavLst>
                                        <p:tav tm="0">
                                          <p:val>
                                            <p:fltVal val="0"/>
                                          </p:val>
                                        </p:tav>
                                        <p:tav tm="100000">
                                          <p:val>
                                            <p:strVal val="#ppt_w"/>
                                          </p:val>
                                        </p:tav>
                                      </p:tavLst>
                                    </p:anim>
                                    <p:anim calcmode="lin" valueType="num">
                                      <p:cBhvr>
                                        <p:cTn id="29" dur="1000" fill="hold"/>
                                        <p:tgtEl>
                                          <p:spTgt spid="2050"/>
                                        </p:tgtEl>
                                        <p:attrNameLst>
                                          <p:attrName>ppt_h</p:attrName>
                                        </p:attrNameLst>
                                      </p:cBhvr>
                                      <p:tavLst>
                                        <p:tav tm="0">
                                          <p:val>
                                            <p:fltVal val="0"/>
                                          </p:val>
                                        </p:tav>
                                        <p:tav tm="100000">
                                          <p:val>
                                            <p:strVal val="#ppt_h"/>
                                          </p:val>
                                        </p:tav>
                                      </p:tavLst>
                                    </p:anim>
                                    <p:anim calcmode="lin" valueType="num">
                                      <p:cBhvr>
                                        <p:cTn id="30" dur="1000" fill="hold"/>
                                        <p:tgtEl>
                                          <p:spTgt spid="2050"/>
                                        </p:tgtEl>
                                        <p:attrNameLst>
                                          <p:attrName>style.rotation</p:attrName>
                                        </p:attrNameLst>
                                      </p:cBhvr>
                                      <p:tavLst>
                                        <p:tav tm="0">
                                          <p:val>
                                            <p:fltVal val="90"/>
                                          </p:val>
                                        </p:tav>
                                        <p:tav tm="100000">
                                          <p:val>
                                            <p:fltVal val="0"/>
                                          </p:val>
                                        </p:tav>
                                      </p:tavLst>
                                    </p:anim>
                                    <p:animEffect transition="in" filter="fade">
                                      <p:cBhvr>
                                        <p:cTn id="31"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extBox 2"/>
          <p:cNvSpPr txBox="1"/>
          <p:nvPr/>
        </p:nvSpPr>
        <p:spPr>
          <a:xfrm>
            <a:off x="685800" y="3544937"/>
            <a:ext cx="7772400" cy="3770263"/>
          </a:xfrm>
          <a:prstGeom prst="rect">
            <a:avLst/>
          </a:prstGeom>
          <a:noFill/>
        </p:spPr>
        <p:txBody>
          <a:bodyPr wrap="square" rtlCol="0">
            <a:spAutoFit/>
          </a:bodyPr>
          <a:lstStyle/>
          <a:p>
            <a:r>
              <a:rPr lang="bn-BD" sz="23900" dirty="0" smtClean="0">
                <a:solidFill>
                  <a:srgbClr val="FFFF00"/>
                </a:solidFill>
                <a:latin typeface="NikoshBAN" pitchFamily="2" charset="0"/>
                <a:cs typeface="NikoshBAN" pitchFamily="2" charset="0"/>
              </a:rPr>
              <a:t>ধন্যবাদ</a:t>
            </a:r>
            <a:r>
              <a:rPr lang="bn-BD" sz="23900" dirty="0" smtClean="0">
                <a:latin typeface="NikoshBAN" pitchFamily="2" charset="0"/>
                <a:cs typeface="NikoshBAN" pitchFamily="2" charset="0"/>
              </a:rPr>
              <a:t> </a:t>
            </a:r>
            <a:endParaRPr lang="en-US" sz="23900" dirty="0">
              <a:latin typeface="NikoshBAN" pitchFamily="2" charset="0"/>
              <a:cs typeface="NikoshBAN" pitchFamily="2" charset="0"/>
            </a:endParaRPr>
          </a:p>
        </p:txBody>
      </p:sp>
      <p:pic>
        <p:nvPicPr>
          <p:cNvPr id="1026" name="Picture 2" descr="রাজশাহী কলেজে বিশ্ব সমাজকর্ম দিবস উদযাপন | Silkcity News"/>
          <p:cNvPicPr>
            <a:picLocks noChangeAspect="1" noChangeArrowheads="1"/>
          </p:cNvPicPr>
          <p:nvPr/>
        </p:nvPicPr>
        <p:blipFill>
          <a:blip r:embed="rId2"/>
          <a:srcRect/>
          <a:stretch>
            <a:fillRect/>
          </a:stretch>
        </p:blipFill>
        <p:spPr bwMode="auto">
          <a:xfrm>
            <a:off x="533401" y="381000"/>
            <a:ext cx="82296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repeatCount="indefinite" fill="hold" grpId="0" nodeType="clickEffect">
                                  <p:stCondLst>
                                    <p:cond delay="0"/>
                                  </p:stCondLst>
                                  <p:endCondLst>
                                    <p:cond evt="onNext" delay="0">
                                      <p:tgtEl>
                                        <p:sldTgt/>
                                      </p:tgtEl>
                                    </p:cond>
                                  </p:end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3200400" y="1219200"/>
            <a:ext cx="2590800" cy="990600"/>
          </a:xfrm>
          <a:prstGeom prst="roundRect">
            <a:avLst>
              <a:gd name="adj" fmla="val 6726"/>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6600" dirty="0" smtClean="0">
                <a:latin typeface="NikoshBAN" pitchFamily="2" charset="0"/>
                <a:cs typeface="NikoshBAN" pitchFamily="2" charset="0"/>
              </a:rPr>
              <a:t>পরিচিতি</a:t>
            </a:r>
            <a:endParaRPr lang="en-US" sz="6600" dirty="0">
              <a:latin typeface="NikoshBAN" pitchFamily="2" charset="0"/>
              <a:cs typeface="NikoshBAN" pitchFamily="2" charset="0"/>
            </a:endParaRPr>
          </a:p>
        </p:txBody>
      </p:sp>
      <p:sp>
        <p:nvSpPr>
          <p:cNvPr id="7" name="Rounded Rectangle 6"/>
          <p:cNvSpPr/>
          <p:nvPr/>
        </p:nvSpPr>
        <p:spPr>
          <a:xfrm>
            <a:off x="304800" y="3657600"/>
            <a:ext cx="4343400" cy="2590800"/>
          </a:xfrm>
          <a:prstGeom prst="roundRect">
            <a:avLst/>
          </a:prstGeom>
          <a:solidFill>
            <a:srgbClr val="00B05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2060"/>
                </a:solidFill>
                <a:latin typeface="NikoshBAN" pitchFamily="2" charset="0"/>
                <a:cs typeface="NikoshBAN" pitchFamily="2" charset="0"/>
              </a:rPr>
              <a:t>ঝুনু</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রানী</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সরকার</a:t>
            </a:r>
            <a:endParaRPr lang="en-US" sz="3200" b="1" dirty="0" smtClean="0">
              <a:solidFill>
                <a:srgbClr val="002060"/>
              </a:solidFill>
              <a:latin typeface="NikoshBAN" pitchFamily="2" charset="0"/>
              <a:cs typeface="NikoshBAN" pitchFamily="2" charset="0"/>
            </a:endParaRPr>
          </a:p>
          <a:p>
            <a:pPr algn="ctr"/>
            <a:r>
              <a:rPr lang="en-US" sz="3200" b="1" dirty="0" err="1" smtClean="0">
                <a:solidFill>
                  <a:srgbClr val="002060"/>
                </a:solidFill>
                <a:latin typeface="NikoshBAN" pitchFamily="2" charset="0"/>
                <a:cs typeface="NikoshBAN" pitchFamily="2" charset="0"/>
              </a:rPr>
              <a:t>প্রভাষক</a:t>
            </a:r>
            <a:r>
              <a:rPr lang="bn-BD" sz="3200" b="1" dirty="0" smtClean="0">
                <a:solidFill>
                  <a:srgbClr val="002060"/>
                </a:solidFill>
                <a:latin typeface="NikoshBAN" pitchFamily="2" charset="0"/>
                <a:cs typeface="NikoshBAN" pitchFamily="2" charset="0"/>
              </a:rPr>
              <a:t> </a:t>
            </a:r>
            <a:r>
              <a:rPr lang="en-US" sz="3200" b="1" dirty="0" smtClean="0">
                <a:solidFill>
                  <a:srgbClr val="002060"/>
                </a:solidFill>
                <a:latin typeface="NikoshBAN" pitchFamily="2" charset="0"/>
                <a:cs typeface="NikoshBAN" pitchFamily="2" charset="0"/>
              </a:rPr>
              <a:t>(</a:t>
            </a:r>
            <a:r>
              <a:rPr lang="en-US" sz="3200" b="1" dirty="0" err="1" smtClean="0">
                <a:solidFill>
                  <a:srgbClr val="002060"/>
                </a:solidFill>
                <a:latin typeface="NikoshBAN" pitchFamily="2" charset="0"/>
                <a:cs typeface="NikoshBAN" pitchFamily="2" charset="0"/>
              </a:rPr>
              <a:t>সমাজকর্ম</a:t>
            </a:r>
            <a:r>
              <a:rPr lang="en-US" sz="3200" b="1" dirty="0" smtClean="0">
                <a:solidFill>
                  <a:srgbClr val="002060"/>
                </a:solidFill>
                <a:latin typeface="NikoshBAN" pitchFamily="2" charset="0"/>
                <a:cs typeface="NikoshBAN" pitchFamily="2" charset="0"/>
              </a:rPr>
              <a:t>)</a:t>
            </a:r>
          </a:p>
          <a:p>
            <a:pPr algn="ctr"/>
            <a:r>
              <a:rPr lang="en-US" sz="3200" b="1" dirty="0" err="1" smtClean="0">
                <a:solidFill>
                  <a:srgbClr val="002060"/>
                </a:solidFill>
                <a:latin typeface="NikoshBAN" pitchFamily="2" charset="0"/>
                <a:cs typeface="NikoshBAN" pitchFamily="2" charset="0"/>
              </a:rPr>
              <a:t>পৌর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মহিলা</a:t>
            </a:r>
            <a:r>
              <a:rPr lang="bn-BD"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কলেজ</a:t>
            </a:r>
            <a:r>
              <a:rPr lang="en-US" sz="3200" b="1" dirty="0" smtClean="0">
                <a:solidFill>
                  <a:srgbClr val="002060"/>
                </a:solidFill>
                <a:latin typeface="NikoshBAN" pitchFamily="2" charset="0"/>
                <a:cs typeface="NikoshBAN" pitchFamily="2" charset="0"/>
              </a:rPr>
              <a:t> </a:t>
            </a:r>
          </a:p>
          <a:p>
            <a:pPr algn="ctr"/>
            <a:r>
              <a:rPr lang="en-US" sz="3200" b="1" dirty="0" err="1" smtClean="0">
                <a:solidFill>
                  <a:srgbClr val="002060"/>
                </a:solidFill>
                <a:latin typeface="NikoshBAN" pitchFamily="2" charset="0"/>
                <a:cs typeface="NikoshBAN" pitchFamily="2" charset="0"/>
              </a:rPr>
              <a:t>বত্রিশ</a:t>
            </a:r>
            <a:r>
              <a:rPr lang="en-US" sz="3200" b="1" dirty="0" smtClean="0">
                <a:solidFill>
                  <a:srgbClr val="002060"/>
                </a:solidFill>
                <a:latin typeface="NikoshBAN" pitchFamily="2" charset="0"/>
                <a:cs typeface="NikoshBAN" pitchFamily="2" charset="0"/>
              </a:rPr>
              <a:t> , </a:t>
            </a:r>
            <a:r>
              <a:rPr lang="en-US" sz="3200" b="1" dirty="0" err="1" smtClean="0">
                <a:solidFill>
                  <a:srgbClr val="002060"/>
                </a:solidFill>
                <a:latin typeface="NikoshBAN" pitchFamily="2" charset="0"/>
                <a:cs typeface="NikoshBAN" pitchFamily="2" charset="0"/>
              </a:rPr>
              <a:t>কিশোরগঞ্জ</a:t>
            </a:r>
            <a:r>
              <a:rPr lang="en-US" sz="3200" b="1" dirty="0" smtClean="0">
                <a:solidFill>
                  <a:srgbClr val="002060"/>
                </a:solidFill>
                <a:latin typeface="NikoshBAN" pitchFamily="2" charset="0"/>
                <a:cs typeface="NikoshBAN" pitchFamily="2" charset="0"/>
              </a:rPr>
              <a:t> ।</a:t>
            </a:r>
          </a:p>
          <a:p>
            <a:pPr algn="ctr"/>
            <a:r>
              <a:rPr lang="en-US" sz="3200" b="1" dirty="0" smtClean="0">
                <a:solidFill>
                  <a:srgbClr val="002060"/>
                </a:solidFill>
                <a:latin typeface="NikoshBAN" pitchFamily="2" charset="0"/>
                <a:cs typeface="NikoshBAN" pitchFamily="2" charset="0"/>
              </a:rPr>
              <a:t>মোবাইলঃ০১৭৪১৬৭৫৪২৮।</a:t>
            </a:r>
            <a:endParaRPr lang="bn-BD" sz="3200" b="1" dirty="0" smtClean="0">
              <a:solidFill>
                <a:srgbClr val="002060"/>
              </a:solidFill>
              <a:latin typeface="NikoshBAN" pitchFamily="2" charset="0"/>
              <a:cs typeface="NikoshBAN" pitchFamily="2" charset="0"/>
            </a:endParaRPr>
          </a:p>
        </p:txBody>
      </p:sp>
      <p:sp>
        <p:nvSpPr>
          <p:cNvPr id="8" name="Rounded Rectangle 7"/>
          <p:cNvSpPr/>
          <p:nvPr/>
        </p:nvSpPr>
        <p:spPr>
          <a:xfrm>
            <a:off x="4876800" y="3657600"/>
            <a:ext cx="4038600" cy="2590800"/>
          </a:xfrm>
          <a:prstGeom prst="roundRect">
            <a:avLst/>
          </a:prstGeom>
          <a:solidFill>
            <a:srgbClr val="00B05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শ্রেনিঃ</a:t>
            </a:r>
            <a:r>
              <a:rPr lang="bn-BD"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দ্বাদশ</a:t>
            </a:r>
            <a:endParaRPr lang="en-US" sz="3200" dirty="0" smtClean="0">
              <a:solidFill>
                <a:srgbClr val="002060"/>
              </a:solidFill>
              <a:latin typeface="NikoshBAN" pitchFamily="2" charset="0"/>
              <a:cs typeface="NikoshBAN" pitchFamily="2" charset="0"/>
            </a:endParaRPr>
          </a:p>
          <a:p>
            <a:pPr algn="ctr"/>
            <a:r>
              <a:rPr lang="en-US" sz="3200" dirty="0" err="1" smtClean="0">
                <a:solidFill>
                  <a:srgbClr val="002060"/>
                </a:solidFill>
                <a:latin typeface="NikoshBAN" pitchFamily="2" charset="0"/>
                <a:cs typeface="NikoshBAN" pitchFamily="2" charset="0"/>
              </a:rPr>
              <a:t>বিষয়ঃ</a:t>
            </a:r>
            <a:r>
              <a:rPr lang="bn-BD"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সমাজকর্ম</a:t>
            </a:r>
            <a:endParaRPr lang="en-US" sz="3200" dirty="0" smtClean="0">
              <a:solidFill>
                <a:srgbClr val="002060"/>
              </a:solidFill>
              <a:latin typeface="NikoshBAN" pitchFamily="2" charset="0"/>
              <a:cs typeface="NikoshBAN" pitchFamily="2" charset="0"/>
            </a:endParaRPr>
          </a:p>
          <a:p>
            <a:pPr algn="ctr"/>
            <a:r>
              <a:rPr lang="en-US" sz="3200" dirty="0" smtClean="0">
                <a:solidFill>
                  <a:srgbClr val="002060"/>
                </a:solidFill>
                <a:latin typeface="NikoshBAN" pitchFamily="2" charset="0"/>
                <a:cs typeface="NikoshBAN" pitchFamily="2" charset="0"/>
              </a:rPr>
              <a:t>অধ্যায়ঃ২য়</a:t>
            </a:r>
            <a:r>
              <a:rPr lang="bn-BD" sz="3200" dirty="0" smtClean="0">
                <a:solidFill>
                  <a:srgbClr val="002060"/>
                </a:solidFill>
                <a:latin typeface="NikoshBAN" pitchFamily="2" charset="0"/>
                <a:cs typeface="NikoshBAN" pitchFamily="2" charset="0"/>
              </a:rPr>
              <a:t> </a:t>
            </a:r>
            <a:endParaRPr lang="bn-BD" sz="3200" dirty="0" smtClean="0">
              <a:solidFill>
                <a:srgbClr val="002060"/>
              </a:solidFill>
              <a:latin typeface="NikoshBAN" pitchFamily="2" charset="0"/>
              <a:cs typeface="NikoshBAN" pitchFamily="2" charset="0"/>
            </a:endParaRPr>
          </a:p>
          <a:p>
            <a:pPr algn="ctr"/>
            <a:r>
              <a:rPr lang="bn-BD" sz="3200" dirty="0" smtClean="0">
                <a:solidFill>
                  <a:srgbClr val="002060"/>
                </a:solidFill>
                <a:latin typeface="NikoshBAN" pitchFamily="2" charset="0"/>
                <a:cs typeface="NikoshBAN" pitchFamily="2" charset="0"/>
              </a:rPr>
              <a:t>সময়ঃ ৪৫ মিনিট</a:t>
            </a:r>
          </a:p>
          <a:p>
            <a:pPr algn="ctr"/>
            <a:r>
              <a:rPr lang="bn-BD" sz="3200" smtClean="0">
                <a:solidFill>
                  <a:srgbClr val="002060"/>
                </a:solidFill>
                <a:latin typeface="NikoshBAN" pitchFamily="2" charset="0"/>
                <a:cs typeface="NikoshBAN" pitchFamily="2" charset="0"/>
              </a:rPr>
              <a:t>তারিখঃ ২৭/১২/২০২০খ্রিঃ </a:t>
            </a:r>
            <a:endParaRPr lang="en-US" sz="3200" dirty="0" smtClean="0">
              <a:solidFill>
                <a:srgbClr val="002060"/>
              </a:solidFill>
              <a:latin typeface="NikoshBAN" pitchFamily="2" charset="0"/>
              <a:cs typeface="NikoshBAN" pitchFamily="2" charset="0"/>
            </a:endParaRPr>
          </a:p>
        </p:txBody>
      </p:sp>
      <p:pic>
        <p:nvPicPr>
          <p:cNvPr id="9" name="Picture 8" descr="photo.jpeg"/>
          <p:cNvPicPr>
            <a:picLocks noChangeAspect="1"/>
          </p:cNvPicPr>
          <p:nvPr/>
        </p:nvPicPr>
        <p:blipFill>
          <a:blip r:embed="rId2"/>
          <a:stretch>
            <a:fillRect/>
          </a:stretch>
        </p:blipFill>
        <p:spPr>
          <a:xfrm>
            <a:off x="457200" y="228600"/>
            <a:ext cx="2590800" cy="3124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290" name="Picture 2" descr="সমাজকর্ম - ২য় পত্র (একাদশ-দ্বাদশ ..."/>
          <p:cNvPicPr>
            <a:picLocks noChangeAspect="1" noChangeArrowheads="1"/>
          </p:cNvPicPr>
          <p:nvPr/>
        </p:nvPicPr>
        <p:blipFill>
          <a:blip r:embed="rId3"/>
          <a:srcRect/>
          <a:stretch>
            <a:fillRect/>
          </a:stretch>
        </p:blipFill>
        <p:spPr bwMode="auto">
          <a:xfrm>
            <a:off x="6096000" y="228600"/>
            <a:ext cx="2743200" cy="3200400"/>
          </a:xfrm>
          <a:prstGeom prst="ellipse">
            <a:avLst/>
          </a:prstGeom>
          <a:ln w="762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2290"/>
                                        </p:tgtEl>
                                        <p:attrNameLst>
                                          <p:attrName>style.visibility</p:attrName>
                                        </p:attrNameLst>
                                      </p:cBhvr>
                                      <p:to>
                                        <p:strVal val="visible"/>
                                      </p:to>
                                    </p:set>
                                    <p:anim calcmode="lin" valueType="num">
                                      <p:cBhvr>
                                        <p:cTn id="23" dur="1000" fill="hold"/>
                                        <p:tgtEl>
                                          <p:spTgt spid="12290"/>
                                        </p:tgtEl>
                                        <p:attrNameLst>
                                          <p:attrName>ppt_w</p:attrName>
                                        </p:attrNameLst>
                                      </p:cBhvr>
                                      <p:tavLst>
                                        <p:tav tm="0">
                                          <p:val>
                                            <p:fltVal val="0"/>
                                          </p:val>
                                        </p:tav>
                                        <p:tav tm="100000">
                                          <p:val>
                                            <p:strVal val="#ppt_w"/>
                                          </p:val>
                                        </p:tav>
                                      </p:tavLst>
                                    </p:anim>
                                    <p:anim calcmode="lin" valueType="num">
                                      <p:cBhvr>
                                        <p:cTn id="24" dur="1000" fill="hold"/>
                                        <p:tgtEl>
                                          <p:spTgt spid="12290"/>
                                        </p:tgtEl>
                                        <p:attrNameLst>
                                          <p:attrName>ppt_h</p:attrName>
                                        </p:attrNameLst>
                                      </p:cBhvr>
                                      <p:tavLst>
                                        <p:tav tm="0">
                                          <p:val>
                                            <p:fltVal val="0"/>
                                          </p:val>
                                        </p:tav>
                                        <p:tav tm="100000">
                                          <p:val>
                                            <p:strVal val="#ppt_h"/>
                                          </p:val>
                                        </p:tav>
                                      </p:tavLst>
                                    </p:anim>
                                    <p:anim calcmode="lin" valueType="num">
                                      <p:cBhvr>
                                        <p:cTn id="25"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grpId="0" nodeType="click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1"/>
                                          </p:val>
                                        </p:tav>
                                        <p:tav tm="100000">
                                          <p:val>
                                            <p:strVal val="#ppt_x"/>
                                          </p:val>
                                        </p:tav>
                                      </p:tavLst>
                                    </p:anim>
                                    <p:anim calcmode="lin" valueType="num">
                                      <p:cBhvr>
                                        <p:cTn id="4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3314" name="AutoShape 2" descr="সবুজ অর্থায়ন' বাড়াতে বাংলাদেশ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সবুজ অর্থায়ন' বাড়াতে বাংলাদেশ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সবুজ অর্থায়ন' বাড়াতে বাংলাদেশ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2" name="AutoShape 2" descr="সতীদাহ প্রথা - বাংলাপিডিয়া"/>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সতীদাহ প্রথা - বাংলাপিডিয়া"/>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6" name="AutoShape 2" descr="World Vision Bangladesh এর নিয়োগ বিজ্ঞপ্তি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World Vision Bangladesh এর নিয়োগ বিজ্ঞপ্তি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World Vision Bangladesh এর নিয়োগ বিজ্ঞপ্তি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World Vision Bangladesh এর নিয়োগ বিজ্ঞপ্তি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World Vision Bangladesh এর নিয়োগ বিজ্ঞপ্তি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6" name="AutoShape 12" descr="World Vision Bangladesh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0" name="Picture 2" descr="সমাজকর্ম : পরামর্শ"/>
          <p:cNvPicPr>
            <a:picLocks noChangeAspect="1" noChangeArrowheads="1"/>
          </p:cNvPicPr>
          <p:nvPr/>
        </p:nvPicPr>
        <p:blipFill>
          <a:blip r:embed="rId2"/>
          <a:srcRect/>
          <a:stretch>
            <a:fillRect/>
          </a:stretch>
        </p:blipFill>
        <p:spPr bwMode="auto">
          <a:xfrm>
            <a:off x="228600" y="228600"/>
            <a:ext cx="4267200" cy="3429000"/>
          </a:xfrm>
          <a:prstGeom prst="rect">
            <a:avLst/>
          </a:prstGeom>
          <a:noFill/>
        </p:spPr>
      </p:pic>
      <p:pic>
        <p:nvPicPr>
          <p:cNvPr id="12292" name="Picture 4" descr="শিক্ষক বাতায়ন"/>
          <p:cNvPicPr>
            <a:picLocks noChangeAspect="1" noChangeArrowheads="1"/>
          </p:cNvPicPr>
          <p:nvPr/>
        </p:nvPicPr>
        <p:blipFill>
          <a:blip r:embed="rId3"/>
          <a:srcRect/>
          <a:stretch>
            <a:fillRect/>
          </a:stretch>
        </p:blipFill>
        <p:spPr bwMode="auto">
          <a:xfrm>
            <a:off x="4724400" y="228600"/>
            <a:ext cx="4180332" cy="3429000"/>
          </a:xfrm>
          <a:prstGeom prst="rect">
            <a:avLst/>
          </a:prstGeom>
          <a:noFill/>
        </p:spPr>
      </p:pic>
      <p:pic>
        <p:nvPicPr>
          <p:cNvPr id="12294" name="Picture 6" descr="চট্টগ্রাম সেনানিবাসের নতুন নিয়োগ বিজ্ঞপ্তি – Youth Carnival"/>
          <p:cNvPicPr>
            <a:picLocks noChangeAspect="1" noChangeArrowheads="1"/>
          </p:cNvPicPr>
          <p:nvPr/>
        </p:nvPicPr>
        <p:blipFill>
          <a:blip r:embed="rId4"/>
          <a:srcRect/>
          <a:stretch>
            <a:fillRect/>
          </a:stretch>
        </p:blipFill>
        <p:spPr bwMode="auto">
          <a:xfrm>
            <a:off x="152400" y="3886200"/>
            <a:ext cx="4495800" cy="2667000"/>
          </a:xfrm>
          <a:prstGeom prst="rect">
            <a:avLst/>
          </a:prstGeom>
          <a:noFill/>
        </p:spPr>
      </p:pic>
      <p:pic>
        <p:nvPicPr>
          <p:cNvPr id="12296" name="Picture 8" descr="প্রবীণ জনগোষ্ঠী ও টেকসই উন্নয়ন"/>
          <p:cNvPicPr>
            <a:picLocks noChangeAspect="1" noChangeArrowheads="1"/>
          </p:cNvPicPr>
          <p:nvPr/>
        </p:nvPicPr>
        <p:blipFill>
          <a:blip r:embed="rId5"/>
          <a:srcRect/>
          <a:stretch>
            <a:fillRect/>
          </a:stretch>
        </p:blipFill>
        <p:spPr bwMode="auto">
          <a:xfrm>
            <a:off x="4800600" y="3962400"/>
            <a:ext cx="41148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p:cTn id="15" dur="1000" fill="hold"/>
                                        <p:tgtEl>
                                          <p:spTgt spid="12292"/>
                                        </p:tgtEl>
                                        <p:attrNameLst>
                                          <p:attrName>ppt_x</p:attrName>
                                        </p:attrNameLst>
                                      </p:cBhvr>
                                      <p:tavLst>
                                        <p:tav tm="0">
                                          <p:val>
                                            <p:strVal val="#ppt_x-.2"/>
                                          </p:val>
                                        </p:tav>
                                        <p:tav tm="100000">
                                          <p:val>
                                            <p:strVal val="#ppt_x"/>
                                          </p:val>
                                        </p:tav>
                                      </p:tavLst>
                                    </p:anim>
                                    <p:anim calcmode="lin" valueType="num">
                                      <p:cBhvr>
                                        <p:cTn id="16"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wipe(down)">
                                      <p:cBhvr>
                                        <p:cTn id="22" dur="580">
                                          <p:stCondLst>
                                            <p:cond delay="0"/>
                                          </p:stCondLst>
                                        </p:cTn>
                                        <p:tgtEl>
                                          <p:spTgt spid="12294"/>
                                        </p:tgtEl>
                                      </p:cBhvr>
                                    </p:animEffect>
                                    <p:anim calcmode="lin" valueType="num">
                                      <p:cBhvr>
                                        <p:cTn id="23" dur="1822"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229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229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2294"/>
                                        </p:tgtEl>
                                        <p:attrNameLst>
                                          <p:attrName>ppt_y</p:attrName>
                                        </p:attrNameLst>
                                      </p:cBhvr>
                                      <p:tavLst>
                                        <p:tav tm="0" fmla="#ppt_y-sin(pi*$)/81">
                                          <p:val>
                                            <p:fltVal val="0"/>
                                          </p:val>
                                        </p:tav>
                                        <p:tav tm="100000">
                                          <p:val>
                                            <p:fltVal val="1"/>
                                          </p:val>
                                        </p:tav>
                                      </p:tavLst>
                                    </p:anim>
                                    <p:animScale>
                                      <p:cBhvr>
                                        <p:cTn id="28" dur="26">
                                          <p:stCondLst>
                                            <p:cond delay="650"/>
                                          </p:stCondLst>
                                        </p:cTn>
                                        <p:tgtEl>
                                          <p:spTgt spid="12294"/>
                                        </p:tgtEl>
                                      </p:cBhvr>
                                      <p:to x="100000" y="60000"/>
                                    </p:animScale>
                                    <p:animScale>
                                      <p:cBhvr>
                                        <p:cTn id="29" dur="166" decel="50000">
                                          <p:stCondLst>
                                            <p:cond delay="676"/>
                                          </p:stCondLst>
                                        </p:cTn>
                                        <p:tgtEl>
                                          <p:spTgt spid="12294"/>
                                        </p:tgtEl>
                                      </p:cBhvr>
                                      <p:to x="100000" y="100000"/>
                                    </p:animScale>
                                    <p:animScale>
                                      <p:cBhvr>
                                        <p:cTn id="30" dur="26">
                                          <p:stCondLst>
                                            <p:cond delay="1312"/>
                                          </p:stCondLst>
                                        </p:cTn>
                                        <p:tgtEl>
                                          <p:spTgt spid="12294"/>
                                        </p:tgtEl>
                                      </p:cBhvr>
                                      <p:to x="100000" y="80000"/>
                                    </p:animScale>
                                    <p:animScale>
                                      <p:cBhvr>
                                        <p:cTn id="31" dur="166" decel="50000">
                                          <p:stCondLst>
                                            <p:cond delay="1338"/>
                                          </p:stCondLst>
                                        </p:cTn>
                                        <p:tgtEl>
                                          <p:spTgt spid="12294"/>
                                        </p:tgtEl>
                                      </p:cBhvr>
                                      <p:to x="100000" y="100000"/>
                                    </p:animScale>
                                    <p:animScale>
                                      <p:cBhvr>
                                        <p:cTn id="32" dur="26">
                                          <p:stCondLst>
                                            <p:cond delay="1642"/>
                                          </p:stCondLst>
                                        </p:cTn>
                                        <p:tgtEl>
                                          <p:spTgt spid="12294"/>
                                        </p:tgtEl>
                                      </p:cBhvr>
                                      <p:to x="100000" y="90000"/>
                                    </p:animScale>
                                    <p:animScale>
                                      <p:cBhvr>
                                        <p:cTn id="33" dur="166" decel="50000">
                                          <p:stCondLst>
                                            <p:cond delay="1668"/>
                                          </p:stCondLst>
                                        </p:cTn>
                                        <p:tgtEl>
                                          <p:spTgt spid="12294"/>
                                        </p:tgtEl>
                                      </p:cBhvr>
                                      <p:to x="100000" y="100000"/>
                                    </p:animScale>
                                    <p:animScale>
                                      <p:cBhvr>
                                        <p:cTn id="34" dur="26">
                                          <p:stCondLst>
                                            <p:cond delay="1808"/>
                                          </p:stCondLst>
                                        </p:cTn>
                                        <p:tgtEl>
                                          <p:spTgt spid="12294"/>
                                        </p:tgtEl>
                                      </p:cBhvr>
                                      <p:to x="100000" y="95000"/>
                                    </p:animScale>
                                    <p:animScale>
                                      <p:cBhvr>
                                        <p:cTn id="35" dur="166" decel="50000">
                                          <p:stCondLst>
                                            <p:cond delay="1834"/>
                                          </p:stCondLst>
                                        </p:cTn>
                                        <p:tgtEl>
                                          <p:spTgt spid="1229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2296"/>
                                        </p:tgtEl>
                                        <p:attrNameLst>
                                          <p:attrName>style.visibility</p:attrName>
                                        </p:attrNameLst>
                                      </p:cBhvr>
                                      <p:to>
                                        <p:strVal val="visible"/>
                                      </p:to>
                                    </p:set>
                                    <p:animEffect transition="in" filter="wipe(down)">
                                      <p:cBhvr>
                                        <p:cTn id="40" dur="580">
                                          <p:stCondLst>
                                            <p:cond delay="0"/>
                                          </p:stCondLst>
                                        </p:cTn>
                                        <p:tgtEl>
                                          <p:spTgt spid="12296"/>
                                        </p:tgtEl>
                                      </p:cBhvr>
                                    </p:animEffect>
                                    <p:anim calcmode="lin" valueType="num">
                                      <p:cBhvr>
                                        <p:cTn id="41" dur="1822" tmFilter="0,0; 0.14,0.36; 0.43,0.73; 0.71,0.91; 1.0,1.0">
                                          <p:stCondLst>
                                            <p:cond delay="0"/>
                                          </p:stCondLst>
                                        </p:cTn>
                                        <p:tgtEl>
                                          <p:spTgt spid="1229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29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29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29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296"/>
                                        </p:tgtEl>
                                        <p:attrNameLst>
                                          <p:attrName>ppt_y</p:attrName>
                                        </p:attrNameLst>
                                      </p:cBhvr>
                                      <p:tavLst>
                                        <p:tav tm="0" fmla="#ppt_y-sin(pi*$)/81">
                                          <p:val>
                                            <p:fltVal val="0"/>
                                          </p:val>
                                        </p:tav>
                                        <p:tav tm="100000">
                                          <p:val>
                                            <p:fltVal val="1"/>
                                          </p:val>
                                        </p:tav>
                                      </p:tavLst>
                                    </p:anim>
                                    <p:animScale>
                                      <p:cBhvr>
                                        <p:cTn id="46" dur="26">
                                          <p:stCondLst>
                                            <p:cond delay="650"/>
                                          </p:stCondLst>
                                        </p:cTn>
                                        <p:tgtEl>
                                          <p:spTgt spid="12296"/>
                                        </p:tgtEl>
                                      </p:cBhvr>
                                      <p:to x="100000" y="60000"/>
                                    </p:animScale>
                                    <p:animScale>
                                      <p:cBhvr>
                                        <p:cTn id="47" dur="166" decel="50000">
                                          <p:stCondLst>
                                            <p:cond delay="676"/>
                                          </p:stCondLst>
                                        </p:cTn>
                                        <p:tgtEl>
                                          <p:spTgt spid="12296"/>
                                        </p:tgtEl>
                                      </p:cBhvr>
                                      <p:to x="100000" y="100000"/>
                                    </p:animScale>
                                    <p:animScale>
                                      <p:cBhvr>
                                        <p:cTn id="48" dur="26">
                                          <p:stCondLst>
                                            <p:cond delay="1312"/>
                                          </p:stCondLst>
                                        </p:cTn>
                                        <p:tgtEl>
                                          <p:spTgt spid="12296"/>
                                        </p:tgtEl>
                                      </p:cBhvr>
                                      <p:to x="100000" y="80000"/>
                                    </p:animScale>
                                    <p:animScale>
                                      <p:cBhvr>
                                        <p:cTn id="49" dur="166" decel="50000">
                                          <p:stCondLst>
                                            <p:cond delay="1338"/>
                                          </p:stCondLst>
                                        </p:cTn>
                                        <p:tgtEl>
                                          <p:spTgt spid="12296"/>
                                        </p:tgtEl>
                                      </p:cBhvr>
                                      <p:to x="100000" y="100000"/>
                                    </p:animScale>
                                    <p:animScale>
                                      <p:cBhvr>
                                        <p:cTn id="50" dur="26">
                                          <p:stCondLst>
                                            <p:cond delay="1642"/>
                                          </p:stCondLst>
                                        </p:cTn>
                                        <p:tgtEl>
                                          <p:spTgt spid="12296"/>
                                        </p:tgtEl>
                                      </p:cBhvr>
                                      <p:to x="100000" y="90000"/>
                                    </p:animScale>
                                    <p:animScale>
                                      <p:cBhvr>
                                        <p:cTn id="51" dur="166" decel="50000">
                                          <p:stCondLst>
                                            <p:cond delay="1668"/>
                                          </p:stCondLst>
                                        </p:cTn>
                                        <p:tgtEl>
                                          <p:spTgt spid="12296"/>
                                        </p:tgtEl>
                                      </p:cBhvr>
                                      <p:to x="100000" y="100000"/>
                                    </p:animScale>
                                    <p:animScale>
                                      <p:cBhvr>
                                        <p:cTn id="52" dur="26">
                                          <p:stCondLst>
                                            <p:cond delay="1808"/>
                                          </p:stCondLst>
                                        </p:cTn>
                                        <p:tgtEl>
                                          <p:spTgt spid="12296"/>
                                        </p:tgtEl>
                                      </p:cBhvr>
                                      <p:to x="100000" y="95000"/>
                                    </p:animScale>
                                    <p:animScale>
                                      <p:cBhvr>
                                        <p:cTn id="53" dur="166" decel="50000">
                                          <p:stCondLst>
                                            <p:cond delay="1834"/>
                                          </p:stCondLst>
                                        </p:cTn>
                                        <p:tgtEl>
                                          <p:spTgt spid="122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0" y="2744450"/>
            <a:ext cx="9144000" cy="1446550"/>
          </a:xfrm>
          <a:prstGeom prst="rect">
            <a:avLst/>
          </a:prstGeom>
          <a:noFill/>
        </p:spPr>
        <p:txBody>
          <a:bodyPr wrap="square" rtlCol="0">
            <a:spAutoFit/>
          </a:bodyPr>
          <a:lstStyle/>
          <a:p>
            <a:pPr algn="ctr"/>
            <a:r>
              <a:rPr lang="en-US" sz="8800" dirty="0" err="1" smtClean="0">
                <a:solidFill>
                  <a:srgbClr val="FFFF00"/>
                </a:solidFill>
                <a:latin typeface="NikoshBAN" pitchFamily="2" charset="0"/>
                <a:cs typeface="NikoshBAN" pitchFamily="2" charset="0"/>
              </a:rPr>
              <a:t>সমাজকর্মের</a:t>
            </a:r>
            <a:r>
              <a:rPr lang="en-US" sz="8800" dirty="0" smtClean="0">
                <a:solidFill>
                  <a:srgbClr val="FFFF00"/>
                </a:solidFill>
                <a:latin typeface="NikoshBAN" pitchFamily="2" charset="0"/>
                <a:cs typeface="NikoshBAN" pitchFamily="2" charset="0"/>
              </a:rPr>
              <a:t> </a:t>
            </a:r>
            <a:r>
              <a:rPr lang="en-US" sz="8800" dirty="0" err="1" smtClean="0">
                <a:solidFill>
                  <a:srgbClr val="FFFF00"/>
                </a:solidFill>
                <a:latin typeface="NikoshBAN" pitchFamily="2" charset="0"/>
                <a:cs typeface="NikoshBAN" pitchFamily="2" charset="0"/>
              </a:rPr>
              <a:t>শাখা</a:t>
            </a:r>
            <a:r>
              <a:rPr lang="en-US" sz="8800" dirty="0" smtClean="0">
                <a:solidFill>
                  <a:srgbClr val="FFFF00"/>
                </a:solidFill>
                <a:latin typeface="NikoshBAN" pitchFamily="2" charset="0"/>
                <a:cs typeface="NikoshBAN" pitchFamily="2" charset="0"/>
              </a:rPr>
              <a:t> </a:t>
            </a:r>
            <a:r>
              <a:rPr lang="bn-BD" sz="8800" dirty="0" smtClean="0">
                <a:solidFill>
                  <a:srgbClr val="FFFF00"/>
                </a:solidFill>
                <a:latin typeface="NikoshBAN" pitchFamily="2" charset="0"/>
                <a:cs typeface="NikoshBAN" pitchFamily="2" charset="0"/>
              </a:rPr>
              <a:t>    </a:t>
            </a:r>
            <a:endParaRPr lang="en-US" sz="88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514600" y="609600"/>
            <a:ext cx="4343400" cy="1600438"/>
          </a:xfrm>
          <a:prstGeom prst="flowChartAlternateProcess">
            <a:avLst/>
          </a:prstGeom>
          <a:solidFill>
            <a:srgbClr val="FF0000"/>
          </a:solidFill>
          <a:ln w="76200">
            <a:solidFill>
              <a:srgbClr val="FFFF00"/>
            </a:solidFill>
          </a:ln>
          <a:scene3d>
            <a:camera prst="orthographicFront">
              <a:rot lat="0" lon="0" rev="0"/>
            </a:camera>
            <a:lightRig rig="threePt" dir="t">
              <a:rot lat="0" lon="0" rev="1200000"/>
            </a:lightRig>
          </a:scene3d>
          <a:sp3d>
            <a:bevelT w="63500" h="25400" prst="slope"/>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8800" dirty="0" smtClean="0">
                <a:latin typeface="NikoshBAN" pitchFamily="2" charset="0"/>
                <a:cs typeface="NikoshBAN" pitchFamily="2" charset="0"/>
              </a:rPr>
              <a:t>শিখনফল </a:t>
            </a:r>
            <a:endParaRPr lang="en-US" sz="8800" dirty="0">
              <a:latin typeface="NikoshBAN" pitchFamily="2" charset="0"/>
              <a:cs typeface="NikoshBAN" pitchFamily="2" charset="0"/>
            </a:endParaRPr>
          </a:p>
        </p:txBody>
      </p:sp>
      <p:sp>
        <p:nvSpPr>
          <p:cNvPr id="4" name="Rounded Rectangle 3"/>
          <p:cNvSpPr/>
          <p:nvPr/>
        </p:nvSpPr>
        <p:spPr>
          <a:xfrm>
            <a:off x="0" y="2667000"/>
            <a:ext cx="9144000" cy="3581400"/>
          </a:xfrm>
          <a:prstGeom prst="round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lvl="1" indent="-914400"/>
            <a:r>
              <a:rPr lang="bn-IN" sz="5400" b="1" dirty="0" smtClean="0">
                <a:solidFill>
                  <a:srgbClr val="002060"/>
                </a:solidFill>
                <a:latin typeface="NikoshBAN" panose="02000000000000000000" pitchFamily="2" charset="0"/>
                <a:cs typeface="NikoshBAN" panose="02000000000000000000" pitchFamily="2" charset="0"/>
              </a:rPr>
              <a:t>এই পাঠ শেষে শিক্ষার্থীরা </a:t>
            </a:r>
            <a:r>
              <a:rPr lang="en-US" sz="5400" b="1" dirty="0" smtClean="0">
                <a:solidFill>
                  <a:srgbClr val="002060"/>
                </a:solidFill>
                <a:latin typeface="NikoshBAN" panose="02000000000000000000" pitchFamily="2" charset="0"/>
                <a:cs typeface="NikoshBAN" panose="02000000000000000000" pitchFamily="2" charset="0"/>
              </a:rPr>
              <a:t>–</a:t>
            </a:r>
            <a:endParaRPr lang="bn-BD" sz="5400" b="1" dirty="0" smtClean="0">
              <a:solidFill>
                <a:srgbClr val="002060"/>
              </a:solidFill>
              <a:latin typeface="NikoshBAN" panose="02000000000000000000" pitchFamily="2" charset="0"/>
              <a:cs typeface="NikoshBAN" panose="02000000000000000000" pitchFamily="2" charset="0"/>
            </a:endParaRPr>
          </a:p>
          <a:p>
            <a:pPr marL="1371600" lvl="1" indent="-914400"/>
            <a:r>
              <a:rPr lang="bn-BD" sz="3600" b="1" dirty="0" smtClean="0">
                <a:solidFill>
                  <a:srgbClr val="FF0000"/>
                </a:solidFill>
                <a:latin typeface="NikoshBAN" panose="02000000000000000000" pitchFamily="2" charset="0"/>
                <a:cs typeface="NikoshBAN" panose="02000000000000000000" pitchFamily="2" charset="0"/>
              </a:rPr>
              <a:t>১। চিকিৎসা </a:t>
            </a:r>
            <a:r>
              <a:rPr lang="en-US" sz="3600" b="1" dirty="0" err="1" smtClean="0">
                <a:solidFill>
                  <a:srgbClr val="FF0000"/>
                </a:solidFill>
                <a:latin typeface="NikoshBAN" panose="02000000000000000000" pitchFamily="2" charset="0"/>
                <a:cs typeface="NikoshBAN" panose="02000000000000000000" pitchFamily="2" charset="0"/>
              </a:rPr>
              <a:t>সমাজকর্মের</a:t>
            </a:r>
            <a:r>
              <a:rPr lang="en-US" sz="3600" b="1" dirty="0" smtClean="0">
                <a:solidFill>
                  <a:srgbClr val="FF0000"/>
                </a:solidFill>
                <a:latin typeface="NikoshBAN" panose="02000000000000000000" pitchFamily="2" charset="0"/>
                <a:cs typeface="NikoshBAN" panose="02000000000000000000" pitchFamily="2" charset="0"/>
              </a:rPr>
              <a:t> </a:t>
            </a:r>
            <a:r>
              <a:rPr lang="en-US" sz="3600" b="1" dirty="0" err="1" smtClean="0">
                <a:solidFill>
                  <a:srgbClr val="FF0000"/>
                </a:solidFill>
                <a:latin typeface="NikoshBAN" panose="02000000000000000000" pitchFamily="2" charset="0"/>
                <a:cs typeface="NikoshBAN" panose="02000000000000000000" pitchFamily="2" charset="0"/>
              </a:rPr>
              <a:t>পরিচিতি</a:t>
            </a:r>
            <a:r>
              <a:rPr lang="bn-BD" sz="3600" b="1" dirty="0" smtClean="0">
                <a:solidFill>
                  <a:srgbClr val="FF0000"/>
                </a:solidFill>
                <a:latin typeface="NikoshBAN" panose="02000000000000000000" pitchFamily="2" charset="0"/>
                <a:cs typeface="NikoshBAN" panose="02000000000000000000" pitchFamily="2" charset="0"/>
              </a:rPr>
              <a:t> সম্পর্কে বলতে পারবে</a:t>
            </a:r>
            <a:r>
              <a:rPr lang="bn-BD" sz="3600" b="1" dirty="0" smtClean="0">
                <a:solidFill>
                  <a:srgbClr val="FF0000"/>
                </a:solidFill>
                <a:latin typeface="NikoshBAN" panose="02000000000000000000" pitchFamily="2" charset="0"/>
                <a:cs typeface="NikoshBAN" panose="02000000000000000000" pitchFamily="2" charset="0"/>
              </a:rPr>
              <a:t>;</a:t>
            </a:r>
            <a:endParaRPr lang="bn-BD" sz="3600" b="1" dirty="0" smtClean="0">
              <a:solidFill>
                <a:srgbClr val="FF0000"/>
              </a:solidFill>
              <a:latin typeface="NikoshBAN" panose="02000000000000000000" pitchFamily="2" charset="0"/>
              <a:cs typeface="NikoshBAN" panose="02000000000000000000" pitchFamily="2" charset="0"/>
            </a:endParaRPr>
          </a:p>
          <a:p>
            <a:pPr marL="742950" indent="-742950"/>
            <a:r>
              <a:rPr lang="bn-BD" sz="3600" b="1" dirty="0" smtClean="0">
                <a:solidFill>
                  <a:srgbClr val="7030A0"/>
                </a:solidFill>
                <a:latin typeface="NikoshBAN" panose="02000000000000000000" pitchFamily="2" charset="0"/>
                <a:cs typeface="NikoshBAN" panose="02000000000000000000" pitchFamily="2" charset="0"/>
              </a:rPr>
              <a:t>   ২। চিকিৎসা</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সমাজকর্মের</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গুরুত্ব</a:t>
            </a:r>
            <a:r>
              <a:rPr lang="en-US" sz="3600" b="1" dirty="0" smtClean="0">
                <a:solidFill>
                  <a:srgbClr val="7030A0"/>
                </a:solidFill>
                <a:latin typeface="NikoshBAN" panose="02000000000000000000" pitchFamily="2" charset="0"/>
                <a:cs typeface="NikoshBAN" panose="02000000000000000000" pitchFamily="2" charset="0"/>
              </a:rPr>
              <a:t> </a:t>
            </a:r>
            <a:r>
              <a:rPr lang="bn-BD" sz="3600" b="1" dirty="0" smtClean="0">
                <a:solidFill>
                  <a:srgbClr val="7030A0"/>
                </a:solidFill>
                <a:latin typeface="NikoshBAN" panose="02000000000000000000" pitchFamily="2" charset="0"/>
                <a:cs typeface="NikoshBAN" panose="02000000000000000000" pitchFamily="2" charset="0"/>
              </a:rPr>
              <a:t>ব্যাখ্যা করতে </a:t>
            </a:r>
            <a:r>
              <a:rPr lang="bn-BD" sz="3600" b="1" dirty="0" smtClean="0">
                <a:solidFill>
                  <a:srgbClr val="7030A0"/>
                </a:solidFill>
                <a:latin typeface="NikoshBAN" panose="02000000000000000000" pitchFamily="2" charset="0"/>
                <a:cs typeface="NikoshBAN" panose="02000000000000000000" pitchFamily="2" charset="0"/>
              </a:rPr>
              <a:t>পারবে;</a:t>
            </a:r>
            <a:endParaRPr lang="bn-BD" sz="3600" b="1" dirty="0" smtClean="0">
              <a:solidFill>
                <a:srgbClr val="7030A0"/>
              </a:solidFill>
              <a:latin typeface="NikoshBAN" panose="02000000000000000000" pitchFamily="2" charset="0"/>
              <a:cs typeface="NikoshBAN" panose="02000000000000000000" pitchFamily="2" charset="0"/>
            </a:endParaRPr>
          </a:p>
          <a:p>
            <a:pPr marL="742950" indent="-742950"/>
            <a:r>
              <a:rPr lang="bn-BD" sz="3600" b="1" dirty="0" smtClean="0">
                <a:solidFill>
                  <a:srgbClr val="002060"/>
                </a:solidFill>
                <a:latin typeface="NikoshBAN" panose="02000000000000000000" pitchFamily="2" charset="0"/>
                <a:cs typeface="NikoshBAN" panose="02000000000000000000" pitchFamily="2" charset="0"/>
              </a:rPr>
              <a:t>   ৩। </a:t>
            </a:r>
            <a:r>
              <a:rPr lang="en-US" sz="3600" b="1" dirty="0" err="1" smtClean="0">
                <a:solidFill>
                  <a:srgbClr val="002060"/>
                </a:solidFill>
                <a:latin typeface="NikoshBAN" panose="02000000000000000000" pitchFamily="2" charset="0"/>
                <a:cs typeface="NikoshBAN" panose="02000000000000000000" pitchFamily="2" charset="0"/>
              </a:rPr>
              <a:t>চিকি</a:t>
            </a:r>
            <a:r>
              <a:rPr lang="bn-BD" sz="3600" b="1" dirty="0" smtClean="0">
                <a:solidFill>
                  <a:srgbClr val="002060"/>
                </a:solidFill>
                <a:latin typeface="NikoshBAN" panose="02000000000000000000" pitchFamily="2" charset="0"/>
                <a:cs typeface="NikoshBAN" panose="02000000000000000000" pitchFamily="2" charset="0"/>
              </a:rPr>
              <a:t>ৎসা </a:t>
            </a:r>
            <a:r>
              <a:rPr lang="en-US" sz="3600" b="1" dirty="0" err="1" smtClean="0">
                <a:solidFill>
                  <a:srgbClr val="002060"/>
                </a:solidFill>
                <a:latin typeface="NikoshBAN" panose="02000000000000000000" pitchFamily="2" charset="0"/>
                <a:cs typeface="NikoshBAN" panose="02000000000000000000" pitchFamily="2" charset="0"/>
              </a:rPr>
              <a:t>সমাজকর্মির</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ভূমিকা</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বর্ণনা</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করতে</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পারবে</a:t>
            </a:r>
            <a:r>
              <a:rPr lang="en-US" sz="3600" b="1" dirty="0" smtClean="0">
                <a:solidFill>
                  <a:srgbClr val="002060"/>
                </a:solidFill>
                <a:latin typeface="NikoshBAN" panose="02000000000000000000" pitchFamily="2" charset="0"/>
                <a:cs typeface="NikoshBAN" panose="02000000000000000000" pitchFamily="2" charset="0"/>
              </a:rPr>
              <a:t> ।</a:t>
            </a:r>
            <a:endParaRPr lang="bn-BD" sz="3600" b="1" dirty="0" smtClean="0">
              <a:solidFill>
                <a:srgbClr val="002060"/>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ounded Rectangle 3"/>
          <p:cNvSpPr/>
          <p:nvPr/>
        </p:nvSpPr>
        <p:spPr>
          <a:xfrm>
            <a:off x="228600" y="228600"/>
            <a:ext cx="8686800" cy="6477000"/>
          </a:xfrm>
          <a:prstGeom prst="roundRect">
            <a:avLst>
              <a:gd name="adj" fmla="val 21429"/>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চিকিৎসা </a:t>
            </a:r>
            <a:r>
              <a:rPr lang="bn-BD" sz="3200" dirty="0" smtClean="0">
                <a:solidFill>
                  <a:schemeClr val="tx1"/>
                </a:solidFill>
                <a:latin typeface="NikoshBAN" pitchFamily="2" charset="0"/>
                <a:cs typeface="NikoshBAN" pitchFamily="2" charset="0"/>
              </a:rPr>
              <a:t>সমাজকর্ম আধুনিক সমাজকর্মের একটি গুরুত্বপূর্ন সংযোজন।রোগীর রোগ নিরাময়ে তার শারীরিক ,মানসিক,সামাজিক,অর্থনৈতিক প্রভৃতি সকল দিকই জরিত।তাই রোগীকে সুস্থ করা থেকে শুরু করে তাকে সুস্থ পরিবেশ ফিরিয়ে দেওয়া অর্থাৎ পুনর্বাসনের ব্যবস্থা করা পর্যন্ত </a:t>
            </a:r>
            <a:r>
              <a:rPr lang="bn-BD" sz="3200" dirty="0" smtClean="0">
                <a:solidFill>
                  <a:schemeClr val="tx1"/>
                </a:solidFill>
                <a:latin typeface="NikoshBAN" pitchFamily="2" charset="0"/>
                <a:cs typeface="NikoshBAN" pitchFamily="2" charset="0"/>
              </a:rPr>
              <a:t>চিকিৎসা </a:t>
            </a:r>
            <a:r>
              <a:rPr lang="bn-BD" sz="3200" dirty="0" smtClean="0">
                <a:solidFill>
                  <a:schemeClr val="tx1"/>
                </a:solidFill>
                <a:latin typeface="NikoshBAN" pitchFamily="2" charset="0"/>
                <a:cs typeface="NikoshBAN" pitchFamily="2" charset="0"/>
              </a:rPr>
              <a:t>সমাজকর্ম পদ্বতি প্রয়োগ করা হয়।অন্যভাবে বলা যায় </a:t>
            </a:r>
            <a:r>
              <a:rPr lang="bn-BD" sz="3200" dirty="0" smtClean="0">
                <a:solidFill>
                  <a:schemeClr val="tx1"/>
                </a:solidFill>
                <a:latin typeface="NikoshBAN" pitchFamily="2" charset="0"/>
                <a:cs typeface="NikoshBAN" pitchFamily="2" charset="0"/>
              </a:rPr>
              <a:t>চিকিৎসা </a:t>
            </a:r>
            <a:r>
              <a:rPr lang="bn-BD" sz="3200" dirty="0" smtClean="0">
                <a:solidFill>
                  <a:schemeClr val="tx1"/>
                </a:solidFill>
                <a:latin typeface="NikoshBAN" pitchFamily="2" charset="0"/>
                <a:cs typeface="NikoshBAN" pitchFamily="2" charset="0"/>
              </a:rPr>
              <a:t>সমাজকর্ম পেশাদার সমাজকর্মের সেই শাখা যার মাধ্যমে স্বাস্থ্য ও </a:t>
            </a:r>
            <a:r>
              <a:rPr lang="bn-BD" sz="3200" dirty="0" smtClean="0">
                <a:solidFill>
                  <a:schemeClr val="tx1"/>
                </a:solidFill>
                <a:latin typeface="NikoshBAN" pitchFamily="2" charset="0"/>
                <a:cs typeface="NikoshBAN" pitchFamily="2" charset="0"/>
              </a:rPr>
              <a:t>চিকিৎসা </a:t>
            </a:r>
            <a:r>
              <a:rPr lang="bn-BD" sz="3200" dirty="0" smtClean="0">
                <a:solidFill>
                  <a:schemeClr val="tx1"/>
                </a:solidFill>
                <a:latin typeface="NikoshBAN" pitchFamily="2" charset="0"/>
                <a:cs typeface="NikoshBAN" pitchFamily="2" charset="0"/>
              </a:rPr>
              <a:t>ক্ষেত্রে সমাজকর্মের ঞ্জান, দক্ষতা,</a:t>
            </a:r>
            <a:r>
              <a:rPr lang="en-US" sz="3200" dirty="0" err="1" smtClean="0">
                <a:solidFill>
                  <a:schemeClr val="tx1"/>
                </a:solidFill>
                <a:latin typeface="NikoshBAN" pitchFamily="2" charset="0"/>
                <a:cs typeface="NikoshBAN" pitchFamily="2" charset="0"/>
              </a:rPr>
              <a:t>কৌশল,দৃষ্টিভঙ্গি,নীতি,পদ্বতি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প্রভৃতি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প্রয়োগ</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চিকি</a:t>
            </a:r>
            <a:r>
              <a:rPr lang="bn-BD" sz="3200" dirty="0" smtClean="0">
                <a:solidFill>
                  <a:schemeClr val="tx1"/>
                </a:solidFill>
                <a:latin typeface="NikoshBAN" pitchFamily="2" charset="0"/>
                <a:cs typeface="NikoshBAN" pitchFamily="2" charset="0"/>
              </a:rPr>
              <a:t>ৎ</a:t>
            </a:r>
            <a:r>
              <a:rPr lang="en-US" sz="3200" dirty="0" err="1" smtClean="0">
                <a:solidFill>
                  <a:schemeClr val="tx1"/>
                </a:solidFill>
                <a:latin typeface="NikoshBAN" pitchFamily="2" charset="0"/>
                <a:cs typeface="NikoshBAN" pitchFamily="2" charset="0"/>
              </a:rPr>
              <a:t>সারত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রোগীর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চিকি</a:t>
            </a:r>
            <a:r>
              <a:rPr lang="bn-BD" sz="3200" dirty="0" smtClean="0">
                <a:solidFill>
                  <a:schemeClr val="tx1"/>
                </a:solidFill>
                <a:latin typeface="NikoshBAN" pitchFamily="2" charset="0"/>
                <a:cs typeface="NikoshBAN" pitchFamily="2" charset="0"/>
              </a:rPr>
              <a:t>ৎ</a:t>
            </a:r>
            <a:r>
              <a:rPr lang="en-US" sz="3200" dirty="0" err="1" smtClean="0">
                <a:solidFill>
                  <a:schemeClr val="tx1"/>
                </a:solidFill>
                <a:latin typeface="NikoshBAN" pitchFamily="2" charset="0"/>
                <a:cs typeface="NikoshBAN" pitchFamily="2" charset="0"/>
              </a:rPr>
              <a:t>সা</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সংক্রান্ত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সকল</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প্রতিবন্দ্বকতা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মাধ্যমে</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চিকি</a:t>
            </a:r>
            <a:r>
              <a:rPr lang="bn-BD" sz="3200" dirty="0" smtClean="0">
                <a:solidFill>
                  <a:schemeClr val="tx1"/>
                </a:solidFill>
                <a:latin typeface="NikoshBAN" pitchFamily="2" charset="0"/>
                <a:cs typeface="NikoshBAN" pitchFamily="2" charset="0"/>
              </a:rPr>
              <a:t>ৎ</a:t>
            </a:r>
            <a:r>
              <a:rPr lang="en-US" sz="3200" dirty="0" err="1" smtClean="0">
                <a:solidFill>
                  <a:schemeClr val="tx1"/>
                </a:solidFill>
                <a:latin typeface="NikoshBAN" pitchFamily="2" charset="0"/>
                <a:cs typeface="NikoshBAN" pitchFamily="2" charset="0"/>
              </a:rPr>
              <a:t>সা</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ব্যবস্থাকে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অধিকতর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ফলপ্রসূ</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হয়।একে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হাসপাতাল</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সমাজসেবা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বলা</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হয়</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1447800"/>
            <a:ext cx="8610600" cy="1447800"/>
          </a:xfrm>
          <a:prstGeom prst="roundRect">
            <a:avLst/>
          </a:prstGeom>
          <a:solidFill>
            <a:srgbClr val="C0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n>
                  <a:solidFill>
                    <a:schemeClr val="tx1"/>
                  </a:solidFill>
                </a:ln>
                <a:solidFill>
                  <a:schemeClr val="tx1"/>
                </a:solidFill>
                <a:latin typeface="NikoshBAN" pitchFamily="2" charset="0"/>
                <a:cs typeface="NikoshBAN" pitchFamily="2" charset="0"/>
              </a:rPr>
              <a:t>আর.</a:t>
            </a:r>
            <a:r>
              <a:rPr lang="en-US" sz="2400" dirty="0" err="1" smtClean="0">
                <a:ln>
                  <a:solidFill>
                    <a:schemeClr val="tx1"/>
                  </a:solidFill>
                </a:ln>
                <a:solidFill>
                  <a:schemeClr val="tx1"/>
                </a:solidFill>
                <a:latin typeface="NikoshBAN" pitchFamily="2" charset="0"/>
                <a:cs typeface="NikoshBAN" pitchFamily="2" charset="0"/>
              </a:rPr>
              <a:t>এ.স্কীডমোর</a:t>
            </a:r>
            <a:r>
              <a:rPr lang="en-US" sz="2400" dirty="0" smtClean="0">
                <a:ln>
                  <a:solidFill>
                    <a:schemeClr val="tx1"/>
                  </a:solidFill>
                </a:ln>
                <a:solidFill>
                  <a:schemeClr val="tx1"/>
                </a:solidFill>
                <a:latin typeface="NikoshBAN" pitchFamily="2" charset="0"/>
                <a:cs typeface="NikoshBAN" pitchFamily="2" charset="0"/>
              </a:rPr>
              <a:t> ও </a:t>
            </a:r>
            <a:r>
              <a:rPr lang="en-US" sz="2400" dirty="0" err="1" smtClean="0">
                <a:ln>
                  <a:solidFill>
                    <a:schemeClr val="tx1"/>
                  </a:solidFill>
                </a:ln>
                <a:solidFill>
                  <a:schemeClr val="tx1"/>
                </a:solidFill>
                <a:latin typeface="NikoshBAN" pitchFamily="2" charset="0"/>
                <a:cs typeface="NikoshBAN" pitchFamily="2" charset="0"/>
              </a:rPr>
              <a:t>এম.জি.থ্যাকারি</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বলেন</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স্বাস্থ্য</a:t>
            </a:r>
            <a:r>
              <a:rPr lang="en-US" sz="2400" dirty="0" smtClean="0">
                <a:ln>
                  <a:solidFill>
                    <a:schemeClr val="tx1"/>
                  </a:solidFill>
                </a:ln>
                <a:solidFill>
                  <a:schemeClr val="tx1"/>
                </a:solidFill>
                <a:latin typeface="NikoshBAN" pitchFamily="2" charset="0"/>
                <a:cs typeface="NikoshBAN" pitchFamily="2" charset="0"/>
              </a:rPr>
              <a:t> ও </a:t>
            </a:r>
            <a:r>
              <a:rPr lang="en-US" sz="2400" dirty="0" err="1" smtClean="0">
                <a:ln>
                  <a:solidFill>
                    <a:schemeClr val="tx1"/>
                  </a:solidFill>
                </a:ln>
                <a:solidFill>
                  <a:schemeClr val="tx1"/>
                </a:solidFill>
                <a:latin typeface="NikoshBAN" pitchFamily="2" charset="0"/>
                <a:cs typeface="NikoshBAN" pitchFamily="2" charset="0"/>
              </a:rPr>
              <a:t>চিকি</a:t>
            </a:r>
            <a:r>
              <a:rPr lang="bn-BD" sz="2400" dirty="0" smtClean="0">
                <a:ln>
                  <a:solidFill>
                    <a:schemeClr val="tx1"/>
                  </a:solidFill>
                </a:ln>
                <a:solidFill>
                  <a:schemeClr val="tx1"/>
                </a:solidFill>
                <a:latin typeface="NikoshBAN" pitchFamily="2" charset="0"/>
                <a:cs typeface="NikoshBAN" pitchFamily="2" charset="0"/>
              </a:rPr>
              <a:t>ৎ</a:t>
            </a:r>
            <a:r>
              <a:rPr lang="en-US" sz="2400" dirty="0" err="1" smtClean="0">
                <a:ln>
                  <a:solidFill>
                    <a:schemeClr val="tx1"/>
                  </a:solidFill>
                </a:ln>
                <a:solidFill>
                  <a:schemeClr val="tx1"/>
                </a:solidFill>
                <a:latin typeface="NikoshBAN" pitchFamily="2" charset="0"/>
                <a:cs typeface="NikoshBAN" pitchFamily="2" charset="0"/>
              </a:rPr>
              <a:t>সা</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ক্ষেত্রে</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সমাজকর্মের</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ঞ্জান</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দক্ষতা</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দৃষ্টিভঙ্গি,মূল্যবোধ</a:t>
            </a:r>
            <a:r>
              <a:rPr lang="en-US" sz="2400" dirty="0" smtClean="0">
                <a:ln>
                  <a:solidFill>
                    <a:schemeClr val="tx1"/>
                  </a:solidFill>
                </a:ln>
                <a:solidFill>
                  <a:schemeClr val="tx1"/>
                </a:solidFill>
                <a:latin typeface="NikoshBAN" pitchFamily="2" charset="0"/>
                <a:cs typeface="NikoshBAN" pitchFamily="2" charset="0"/>
              </a:rPr>
              <a:t> ও </a:t>
            </a:r>
            <a:r>
              <a:rPr lang="en-US" sz="2400" dirty="0" err="1" smtClean="0">
                <a:ln>
                  <a:solidFill>
                    <a:schemeClr val="tx1"/>
                  </a:solidFill>
                </a:ln>
                <a:solidFill>
                  <a:schemeClr val="tx1"/>
                </a:solidFill>
                <a:latin typeface="NikoshBAN" pitchFamily="2" charset="0"/>
                <a:cs typeface="NikoshBAN" pitchFamily="2" charset="0"/>
              </a:rPr>
              <a:t>পদ্বতি</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প্রয়োগ</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করাকেই</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চিকি</a:t>
            </a:r>
            <a:r>
              <a:rPr lang="bn-BD" sz="2400" dirty="0" smtClean="0">
                <a:ln>
                  <a:solidFill>
                    <a:schemeClr val="tx1"/>
                  </a:solidFill>
                </a:ln>
                <a:solidFill>
                  <a:schemeClr val="tx1"/>
                </a:solidFill>
                <a:latin typeface="NikoshBAN" pitchFamily="2" charset="0"/>
                <a:cs typeface="NikoshBAN" pitchFamily="2" charset="0"/>
              </a:rPr>
              <a:t>ৎ</a:t>
            </a:r>
            <a:r>
              <a:rPr lang="en-US" sz="2400" dirty="0" err="1" smtClean="0">
                <a:ln>
                  <a:solidFill>
                    <a:schemeClr val="tx1"/>
                  </a:solidFill>
                </a:ln>
                <a:solidFill>
                  <a:schemeClr val="tx1"/>
                </a:solidFill>
                <a:latin typeface="NikoshBAN" pitchFamily="2" charset="0"/>
                <a:cs typeface="NikoshBAN" pitchFamily="2" charset="0"/>
              </a:rPr>
              <a:t>সা</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সমাজকর্ম</a:t>
            </a:r>
            <a:r>
              <a:rPr lang="en-US" sz="2400" dirty="0" smtClean="0">
                <a:ln>
                  <a:solidFill>
                    <a:schemeClr val="tx1"/>
                  </a:solidFill>
                </a:ln>
                <a:solidFill>
                  <a:schemeClr val="tx1"/>
                </a:solidFill>
                <a:latin typeface="NikoshBAN" pitchFamily="2" charset="0"/>
                <a:cs typeface="NikoshBAN" pitchFamily="2" charset="0"/>
              </a:rPr>
              <a:t> </a:t>
            </a:r>
            <a:r>
              <a:rPr lang="en-US" sz="2400" dirty="0" err="1" smtClean="0">
                <a:ln>
                  <a:solidFill>
                    <a:schemeClr val="tx1"/>
                  </a:solidFill>
                </a:ln>
                <a:solidFill>
                  <a:schemeClr val="tx1"/>
                </a:solidFill>
                <a:latin typeface="NikoshBAN" pitchFamily="2" charset="0"/>
                <a:cs typeface="NikoshBAN" pitchFamily="2" charset="0"/>
              </a:rPr>
              <a:t>বলে</a:t>
            </a:r>
            <a:r>
              <a:rPr lang="en-US" sz="2400" dirty="0" smtClean="0">
                <a:ln>
                  <a:solidFill>
                    <a:schemeClr val="tx1"/>
                  </a:solidFill>
                </a:ln>
                <a:solidFill>
                  <a:schemeClr val="tx1"/>
                </a:solidFill>
                <a:latin typeface="NikoshBAN" pitchFamily="2" charset="0"/>
                <a:cs typeface="NikoshBAN" pitchFamily="2" charset="0"/>
              </a:rPr>
              <a:t>।</a:t>
            </a:r>
            <a:endParaRPr lang="en-US" sz="2400" dirty="0">
              <a:ln>
                <a:solidFill>
                  <a:schemeClr val="tx1"/>
                </a:solidFill>
              </a:ln>
              <a:solidFill>
                <a:schemeClr val="tx1"/>
              </a:solidFill>
              <a:latin typeface="NikoshBAN" pitchFamily="2" charset="0"/>
              <a:cs typeface="NikoshBAN" pitchFamily="2" charset="0"/>
            </a:endParaRPr>
          </a:p>
        </p:txBody>
      </p:sp>
      <p:sp>
        <p:nvSpPr>
          <p:cNvPr id="9" name="Rounded Rectangle 8"/>
          <p:cNvSpPr/>
          <p:nvPr/>
        </p:nvSpPr>
        <p:spPr>
          <a:xfrm>
            <a:off x="457200" y="3352800"/>
            <a:ext cx="8534400" cy="1600200"/>
          </a:xfrm>
          <a:prstGeom prst="round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এলিজাবেথ এ.</a:t>
            </a:r>
            <a:r>
              <a:rPr lang="en-US" sz="2400" dirty="0" err="1" smtClean="0">
                <a:latin typeface="NikoshBAN" pitchFamily="2" charset="0"/>
                <a:cs typeface="NikoshBAN" pitchFamily="2" charset="0"/>
              </a:rPr>
              <a:t>ফারগিউসন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চিকি</a:t>
            </a:r>
            <a:r>
              <a:rPr lang="bn-BD" sz="2400" dirty="0" smtClean="0">
                <a:latin typeface="NikoshBAN" pitchFamily="2" charset="0"/>
                <a:cs typeface="NikoshBAN" pitchFamily="2" charset="0"/>
              </a:rPr>
              <a:t>ৎ</a:t>
            </a:r>
            <a:r>
              <a:rPr lang="en-US" sz="2400" dirty="0" err="1" smtClean="0">
                <a:latin typeface="NikoshBAN" pitchFamily="2" charset="0"/>
                <a:cs typeface="NikoshBAN" pitchFamily="2" charset="0"/>
              </a:rPr>
              <a:t>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সমাজকর্ম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হচ্ছে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স্বাস্থ্যরক্ষা,রোগ</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প্রতিরোধ</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চিকি</a:t>
            </a:r>
            <a:r>
              <a:rPr lang="bn-BD" sz="2400" dirty="0" smtClean="0">
                <a:latin typeface="NikoshBAN" pitchFamily="2" charset="0"/>
                <a:cs typeface="NikoshBAN" pitchFamily="2" charset="0"/>
              </a:rPr>
              <a:t>ৎ</a:t>
            </a:r>
            <a:r>
              <a:rPr lang="en-US" sz="2400" dirty="0" err="1" smtClean="0">
                <a:latin typeface="NikoshBAN" pitchFamily="2" charset="0"/>
                <a:cs typeface="NikoshBAN" pitchFamily="2" charset="0"/>
              </a:rPr>
              <a:t>সায়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সাহায্য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সমাজকর্মের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মৌলনীতি</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কৌশলের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আশ্রয়ে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প্রদত্ত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সেবাকর্ম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10" name="Rounded Rectangle 9"/>
          <p:cNvSpPr/>
          <p:nvPr/>
        </p:nvSpPr>
        <p:spPr>
          <a:xfrm>
            <a:off x="457200" y="5181600"/>
            <a:ext cx="8458200" cy="1524000"/>
          </a:xfrm>
          <a:prstGeom prst="roundRect">
            <a:avLst/>
          </a:prstGeom>
          <a:solidFill>
            <a:srgbClr val="00B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আকবর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স্বাস্থ্য</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চিকি</a:t>
            </a:r>
            <a:r>
              <a:rPr lang="bn-BD" sz="2800" dirty="0" smtClean="0">
                <a:latin typeface="NikoshBAN" pitchFamily="2" charset="0"/>
                <a:cs typeface="NikoshBAN" pitchFamily="2" charset="0"/>
              </a:rPr>
              <a:t>ৎ</a:t>
            </a:r>
            <a:r>
              <a:rPr lang="en-US" sz="2800" dirty="0" err="1" smtClean="0">
                <a:latin typeface="NikoshBAN" pitchFamily="2" charset="0"/>
                <a:cs typeface="NikoshBAN" pitchFamily="2" charset="0"/>
              </a:rPr>
              <a:t>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সেবার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ক্ষেত্রে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সমাজকর্মের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পদ্বতি</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দর্শনের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প্রয়োগই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চিকি</a:t>
            </a:r>
            <a:r>
              <a:rPr lang="bn-BD" sz="2800" dirty="0" smtClean="0">
                <a:latin typeface="NikoshBAN" pitchFamily="2" charset="0"/>
                <a:cs typeface="NikoshBAN" pitchFamily="2" charset="0"/>
              </a:rPr>
              <a:t>ৎ</a:t>
            </a:r>
            <a:r>
              <a:rPr lang="en-US" sz="2800" dirty="0" err="1" smtClean="0">
                <a:latin typeface="NikoshBAN" pitchFamily="2" charset="0"/>
                <a:cs typeface="NikoshBAN" pitchFamily="2" charset="0"/>
              </a:rPr>
              <a:t>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সমাজকর্ম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11" name="Oval 10"/>
          <p:cNvSpPr/>
          <p:nvPr/>
        </p:nvSpPr>
        <p:spPr>
          <a:xfrm>
            <a:off x="2514600" y="228600"/>
            <a:ext cx="4191000" cy="838200"/>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বিভিন্ন মণীষীর প্রদত্ত সংগা</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2"/>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এক্স-রে ফুসফুস কি, যা দেখায় কত ঘন ঘন এবং কোথায়? নির্দেশাবলী এবং  contraindications। এক্স-রে কত বয়সী"/>
          <p:cNvPicPr>
            <a:picLocks noChangeAspect="1" noChangeArrowheads="1"/>
          </p:cNvPicPr>
          <p:nvPr/>
        </p:nvPicPr>
        <p:blipFill>
          <a:blip r:embed="rId2"/>
          <a:srcRect/>
          <a:stretch>
            <a:fillRect/>
          </a:stretch>
        </p:blipFill>
        <p:spPr bwMode="auto">
          <a:xfrm>
            <a:off x="228600" y="3962400"/>
            <a:ext cx="4114800" cy="2667000"/>
          </a:xfrm>
          <a:prstGeom prst="rect">
            <a:avLst/>
          </a:prstGeom>
          <a:noFill/>
        </p:spPr>
      </p:pic>
      <p:pic>
        <p:nvPicPr>
          <p:cNvPr id="27650" name="Picture 2" descr="শিক্ষক বাতায়ন"/>
          <p:cNvPicPr>
            <a:picLocks noChangeAspect="1" noChangeArrowheads="1"/>
          </p:cNvPicPr>
          <p:nvPr/>
        </p:nvPicPr>
        <p:blipFill>
          <a:blip r:embed="rId3"/>
          <a:srcRect/>
          <a:stretch>
            <a:fillRect/>
          </a:stretch>
        </p:blipFill>
        <p:spPr bwMode="auto">
          <a:xfrm>
            <a:off x="152400" y="381000"/>
            <a:ext cx="4191000" cy="3200400"/>
          </a:xfrm>
          <a:prstGeom prst="rect">
            <a:avLst/>
          </a:prstGeom>
          <a:noFill/>
        </p:spPr>
      </p:pic>
      <p:pic>
        <p:nvPicPr>
          <p:cNvPr id="7172" name="Picture 4" descr="আইসিইউ সংকটে ঝড়ে গেলো ১৩ টি প্রাণ"/>
          <p:cNvPicPr>
            <a:picLocks noChangeAspect="1" noChangeArrowheads="1"/>
          </p:cNvPicPr>
          <p:nvPr/>
        </p:nvPicPr>
        <p:blipFill>
          <a:blip r:embed="rId4"/>
          <a:srcRect/>
          <a:stretch>
            <a:fillRect/>
          </a:stretch>
        </p:blipFill>
        <p:spPr bwMode="auto">
          <a:xfrm>
            <a:off x="4648200" y="3962400"/>
            <a:ext cx="4343400" cy="2667000"/>
          </a:xfrm>
          <a:prstGeom prst="rect">
            <a:avLst/>
          </a:prstGeom>
          <a:noFill/>
        </p:spPr>
      </p:pic>
      <p:sp>
        <p:nvSpPr>
          <p:cNvPr id="7176" name="AutoShape 8" descr="আবার ব্লাড ব্যাঙ্কে দূষিত রক্ত | বিশ্ব | DW | 09.07.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আবার ব্লাড ব্যাঙ্কে দূষিত রক্ত | বিশ্ব | DW | 09.07.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80" name="Picture 12" descr="আবার ব্লাড ব্যাঙ্কে দূষিত রক্ত | বিশ্ব | DW | 09.07.2018"/>
          <p:cNvPicPr>
            <a:picLocks noChangeAspect="1" noChangeArrowheads="1"/>
          </p:cNvPicPr>
          <p:nvPr/>
        </p:nvPicPr>
        <p:blipFill>
          <a:blip r:embed="rId5"/>
          <a:srcRect/>
          <a:stretch>
            <a:fillRect/>
          </a:stretch>
        </p:blipFill>
        <p:spPr bwMode="auto">
          <a:xfrm>
            <a:off x="4648200" y="381000"/>
            <a:ext cx="42672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80">
                                          <p:stCondLst>
                                            <p:cond delay="0"/>
                                          </p:stCondLst>
                                        </p:cTn>
                                        <p:tgtEl>
                                          <p:spTgt spid="27650"/>
                                        </p:tgtEl>
                                      </p:cBhvr>
                                    </p:animEffect>
                                    <p:anim calcmode="lin" valueType="num">
                                      <p:cBhvr>
                                        <p:cTn id="8" dur="1822" tmFilter="0,0; 0.14,0.36; 0.43,0.73; 0.71,0.91; 1.0,1.0">
                                          <p:stCondLst>
                                            <p:cond delay="0"/>
                                          </p:stCondLst>
                                        </p:cTn>
                                        <p:tgtEl>
                                          <p:spTgt spid="276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0"/>
                                        </p:tgtEl>
                                      </p:cBhvr>
                                      <p:to x="100000" y="60000"/>
                                    </p:animScale>
                                    <p:animScale>
                                      <p:cBhvr>
                                        <p:cTn id="14" dur="166" decel="50000">
                                          <p:stCondLst>
                                            <p:cond delay="676"/>
                                          </p:stCondLst>
                                        </p:cTn>
                                        <p:tgtEl>
                                          <p:spTgt spid="27650"/>
                                        </p:tgtEl>
                                      </p:cBhvr>
                                      <p:to x="100000" y="100000"/>
                                    </p:animScale>
                                    <p:animScale>
                                      <p:cBhvr>
                                        <p:cTn id="15" dur="26">
                                          <p:stCondLst>
                                            <p:cond delay="1312"/>
                                          </p:stCondLst>
                                        </p:cTn>
                                        <p:tgtEl>
                                          <p:spTgt spid="27650"/>
                                        </p:tgtEl>
                                      </p:cBhvr>
                                      <p:to x="100000" y="80000"/>
                                    </p:animScale>
                                    <p:animScale>
                                      <p:cBhvr>
                                        <p:cTn id="16" dur="166" decel="50000">
                                          <p:stCondLst>
                                            <p:cond delay="1338"/>
                                          </p:stCondLst>
                                        </p:cTn>
                                        <p:tgtEl>
                                          <p:spTgt spid="27650"/>
                                        </p:tgtEl>
                                      </p:cBhvr>
                                      <p:to x="100000" y="100000"/>
                                    </p:animScale>
                                    <p:animScale>
                                      <p:cBhvr>
                                        <p:cTn id="17" dur="26">
                                          <p:stCondLst>
                                            <p:cond delay="1642"/>
                                          </p:stCondLst>
                                        </p:cTn>
                                        <p:tgtEl>
                                          <p:spTgt spid="27650"/>
                                        </p:tgtEl>
                                      </p:cBhvr>
                                      <p:to x="100000" y="90000"/>
                                    </p:animScale>
                                    <p:animScale>
                                      <p:cBhvr>
                                        <p:cTn id="18" dur="166" decel="50000">
                                          <p:stCondLst>
                                            <p:cond delay="1668"/>
                                          </p:stCondLst>
                                        </p:cTn>
                                        <p:tgtEl>
                                          <p:spTgt spid="27650"/>
                                        </p:tgtEl>
                                      </p:cBhvr>
                                      <p:to x="100000" y="100000"/>
                                    </p:animScale>
                                    <p:animScale>
                                      <p:cBhvr>
                                        <p:cTn id="19" dur="26">
                                          <p:stCondLst>
                                            <p:cond delay="1808"/>
                                          </p:stCondLst>
                                        </p:cTn>
                                        <p:tgtEl>
                                          <p:spTgt spid="27650"/>
                                        </p:tgtEl>
                                      </p:cBhvr>
                                      <p:to x="100000" y="95000"/>
                                    </p:animScale>
                                    <p:animScale>
                                      <p:cBhvr>
                                        <p:cTn id="20" dur="166" decel="50000">
                                          <p:stCondLst>
                                            <p:cond delay="1834"/>
                                          </p:stCondLst>
                                        </p:cTn>
                                        <p:tgtEl>
                                          <p:spTgt spid="276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7180"/>
                                        </p:tgtEl>
                                        <p:attrNameLst>
                                          <p:attrName>style.visibility</p:attrName>
                                        </p:attrNameLst>
                                      </p:cBhvr>
                                      <p:to>
                                        <p:strVal val="visible"/>
                                      </p:to>
                                    </p:set>
                                    <p:anim calcmode="lin" valueType="num">
                                      <p:cBhvr>
                                        <p:cTn id="25" dur="1000" fill="hold"/>
                                        <p:tgtEl>
                                          <p:spTgt spid="7180"/>
                                        </p:tgtEl>
                                        <p:attrNameLst>
                                          <p:attrName>ppt_w</p:attrName>
                                        </p:attrNameLst>
                                      </p:cBhvr>
                                      <p:tavLst>
                                        <p:tav tm="0">
                                          <p:val>
                                            <p:fltVal val="0"/>
                                          </p:val>
                                        </p:tav>
                                        <p:tav tm="100000">
                                          <p:val>
                                            <p:strVal val="#ppt_w"/>
                                          </p:val>
                                        </p:tav>
                                      </p:tavLst>
                                    </p:anim>
                                    <p:anim calcmode="lin" valueType="num">
                                      <p:cBhvr>
                                        <p:cTn id="26" dur="1000" fill="hold"/>
                                        <p:tgtEl>
                                          <p:spTgt spid="7180"/>
                                        </p:tgtEl>
                                        <p:attrNameLst>
                                          <p:attrName>ppt_h</p:attrName>
                                        </p:attrNameLst>
                                      </p:cBhvr>
                                      <p:tavLst>
                                        <p:tav tm="0">
                                          <p:val>
                                            <p:fltVal val="0"/>
                                          </p:val>
                                        </p:tav>
                                        <p:tav tm="100000">
                                          <p:val>
                                            <p:strVal val="#ppt_h"/>
                                          </p:val>
                                        </p:tav>
                                      </p:tavLst>
                                    </p:anim>
                                    <p:anim calcmode="lin" valueType="num">
                                      <p:cBhvr>
                                        <p:cTn id="27" dur="1000" fill="hold"/>
                                        <p:tgtEl>
                                          <p:spTgt spid="7180"/>
                                        </p:tgtEl>
                                        <p:attrNameLst>
                                          <p:attrName>style.rotation</p:attrName>
                                        </p:attrNameLst>
                                      </p:cBhvr>
                                      <p:tavLst>
                                        <p:tav tm="0">
                                          <p:val>
                                            <p:fltVal val="90"/>
                                          </p:val>
                                        </p:tav>
                                        <p:tav tm="100000">
                                          <p:val>
                                            <p:fltVal val="0"/>
                                          </p:val>
                                        </p:tav>
                                      </p:tavLst>
                                    </p:anim>
                                    <p:animEffect transition="in" filter="fade">
                                      <p:cBhvr>
                                        <p:cTn id="28" dur="1000"/>
                                        <p:tgtEl>
                                          <p:spTgt spid="7180"/>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7170"/>
                                        </p:tgtEl>
                                        <p:attrNameLst>
                                          <p:attrName>style.visibility</p:attrName>
                                        </p:attrNameLst>
                                      </p:cBhvr>
                                      <p:to>
                                        <p:strVal val="visible"/>
                                      </p:to>
                                    </p:set>
                                    <p:animEffect transition="in" filter="fade">
                                      <p:cBhvr>
                                        <p:cTn id="33" dur="1000"/>
                                        <p:tgtEl>
                                          <p:spTgt spid="7170"/>
                                        </p:tgtEl>
                                      </p:cBhvr>
                                    </p:animEffect>
                                    <p:anim calcmode="lin" valueType="num">
                                      <p:cBhvr>
                                        <p:cTn id="34" dur="1000" fill="hold"/>
                                        <p:tgtEl>
                                          <p:spTgt spid="7170"/>
                                        </p:tgtEl>
                                        <p:attrNameLst>
                                          <p:attrName>ppt_x</p:attrName>
                                        </p:attrNameLst>
                                      </p:cBhvr>
                                      <p:tavLst>
                                        <p:tav tm="0">
                                          <p:val>
                                            <p:strVal val="#ppt_x"/>
                                          </p:val>
                                        </p:tav>
                                        <p:tav tm="100000">
                                          <p:val>
                                            <p:strVal val="#ppt_x"/>
                                          </p:val>
                                        </p:tav>
                                      </p:tavLst>
                                    </p:anim>
                                    <p:anim calcmode="lin" valueType="num">
                                      <p:cBhvr>
                                        <p:cTn id="35" dur="900" decel="100000" fill="hold"/>
                                        <p:tgtEl>
                                          <p:spTgt spid="717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7172"/>
                                        </p:tgtEl>
                                        <p:attrNameLst>
                                          <p:attrName>style.visibility</p:attrName>
                                        </p:attrNameLst>
                                      </p:cBhvr>
                                      <p:to>
                                        <p:strVal val="visible"/>
                                      </p:to>
                                    </p:set>
                                    <p:animEffect transition="in" filter="barn(inHorizontal)">
                                      <p:cBhvr>
                                        <p:cTn id="4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flipH="1">
            <a:off x="1676400" y="685800"/>
            <a:ext cx="5334000" cy="609600"/>
          </a:xfrm>
          <a:prstGeom prst="rect">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itchFamily="2" charset="0"/>
                <a:cs typeface="NikoshBAN" pitchFamily="2" charset="0"/>
              </a:rPr>
              <a:t>চিকি</a:t>
            </a:r>
            <a:r>
              <a:rPr lang="bn-BD" sz="4000" dirty="0" smtClean="0">
                <a:latin typeface="NikoshBAN" pitchFamily="2" charset="0"/>
                <a:cs typeface="NikoshBAN" pitchFamily="2" charset="0"/>
              </a:rPr>
              <a:t>ৎ</a:t>
            </a:r>
            <a:r>
              <a:rPr lang="en-US" sz="4000" dirty="0" err="1" smtClean="0">
                <a:latin typeface="NikoshBAN" pitchFamily="2" charset="0"/>
                <a:cs typeface="NikoshBAN" pitchFamily="2" charset="0"/>
              </a:rPr>
              <a:t>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সমাজকর্মের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গুরুত্ব</a:t>
            </a:r>
            <a:endParaRPr lang="en-US" sz="4000" dirty="0">
              <a:latin typeface="NikoshBAN" pitchFamily="2" charset="0"/>
              <a:cs typeface="NikoshBAN" pitchFamily="2" charset="0"/>
            </a:endParaRPr>
          </a:p>
        </p:txBody>
      </p:sp>
      <p:sp>
        <p:nvSpPr>
          <p:cNvPr id="3" name="Rounded Rectangle 2"/>
          <p:cNvSpPr/>
          <p:nvPr/>
        </p:nvSpPr>
        <p:spPr>
          <a:xfrm>
            <a:off x="457200" y="1600200"/>
            <a:ext cx="8382000" cy="5105400"/>
          </a:xfrm>
          <a:prstGeom prst="roundRect">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342900" indent="-342900"/>
            <a:r>
              <a:rPr lang="bn-BD" sz="3200" dirty="0" smtClean="0">
                <a:solidFill>
                  <a:schemeClr val="tx1"/>
                </a:solidFill>
                <a:latin typeface="NikoshBAN" pitchFamily="2" charset="0"/>
                <a:cs typeface="NikoshBAN" pitchFamily="2" charset="0"/>
              </a:rPr>
              <a:t>১। </a:t>
            </a:r>
            <a:r>
              <a:rPr lang="en-US" sz="3200" dirty="0" err="1" smtClean="0">
                <a:solidFill>
                  <a:schemeClr val="tx1"/>
                </a:solidFill>
                <a:latin typeface="NikoshBAN" pitchFamily="2" charset="0"/>
                <a:cs typeface="NikoshBAN" pitchFamily="2" charset="0"/>
              </a:rPr>
              <a:t>রোগ</a:t>
            </a:r>
            <a:r>
              <a:rPr lang="en-US" sz="3200" dirty="0" smtClean="0">
                <a:solidFill>
                  <a:schemeClr val="tx1"/>
                </a:solidFill>
                <a:latin typeface="NikoshBAN" pitchFamily="2" charset="0"/>
                <a:cs typeface="NikoshBAN" pitchFamily="2" charset="0"/>
              </a:rPr>
              <a:t> ও </a:t>
            </a:r>
            <a:r>
              <a:rPr lang="en-US" sz="3200" dirty="0" err="1" smtClean="0">
                <a:solidFill>
                  <a:schemeClr val="tx1"/>
                </a:solidFill>
                <a:latin typeface="NikoshBAN" pitchFamily="2" charset="0"/>
                <a:cs typeface="NikoshBAN" pitchFamily="2" charset="0"/>
              </a:rPr>
              <a:t>রোগীর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চিকি</a:t>
            </a:r>
            <a:r>
              <a:rPr lang="bn-BD" sz="3200" dirty="0" smtClean="0">
                <a:solidFill>
                  <a:schemeClr val="tx1"/>
                </a:solidFill>
                <a:latin typeface="NikoshBAN" pitchFamily="2" charset="0"/>
                <a:cs typeface="NikoshBAN" pitchFamily="2" charset="0"/>
              </a:rPr>
              <a:t>ৎ</a:t>
            </a:r>
            <a:r>
              <a:rPr lang="en-US" sz="3200" dirty="0" err="1" smtClean="0">
                <a:solidFill>
                  <a:schemeClr val="tx1"/>
                </a:solidFill>
                <a:latin typeface="NikoshBAN" pitchFamily="2" charset="0"/>
                <a:cs typeface="NikoshBAN" pitchFamily="2" charset="0"/>
              </a:rPr>
              <a:t>সা</a:t>
            </a:r>
            <a:r>
              <a:rPr lang="bn-BD"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pPr marL="342900" indent="-342900"/>
            <a:r>
              <a:rPr lang="bn-BD" sz="3200" dirty="0" smtClean="0">
                <a:solidFill>
                  <a:schemeClr val="tx1"/>
                </a:solidFill>
                <a:latin typeface="NikoshBAN" pitchFamily="2" charset="0"/>
                <a:cs typeface="NikoshBAN" pitchFamily="2" charset="0"/>
              </a:rPr>
              <a:t>২। </a:t>
            </a:r>
            <a:r>
              <a:rPr lang="en-US" sz="3200" dirty="0" err="1" smtClean="0">
                <a:solidFill>
                  <a:schemeClr val="tx1"/>
                </a:solidFill>
                <a:latin typeface="NikoshBAN" pitchFamily="2" charset="0"/>
                <a:cs typeface="NikoshBAN" pitchFamily="2" charset="0"/>
              </a:rPr>
              <a:t>সামাজিক</a:t>
            </a:r>
            <a:r>
              <a:rPr lang="en-US" sz="3200" dirty="0" smtClean="0">
                <a:solidFill>
                  <a:schemeClr val="tx1"/>
                </a:solidFill>
                <a:latin typeface="NikoshBAN" pitchFamily="2" charset="0"/>
                <a:cs typeface="NikoshBAN" pitchFamily="2" charset="0"/>
              </a:rPr>
              <a:t> ও </a:t>
            </a:r>
            <a:r>
              <a:rPr lang="en-US" sz="3200" dirty="0" err="1" smtClean="0">
                <a:solidFill>
                  <a:schemeClr val="tx1"/>
                </a:solidFill>
                <a:latin typeface="NikoshBAN" pitchFamily="2" charset="0"/>
                <a:cs typeface="NikoshBAN" pitchFamily="2" charset="0"/>
              </a:rPr>
              <a:t>মানবিক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সম্পোর্কন্নয়ন</a:t>
            </a:r>
            <a:endParaRPr lang="bn-BD" sz="3200" dirty="0" smtClean="0">
              <a:solidFill>
                <a:schemeClr val="tx1"/>
              </a:solidFill>
              <a:latin typeface="NikoshBAN" pitchFamily="2" charset="0"/>
              <a:cs typeface="NikoshBAN" pitchFamily="2" charset="0"/>
            </a:endParaRPr>
          </a:p>
          <a:p>
            <a:pPr marL="342900" indent="-342900"/>
            <a:r>
              <a:rPr lang="bn-BD" sz="3200" dirty="0" smtClean="0">
                <a:solidFill>
                  <a:schemeClr val="tx1"/>
                </a:solidFill>
                <a:latin typeface="NikoshBAN" pitchFamily="2" charset="0"/>
                <a:cs typeface="NikoshBAN" pitchFamily="2" charset="0"/>
              </a:rPr>
              <a:t>৩। </a:t>
            </a:r>
            <a:r>
              <a:rPr lang="en-US" sz="3200" dirty="0" err="1" smtClean="0">
                <a:solidFill>
                  <a:schemeClr val="tx1"/>
                </a:solidFill>
                <a:latin typeface="NikoshBAN" pitchFamily="2" charset="0"/>
                <a:cs typeface="NikoshBAN" pitchFamily="2" charset="0"/>
              </a:rPr>
              <a:t>পরিবারের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সদস্যদের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নিরাপত্তা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প্রদান</a:t>
            </a:r>
            <a:endParaRPr lang="bn-BD" sz="3200" dirty="0" smtClean="0">
              <a:solidFill>
                <a:schemeClr val="tx1"/>
              </a:solidFill>
              <a:latin typeface="NikoshBAN" pitchFamily="2" charset="0"/>
              <a:cs typeface="NikoshBAN" pitchFamily="2" charset="0"/>
            </a:endParaRPr>
          </a:p>
          <a:p>
            <a:pPr marL="342900" indent="-342900"/>
            <a:r>
              <a:rPr lang="bn-BD" sz="3200" dirty="0" smtClean="0">
                <a:solidFill>
                  <a:schemeClr val="tx1"/>
                </a:solidFill>
                <a:latin typeface="NikoshBAN" pitchFamily="2" charset="0"/>
                <a:cs typeface="NikoshBAN" pitchFamily="2" charset="0"/>
              </a:rPr>
              <a:t>৪। </a:t>
            </a:r>
            <a:r>
              <a:rPr lang="en-US" sz="3200" dirty="0" err="1" smtClean="0">
                <a:solidFill>
                  <a:schemeClr val="tx1"/>
                </a:solidFill>
                <a:latin typeface="NikoshBAN" pitchFamily="2" charset="0"/>
                <a:cs typeface="NikoshBAN" pitchFamily="2" charset="0"/>
              </a:rPr>
              <a:t>চিকি</a:t>
            </a:r>
            <a:r>
              <a:rPr lang="bn-BD" sz="3200" dirty="0" smtClean="0">
                <a:solidFill>
                  <a:schemeClr val="tx1"/>
                </a:solidFill>
                <a:latin typeface="NikoshBAN" pitchFamily="2" charset="0"/>
                <a:cs typeface="NikoshBAN" pitchFamily="2" charset="0"/>
              </a:rPr>
              <a:t>ৎ</a:t>
            </a:r>
            <a:r>
              <a:rPr lang="en-US" sz="3200" dirty="0" err="1" smtClean="0">
                <a:solidFill>
                  <a:schemeClr val="tx1"/>
                </a:solidFill>
                <a:latin typeface="NikoshBAN" pitchFamily="2" charset="0"/>
                <a:cs typeface="NikoshBAN" pitchFamily="2" charset="0"/>
              </a:rPr>
              <a:t>সায়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রোগীর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অংশগ্রহন</a:t>
            </a:r>
            <a:endParaRPr lang="bn-BD" sz="3200" dirty="0" smtClean="0">
              <a:solidFill>
                <a:schemeClr val="tx1"/>
              </a:solidFill>
              <a:latin typeface="NikoshBAN" pitchFamily="2" charset="0"/>
              <a:cs typeface="NikoshBAN" pitchFamily="2" charset="0"/>
            </a:endParaRPr>
          </a:p>
          <a:p>
            <a:pPr marL="342900" indent="-342900"/>
            <a:r>
              <a:rPr lang="bn-BD" sz="3200" dirty="0" smtClean="0">
                <a:solidFill>
                  <a:schemeClr val="tx1"/>
                </a:solidFill>
                <a:latin typeface="NikoshBAN" pitchFamily="2" charset="0"/>
                <a:cs typeface="NikoshBAN" pitchFamily="2" charset="0"/>
              </a:rPr>
              <a:t>৫। </a:t>
            </a:r>
            <a:r>
              <a:rPr lang="en-US" sz="3200" dirty="0" err="1" smtClean="0">
                <a:solidFill>
                  <a:schemeClr val="tx1"/>
                </a:solidFill>
                <a:latin typeface="NikoshBAN" pitchFamily="2" charset="0"/>
                <a:cs typeface="NikoshBAN" pitchFamily="2" charset="0"/>
              </a:rPr>
              <a:t>দরিদ্র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জনগোষ্ঠীর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চিকি</a:t>
            </a:r>
            <a:r>
              <a:rPr lang="bn-BD" sz="3200" dirty="0" smtClean="0">
                <a:solidFill>
                  <a:schemeClr val="tx1"/>
                </a:solidFill>
                <a:latin typeface="NikoshBAN" pitchFamily="2" charset="0"/>
                <a:cs typeface="NikoshBAN" pitchFamily="2" charset="0"/>
              </a:rPr>
              <a:t>ৎ</a:t>
            </a:r>
            <a:r>
              <a:rPr lang="en-US" sz="3200" dirty="0" err="1" smtClean="0">
                <a:solidFill>
                  <a:schemeClr val="tx1"/>
                </a:solidFill>
                <a:latin typeface="NikoshBAN" pitchFamily="2" charset="0"/>
                <a:cs typeface="NikoshBAN" pitchFamily="2" charset="0"/>
              </a:rPr>
              <a:t>সা</a:t>
            </a:r>
            <a:endParaRPr lang="bn-BD" sz="3200" dirty="0" smtClean="0">
              <a:solidFill>
                <a:schemeClr val="tx1"/>
              </a:solidFill>
              <a:latin typeface="NikoshBAN" pitchFamily="2" charset="0"/>
              <a:cs typeface="NikoshBAN" pitchFamily="2" charset="0"/>
            </a:endParaRPr>
          </a:p>
          <a:p>
            <a:pPr marL="342900" indent="-342900"/>
            <a:r>
              <a:rPr lang="bn-BD" sz="3200" dirty="0" smtClean="0">
                <a:solidFill>
                  <a:schemeClr val="tx1"/>
                </a:solidFill>
                <a:latin typeface="NikoshBAN" pitchFamily="2" charset="0"/>
                <a:cs typeface="NikoshBAN" pitchFamily="2" charset="0"/>
              </a:rPr>
              <a:t>৬। অঞ্জতা দূরীকরণ</a:t>
            </a:r>
          </a:p>
          <a:p>
            <a:pPr marL="342900" indent="-342900"/>
            <a:r>
              <a:rPr lang="bn-BD" sz="3200" dirty="0" smtClean="0">
                <a:solidFill>
                  <a:schemeClr val="tx1"/>
                </a:solidFill>
                <a:latin typeface="NikoshBAN" pitchFamily="2" charset="0"/>
                <a:cs typeface="NikoshBAN" pitchFamily="2" charset="0"/>
              </a:rPr>
              <a:t>৭। রোগীর পুনর্বাসন</a:t>
            </a:r>
          </a:p>
          <a:p>
            <a:pPr marL="342900" indent="-342900"/>
            <a:r>
              <a:rPr lang="bn-BD" sz="3200" dirty="0" smtClean="0">
                <a:solidFill>
                  <a:schemeClr val="tx1"/>
                </a:solidFill>
                <a:latin typeface="NikoshBAN" pitchFamily="2" charset="0"/>
                <a:cs typeface="NikoshBAN" pitchFamily="2" charset="0"/>
              </a:rPr>
              <a:t>৮। সমস্যার সমাধান</a:t>
            </a:r>
          </a:p>
          <a:p>
            <a:pPr marL="342900" indent="-342900"/>
            <a:r>
              <a:rPr lang="bn-BD" sz="3200" dirty="0" smtClean="0">
                <a:solidFill>
                  <a:schemeClr val="tx1"/>
                </a:solidFill>
                <a:latin typeface="NikoshBAN" pitchFamily="2" charset="0"/>
                <a:cs typeface="NikoshBAN" pitchFamily="2" charset="0"/>
              </a:rPr>
              <a:t>৯।সেবার অপচয় রোধ </a:t>
            </a:r>
          </a:p>
          <a:p>
            <a:pPr marL="342900" indent="-342900"/>
            <a:r>
              <a:rPr lang="bn-BD" sz="3200" dirty="0" smtClean="0">
                <a:solidFill>
                  <a:schemeClr val="tx1"/>
                </a:solidFill>
                <a:latin typeface="NikoshBAN" pitchFamily="2" charset="0"/>
                <a:cs typeface="NikoshBAN" pitchFamily="2" charset="0"/>
              </a:rPr>
              <a:t>১০। সম্পদের সদ্ব্যবহার</a:t>
            </a:r>
          </a:p>
          <a:p>
            <a:pPr marL="342900" indent="-342900"/>
            <a:r>
              <a:rPr lang="bn-BD" sz="3200" dirty="0" smtClean="0">
                <a:solidFill>
                  <a:schemeClr val="tx1"/>
                </a:solidFill>
                <a:latin typeface="NikoshBAN" pitchFamily="2" charset="0"/>
                <a:cs typeface="NikoshBAN" pitchFamily="2" charset="0"/>
              </a:rPr>
              <a:t>১১। সামঞ্জস্য বিধান</a:t>
            </a:r>
          </a:p>
          <a:p>
            <a:pPr marL="342900" indent="-342900"/>
            <a:r>
              <a:rPr lang="bn-BD" sz="3200" dirty="0" smtClean="0">
                <a:solidFill>
                  <a:schemeClr val="tx1"/>
                </a:solidFill>
                <a:latin typeface="NikoshBAN" pitchFamily="2" charset="0"/>
                <a:cs typeface="NikoshBAN" pitchFamily="2" charset="0"/>
              </a:rPr>
              <a:t>১২। ত্রিমুখী ভূমিকা</a:t>
            </a:r>
          </a:p>
          <a:p>
            <a:pPr marL="342900" indent="-342900"/>
            <a:r>
              <a:rPr lang="bn-BD" sz="3200" dirty="0" smtClean="0">
                <a:solidFill>
                  <a:schemeClr val="tx1"/>
                </a:solidFill>
                <a:latin typeface="NikoshBAN" pitchFamily="2" charset="0"/>
                <a:cs typeface="NikoshBAN" pitchFamily="2" charset="0"/>
              </a:rPr>
              <a:t>১৩। বিনোদনের ব্যবস্থা</a:t>
            </a:r>
          </a:p>
          <a:p>
            <a:pPr marL="342900" indent="-342900"/>
            <a:r>
              <a:rPr lang="bn-BD" sz="3200" dirty="0" smtClean="0">
                <a:solidFill>
                  <a:schemeClr val="tx1"/>
                </a:solidFill>
                <a:latin typeface="NikoshBAN" pitchFamily="2" charset="0"/>
                <a:cs typeface="NikoshBAN" pitchFamily="2" charset="0"/>
              </a:rPr>
              <a:t>১৪। </a:t>
            </a:r>
            <a:r>
              <a:rPr lang="bn-BD" sz="3200" dirty="0" smtClean="0">
                <a:solidFill>
                  <a:schemeClr val="tx1"/>
                </a:solidFill>
                <a:latin typeface="NikoshBAN" pitchFamily="2" charset="0"/>
                <a:cs typeface="NikoshBAN" pitchFamily="2" charset="0"/>
              </a:rPr>
              <a:t>বহু মুখী </a:t>
            </a:r>
            <a:r>
              <a:rPr lang="bn-BD" sz="3200" dirty="0" smtClean="0">
                <a:solidFill>
                  <a:schemeClr val="tx1"/>
                </a:solidFill>
                <a:latin typeface="NikoshBAN" pitchFamily="2" charset="0"/>
                <a:cs typeface="NikoshBAN" pitchFamily="2" charset="0"/>
              </a:rPr>
              <a:t>পদক্ষেপ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372</Words>
  <Application>Microsoft Office PowerPoint</Application>
  <PresentationFormat>On-screen Show (4:3)</PresentationFormat>
  <Paragraphs>53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Sajib</dc:creator>
  <cp:lastModifiedBy>Sajib</cp:lastModifiedBy>
  <cp:revision>404</cp:revision>
  <dcterms:created xsi:type="dcterms:W3CDTF">2006-08-16T00:00:00Z</dcterms:created>
  <dcterms:modified xsi:type="dcterms:W3CDTF">2020-12-16T10:02:45Z</dcterms:modified>
</cp:coreProperties>
</file>