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CD8BD-FF8D-46C6-A979-15937800EBF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C9923-F4AC-4BD1-B7A3-1F17A6CED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9923-F4AC-4BD1-B7A3-1F17A6CED8F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"/>
            <a:ext cx="4548188" cy="4563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105400"/>
            <a:ext cx="70104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স্বাগতম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833EE44-ACC2-4CA5-BEF4-AC4984BAB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30094" y="0"/>
            <a:ext cx="9113906" cy="6907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623C47-251B-4C0E-9FA9-67DD7E2DAA83}"/>
              </a:ext>
            </a:extLst>
          </p:cNvPr>
          <p:cNvSpPr txBox="1"/>
          <p:nvPr/>
        </p:nvSpPr>
        <p:spPr>
          <a:xfrm>
            <a:off x="372624" y="3195190"/>
            <a:ext cx="410632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 এক</a:t>
            </a:r>
            <a:r>
              <a:rPr lang="en-US" sz="2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আবদ্ধ বক্ররেখা।   </a:t>
            </a:r>
            <a:r>
              <a:rPr lang="en-US" sz="2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DDE5478-C6D1-4C12-ADCE-4DCCDB3CC812}"/>
              </a:ext>
            </a:extLst>
          </p:cNvPr>
          <p:cNvGrpSpPr/>
          <p:nvPr/>
        </p:nvGrpSpPr>
        <p:grpSpPr>
          <a:xfrm>
            <a:off x="5410200" y="2286000"/>
            <a:ext cx="2791223" cy="3733800"/>
            <a:chOff x="6648616" y="1371599"/>
            <a:chExt cx="4229630" cy="4191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DAD68AB7-441F-41B0-AAA6-F254025A58CF}"/>
                </a:ext>
              </a:extLst>
            </p:cNvPr>
            <p:cNvSpPr/>
            <p:nvPr/>
          </p:nvSpPr>
          <p:spPr>
            <a:xfrm>
              <a:off x="6658823" y="1371599"/>
              <a:ext cx="4219423" cy="4191000"/>
            </a:xfrm>
            <a:prstGeom prst="ellipse">
              <a:avLst/>
            </a:prstGeom>
            <a:grpFill/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="" xmlns:a16="http://schemas.microsoft.com/office/drawing/2014/main" id="{A5649333-E6C6-4E29-B405-CFFF021E5200}"/>
                </a:ext>
              </a:extLst>
            </p:cNvPr>
            <p:cNvSpPr/>
            <p:nvPr/>
          </p:nvSpPr>
          <p:spPr>
            <a:xfrm flipV="1">
              <a:off x="8719663" y="3410898"/>
              <a:ext cx="189875" cy="176883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7D826789-CB61-4DEB-8F5F-5B0917D4CD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14600" y="1810698"/>
              <a:ext cx="1271934" cy="1688641"/>
            </a:xfrm>
            <a:prstGeom prst="line">
              <a:avLst/>
            </a:prstGeom>
            <a:grpFill/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6FC1041C-CD31-4245-9257-C4D8D15C02C6}"/>
                </a:ext>
              </a:extLst>
            </p:cNvPr>
            <p:cNvCxnSpPr>
              <a:cxnSpLocks/>
            </p:cNvCxnSpPr>
            <p:nvPr/>
          </p:nvCxnSpPr>
          <p:spPr>
            <a:xfrm>
              <a:off x="6648616" y="3499339"/>
              <a:ext cx="4219423" cy="0"/>
            </a:xfrm>
            <a:prstGeom prst="line">
              <a:avLst/>
            </a:prstGeom>
            <a:grpFill/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74A3C766-1A1C-4B5C-B9A2-E25DF6C25E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05331" y="4923015"/>
              <a:ext cx="2743525" cy="266405"/>
            </a:xfrm>
            <a:prstGeom prst="line">
              <a:avLst/>
            </a:prstGeom>
            <a:grpFill/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E8671B6-7CB0-4619-82FD-46036B4A8C39}"/>
              </a:ext>
            </a:extLst>
          </p:cNvPr>
          <p:cNvSpPr txBox="1"/>
          <p:nvPr/>
        </p:nvSpPr>
        <p:spPr>
          <a:xfrm>
            <a:off x="304800" y="1981200"/>
            <a:ext cx="4241237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নিইঃ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="" xmlns:a16="http://schemas.microsoft.com/office/drawing/2014/main" id="{510C2F27-8D8C-49BA-A79F-7842EB1D12A6}"/>
              </a:ext>
            </a:extLst>
          </p:cNvPr>
          <p:cNvSpPr txBox="1"/>
          <p:nvPr/>
        </p:nvSpPr>
        <p:spPr>
          <a:xfrm>
            <a:off x="228600" y="228600"/>
            <a:ext cx="5772150" cy="1631216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 একটি আবদ্ধ বক্ররেখা যার প্রত্যেক ব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ন্দু ভিতরের একটি ব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ন্দু থেকে সমান দূরে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8208EE7-4BAE-4407-BEE9-F10E5457E0CB}"/>
              </a:ext>
            </a:extLst>
          </p:cNvPr>
          <p:cNvSpPr txBox="1"/>
          <p:nvPr/>
        </p:nvSpPr>
        <p:spPr>
          <a:xfrm>
            <a:off x="287537" y="3744391"/>
            <a:ext cx="3751063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 এক</a:t>
            </a:r>
            <a:r>
              <a:rPr lang="en-US" sz="2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গোলাকৃতি।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609784A-93A3-4C3C-8128-3D6EF34D0F72}"/>
              </a:ext>
            </a:extLst>
          </p:cNvPr>
          <p:cNvSpPr txBox="1"/>
          <p:nvPr/>
        </p:nvSpPr>
        <p:spPr>
          <a:xfrm>
            <a:off x="183416" y="4234667"/>
            <a:ext cx="4998184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bn-BD" sz="1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কেন্দ্র থেকে পরিধির প্রতিটি বিন্দুর দূরুত্ব সমান। </a:t>
            </a:r>
            <a:endParaRPr lang="en-US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1F4829-4309-4D4B-BE1B-0E063CF09A7F}"/>
              </a:ext>
            </a:extLst>
          </p:cNvPr>
          <p:cNvSpPr txBox="1"/>
          <p:nvPr/>
        </p:nvSpPr>
        <p:spPr>
          <a:xfrm>
            <a:off x="192579" y="4726265"/>
            <a:ext cx="4608021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(iv) </a:t>
            </a:r>
            <a:r>
              <a:rPr lang="bn-BD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কেন্দ্রগামী জ্যা হলো ব্যাস।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4A24E50-FFFB-481C-8B43-D5F2A030B5B8}"/>
              </a:ext>
            </a:extLst>
          </p:cNvPr>
          <p:cNvSpPr txBox="1"/>
          <p:nvPr/>
        </p:nvSpPr>
        <p:spPr>
          <a:xfrm>
            <a:off x="267114" y="5259530"/>
            <a:ext cx="4152486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(v) </a:t>
            </a:r>
            <a:r>
              <a:rPr lang="bn-BD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ব্যাস ব্যাসার্ধের দ্বিগুণ।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F3D3691-8A02-4D0B-A7B9-566B2F8A89D4}"/>
              </a:ext>
            </a:extLst>
          </p:cNvPr>
          <p:cNvSpPr txBox="1"/>
          <p:nvPr/>
        </p:nvSpPr>
        <p:spPr>
          <a:xfrm>
            <a:off x="193256" y="5823906"/>
            <a:ext cx="491214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(vi</a:t>
            </a:r>
            <a:r>
              <a:rPr lang="en-US" sz="1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ব্যাস হলো বৃত্তের বৃহত্তম জ্যা</a:t>
            </a:r>
            <a:r>
              <a:rPr lang="bn-BD" sz="2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4257943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6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7E06AA-6722-4ADE-A851-700908CA1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30094" y="304800"/>
            <a:ext cx="9113906" cy="6907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DBA9F9-0FAD-4DB8-856A-8220C0DAA961}"/>
              </a:ext>
            </a:extLst>
          </p:cNvPr>
          <p:cNvSpPr txBox="1"/>
          <p:nvPr/>
        </p:nvSpPr>
        <p:spPr>
          <a:xfrm>
            <a:off x="4572000" y="2566835"/>
            <a:ext cx="4090501" cy="286232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আলোচনা করে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তোমাদের খাতায় লেখ।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49640E-7B7D-4E8A-ADF5-792424475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1" y="2379564"/>
            <a:ext cx="3724787" cy="31524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82DB43E-EB4B-4EF9-9AF6-9FC75A023189}"/>
              </a:ext>
            </a:extLst>
          </p:cNvPr>
          <p:cNvGrpSpPr/>
          <p:nvPr/>
        </p:nvGrpSpPr>
        <p:grpSpPr>
          <a:xfrm>
            <a:off x="1065628" y="276777"/>
            <a:ext cx="6543236" cy="1404644"/>
            <a:chOff x="1420837" y="276777"/>
            <a:chExt cx="8724314" cy="1404644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910C1ACF-EF1E-45F8-900B-673ED23260C5}"/>
                </a:ext>
              </a:extLst>
            </p:cNvPr>
            <p:cNvSpPr txBox="1"/>
            <p:nvPr/>
          </p:nvSpPr>
          <p:spPr>
            <a:xfrm>
              <a:off x="2672861" y="276777"/>
              <a:ext cx="6217920" cy="92333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5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কাজঃ</a:t>
              </a:r>
              <a:r>
                <a:rPr lang="en-US" sz="5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8C1620E-28E0-4B7A-8BCB-87E398CB0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89" t="13875" r="11146" b="15119"/>
            <a:stretch/>
          </p:blipFill>
          <p:spPr>
            <a:xfrm>
              <a:off x="1420837" y="441793"/>
              <a:ext cx="1252024" cy="1239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2C581127-A0FD-4115-85D6-904F60D77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89" t="13875" r="11146" b="15119"/>
            <a:stretch/>
          </p:blipFill>
          <p:spPr>
            <a:xfrm>
              <a:off x="8893127" y="441793"/>
              <a:ext cx="1252024" cy="1239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654330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9AEA5F-2031-4BE3-ADED-FD9BA4FA4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1" y="1"/>
            <a:ext cx="9113906" cy="69072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4BC8AD6-DC6C-4BF9-8448-EC73F1288B83}"/>
              </a:ext>
            </a:extLst>
          </p:cNvPr>
          <p:cNvGrpSpPr/>
          <p:nvPr/>
        </p:nvGrpSpPr>
        <p:grpSpPr>
          <a:xfrm>
            <a:off x="1094295" y="1113826"/>
            <a:ext cx="6807236" cy="5532302"/>
            <a:chOff x="719282" y="1278077"/>
            <a:chExt cx="6413038" cy="4548577"/>
          </a:xfrm>
        </p:grpSpPr>
        <p:pic>
          <p:nvPicPr>
            <p:cNvPr id="2" name="Picture 1" descr="Screen Clipping">
              <a:extLst>
                <a:ext uri="{FF2B5EF4-FFF2-40B4-BE49-F238E27FC236}">
                  <a16:creationId xmlns="" xmlns:a16="http://schemas.microsoft.com/office/drawing/2014/main" id="{C9E17347-29C8-4C74-89E5-658D1DB59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82" y="1278077"/>
              <a:ext cx="3302000" cy="454857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3" name="Picture 2" descr="Screen Clipping">
              <a:extLst>
                <a:ext uri="{FF2B5EF4-FFF2-40B4-BE49-F238E27FC236}">
                  <a16:creationId xmlns="" xmlns:a16="http://schemas.microsoft.com/office/drawing/2014/main" id="{BA4824A5-87E7-43D7-82F5-F560570F2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282" y="1278077"/>
              <a:ext cx="3111038" cy="454130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6AC0A7-6EAE-4F32-9636-56223B69133D}"/>
              </a:ext>
            </a:extLst>
          </p:cNvPr>
          <p:cNvSpPr txBox="1"/>
          <p:nvPr/>
        </p:nvSpPr>
        <p:spPr>
          <a:xfrm>
            <a:off x="685800" y="228600"/>
            <a:ext cx="7670409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পাঠ্য বইয়ের ১০৯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১১০ পৃষ্ঠা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৫মিনিট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ভালোভাবে পড়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0549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8939F25-94A5-41A4-BB49-E4F6D6404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30094" y="-49237"/>
            <a:ext cx="9113906" cy="6907237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1467DFFB-14E4-49F0-AB36-A888CEB80E97}"/>
              </a:ext>
            </a:extLst>
          </p:cNvPr>
          <p:cNvSpPr txBox="1"/>
          <p:nvPr/>
        </p:nvSpPr>
        <p:spPr>
          <a:xfrm>
            <a:off x="838200" y="3352800"/>
            <a:ext cx="7382901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১। কেন্দ্র থেকে পরিধি পর্যন্ত দূরত্ব হলো------------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২। পরিধির একটা অংশ হলো ---------------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৩। বৃত্তের যেকোন দুইটি প্রান্তবিন্দু যোগফল হলো  --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------।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৪। বৃত্তের কেন্দ্রগামী জ্যাকে বলে -----------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৫। ব্যাস যদি ১০ সেমি হয়, তাহলে ব্যাসার্ধ হবে -------------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সেমি।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32797581-AD1B-4AFF-8E66-8B28CD490CED}"/>
              </a:ext>
            </a:extLst>
          </p:cNvPr>
          <p:cNvSpPr txBox="1"/>
          <p:nvPr/>
        </p:nvSpPr>
        <p:spPr>
          <a:xfrm>
            <a:off x="882850" y="2449552"/>
            <a:ext cx="178415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3004FF9C-BA21-47CA-80A5-EC5AA718A1D1}"/>
              </a:ext>
            </a:extLst>
          </p:cNvPr>
          <p:cNvSpPr txBox="1"/>
          <p:nvPr/>
        </p:nvSpPr>
        <p:spPr>
          <a:xfrm>
            <a:off x="4992710" y="2447134"/>
            <a:ext cx="186529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40E6D7DA-0DC5-4692-9443-A1636A9A5EFC}"/>
              </a:ext>
            </a:extLst>
          </p:cNvPr>
          <p:cNvSpPr txBox="1"/>
          <p:nvPr/>
        </p:nvSpPr>
        <p:spPr>
          <a:xfrm>
            <a:off x="3757608" y="2447135"/>
            <a:ext cx="1119192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12C66388-1B68-4186-A0B4-1B423BD243D5}"/>
              </a:ext>
            </a:extLst>
          </p:cNvPr>
          <p:cNvSpPr txBox="1"/>
          <p:nvPr/>
        </p:nvSpPr>
        <p:spPr>
          <a:xfrm>
            <a:off x="6863930" y="2495787"/>
            <a:ext cx="136567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28C28D01-38B5-47B6-840B-62F8B49F155F}"/>
              </a:ext>
            </a:extLst>
          </p:cNvPr>
          <p:cNvSpPr txBox="1"/>
          <p:nvPr/>
        </p:nvSpPr>
        <p:spPr>
          <a:xfrm>
            <a:off x="2971800" y="2438400"/>
            <a:ext cx="73195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76D82B-09E0-4D1D-A578-06B5BE028141}"/>
              </a:ext>
            </a:extLst>
          </p:cNvPr>
          <p:cNvSpPr txBox="1"/>
          <p:nvPr/>
        </p:nvSpPr>
        <p:spPr>
          <a:xfrm>
            <a:off x="304800" y="1219200"/>
            <a:ext cx="841951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 সম্পর্কিত বাক্যের খালি অংশগুলো নিচের শব্দগুলো দিয়ে পূরণ করঃ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="" xmlns:a16="http://schemas.microsoft.com/office/drawing/2014/main" id="{6A5594B0-8CD7-480B-88CC-E3726CA0C0D2}"/>
              </a:ext>
            </a:extLst>
          </p:cNvPr>
          <p:cNvSpPr txBox="1"/>
          <p:nvPr/>
        </p:nvSpPr>
        <p:spPr>
          <a:xfrm>
            <a:off x="2489981" y="0"/>
            <a:ext cx="392488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687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1077 -0.03099 L 0.4658 0.1049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347 -0.05041 L -0.05625 0.159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4705 -0.07262 L 0.22795 0.204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5764 -0.12419 L -0.27535 0.240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1066 -0.15148 L 0.3434 0.2703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9947BE-7D5A-4E66-BA09-7A2E4D446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8"/>
            <a:ext cx="9147517" cy="6858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C46E9C-1D21-48B2-BB9A-BA9482D2C97C}"/>
              </a:ext>
            </a:extLst>
          </p:cNvPr>
          <p:cNvSpPr txBox="1"/>
          <p:nvPr/>
        </p:nvSpPr>
        <p:spPr>
          <a:xfrm>
            <a:off x="762000" y="838200"/>
            <a:ext cx="3581107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4800" b="1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4800" b="1" dirty="0">
              <a:ln w="11430"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6EB976-48E5-49D8-8520-B50701F933DD}"/>
              </a:ext>
            </a:extLst>
          </p:cNvPr>
          <p:cNvSpPr txBox="1"/>
          <p:nvPr/>
        </p:nvSpPr>
        <p:spPr>
          <a:xfrm>
            <a:off x="4262510" y="2912012"/>
            <a:ext cx="4304715" cy="31700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২.৫ সেমি ব্যাসার্ধ বিশিষ্ট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D4B252-6227-436C-A2D5-BA6706AE9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3789049" cy="3193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876423A-3E55-4836-A14B-7907E28A0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11" y="747077"/>
            <a:ext cx="2500313" cy="2000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242024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90B00D-0F87-4CBC-94E3-F368A15FC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9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FA1BC1-630E-4AFB-B1EC-E4B6FC53F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94" y="478302"/>
            <a:ext cx="6500813" cy="4994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D35002-D847-4184-B284-F39F5F49B6B2}"/>
              </a:ext>
            </a:extLst>
          </p:cNvPr>
          <p:cNvSpPr txBox="1"/>
          <p:nvPr/>
        </p:nvSpPr>
        <p:spPr>
          <a:xfrm>
            <a:off x="1371600" y="5638800"/>
            <a:ext cx="626441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106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CAE0CA7-C385-4196-B990-0DCAA7161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1" y="1"/>
            <a:ext cx="9113906" cy="69072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0A35ED-AE13-447E-B523-9D240B761A1A}"/>
              </a:ext>
            </a:extLst>
          </p:cNvPr>
          <p:cNvSpPr/>
          <p:nvPr/>
        </p:nvSpPr>
        <p:spPr>
          <a:xfrm>
            <a:off x="3048000" y="838200"/>
            <a:ext cx="3228975" cy="182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8911EA4-B277-4F1C-9089-656ABFBB5C45}"/>
              </a:ext>
            </a:extLst>
          </p:cNvPr>
          <p:cNvSpPr/>
          <p:nvPr/>
        </p:nvSpPr>
        <p:spPr>
          <a:xfrm>
            <a:off x="188359" y="3598428"/>
            <a:ext cx="3789419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আজিজ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নওখৈর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চিরিরবন্দর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5A05F5-BC97-450E-B079-3554C59F0617}"/>
              </a:ext>
            </a:extLst>
          </p:cNvPr>
          <p:cNvSpPr/>
          <p:nvPr/>
        </p:nvSpPr>
        <p:spPr>
          <a:xfrm>
            <a:off x="4724400" y="3367597"/>
            <a:ext cx="4273446" cy="255454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400" b="1" dirty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2400" b="1" dirty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en-US" sz="24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400" b="1" dirty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0"/>
                <a:latin typeface="NikoshBAN" pitchFamily="2" charset="0"/>
                <a:cs typeface="NikoshBAN" pitchFamily="2" charset="0"/>
              </a:rPr>
              <a:t>    </a:t>
            </a:r>
            <a:endParaRPr lang="en-US" sz="24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ঃ ১০    </a:t>
            </a:r>
            <a:endParaRPr lang="bn-IN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( </a:t>
            </a:r>
            <a:r>
              <a:rPr lang="bn-BD" sz="2400" b="1" dirty="0">
                <a:ln w="0"/>
                <a:latin typeface="NikoshBAN" pitchFamily="2" charset="0"/>
                <a:cs typeface="NikoshBAN" pitchFamily="2" charset="0"/>
              </a:rPr>
              <a:t>বৃত্ত 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22225">
                <a:solidFill>
                  <a:srgbClr val="C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n w="0"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n w="0"/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="" xmlns:a16="http://schemas.microsoft.com/office/drawing/2014/main" id="{9EAEE4DB-0C8B-48C4-9484-B45B98CA6D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239" y="440228"/>
            <a:ext cx="1779942" cy="281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oup 13">
            <a:extLst>
              <a:ext uri="{FF2B5EF4-FFF2-40B4-BE49-F238E27FC236}">
                <a16:creationId xmlns="" xmlns:a16="http://schemas.microsoft.com/office/drawing/2014/main" id="{FC54C98E-5974-4A33-B577-F79619B6A10B}"/>
              </a:ext>
            </a:extLst>
          </p:cNvPr>
          <p:cNvGrpSpPr/>
          <p:nvPr/>
        </p:nvGrpSpPr>
        <p:grpSpPr>
          <a:xfrm>
            <a:off x="4206615" y="3249608"/>
            <a:ext cx="359763" cy="3048702"/>
            <a:chOff x="5608820" y="3384518"/>
            <a:chExt cx="479684" cy="3048702"/>
          </a:xfrm>
          <a:solidFill>
            <a:srgbClr val="FF0000"/>
          </a:solidFill>
        </p:grpSpPr>
        <p:sp>
          <p:nvSpPr>
            <p:cNvPr id="8" name="Flowchart: Connector 7">
              <a:extLst>
                <a:ext uri="{FF2B5EF4-FFF2-40B4-BE49-F238E27FC236}">
                  <a16:creationId xmlns="" xmlns:a16="http://schemas.microsoft.com/office/drawing/2014/main" id="{FA788788-55B4-4057-B590-7A610E6778E2}"/>
                </a:ext>
              </a:extLst>
            </p:cNvPr>
            <p:cNvSpPr/>
            <p:nvPr/>
          </p:nvSpPr>
          <p:spPr>
            <a:xfrm>
              <a:off x="5608820" y="3384518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="" xmlns:a16="http://schemas.microsoft.com/office/drawing/2014/main" id="{03DBD5BF-8A7C-44A6-961B-935F613486C8}"/>
                </a:ext>
              </a:extLst>
            </p:cNvPr>
            <p:cNvSpPr/>
            <p:nvPr/>
          </p:nvSpPr>
          <p:spPr>
            <a:xfrm>
              <a:off x="5610069" y="3921069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="" xmlns:a16="http://schemas.microsoft.com/office/drawing/2014/main" id="{3CC8D2E4-4B6E-4EC9-89E5-9D44657A05C3}"/>
                </a:ext>
              </a:extLst>
            </p:cNvPr>
            <p:cNvSpPr/>
            <p:nvPr/>
          </p:nvSpPr>
          <p:spPr>
            <a:xfrm>
              <a:off x="5630056" y="4937299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="" xmlns:a16="http://schemas.microsoft.com/office/drawing/2014/main" id="{D0F60784-43A0-45AF-8933-BD47421985DB}"/>
                </a:ext>
              </a:extLst>
            </p:cNvPr>
            <p:cNvSpPr/>
            <p:nvPr/>
          </p:nvSpPr>
          <p:spPr>
            <a:xfrm>
              <a:off x="5631304" y="4434750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="" xmlns:a16="http://schemas.microsoft.com/office/drawing/2014/main" id="{CF39F425-DB01-41CD-8457-75DC0476A190}"/>
                </a:ext>
              </a:extLst>
            </p:cNvPr>
            <p:cNvSpPr/>
            <p:nvPr/>
          </p:nvSpPr>
          <p:spPr>
            <a:xfrm>
              <a:off x="5628806" y="5458481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="" xmlns:a16="http://schemas.microsoft.com/office/drawing/2014/main" id="{B40088E7-A633-4D63-A0B2-8C09FF17B6D5}"/>
                </a:ext>
              </a:extLst>
            </p:cNvPr>
            <p:cNvSpPr/>
            <p:nvPr/>
          </p:nvSpPr>
          <p:spPr>
            <a:xfrm>
              <a:off x="5628806" y="5976020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IMG_20170407_120135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1000"/>
            <a:ext cx="2230966" cy="2904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480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7B6D413-9EE9-4431-A301-EF30AC793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9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472949-839E-4FC0-A360-D696748589B5}"/>
              </a:ext>
            </a:extLst>
          </p:cNvPr>
          <p:cNvSpPr txBox="1"/>
          <p:nvPr/>
        </p:nvSpPr>
        <p:spPr>
          <a:xfrm>
            <a:off x="732644" y="2935282"/>
            <a:ext cx="767871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২৯.৪.১- বৃত্ত আঁকতে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5605BBF-1EEB-4330-9060-7D98D4769506}"/>
              </a:ext>
            </a:extLst>
          </p:cNvPr>
          <p:cNvGrpSpPr/>
          <p:nvPr/>
        </p:nvGrpSpPr>
        <p:grpSpPr>
          <a:xfrm>
            <a:off x="1905000" y="533400"/>
            <a:ext cx="5248314" cy="1357897"/>
            <a:chOff x="2540000" y="584617"/>
            <a:chExt cx="6997752" cy="1357897"/>
          </a:xfrm>
          <a:solidFill>
            <a:srgbClr val="92D050"/>
          </a:solidFill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DD9B319-3CE4-4351-B884-FAE9905F7C29}"/>
                </a:ext>
              </a:extLst>
            </p:cNvPr>
            <p:cNvSpPr txBox="1"/>
            <p:nvPr/>
          </p:nvSpPr>
          <p:spPr>
            <a:xfrm>
              <a:off x="3049315" y="584617"/>
              <a:ext cx="6093372" cy="92333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s-IN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xmlns="" xmlns:lc="http://schemas.openxmlformats.org/drawingml/2006/lockedCanvas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xmlns="" xmlns:lc="http://schemas.openxmlformats.org/drawingml/2006/lockedCanvas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endParaRPr lang="as-IN" sz="115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4A77A63C-DD75-4B1A-A603-C4E396975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0" y="1066800"/>
              <a:ext cx="888371" cy="87571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91DCB806-05A5-4DA9-9016-FB702D07D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382" y="1035580"/>
              <a:ext cx="888370" cy="87571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3346981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A700A3E-4F35-4220-947D-EA72F2A4EA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30094" y="0"/>
            <a:ext cx="9113906" cy="69072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F219FF6-5740-47E4-8B26-875EC1695EED}"/>
              </a:ext>
            </a:extLst>
          </p:cNvPr>
          <p:cNvSpPr/>
          <p:nvPr/>
        </p:nvSpPr>
        <p:spPr>
          <a:xfrm>
            <a:off x="1295400" y="304800"/>
            <a:ext cx="6576935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বস্তু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কী বলি</a:t>
            </a:r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F5F24C-EB96-4F16-B165-5DDE63A3D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76800"/>
            <a:ext cx="125730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06F6572-C185-498D-A2D3-91C9CE13F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1163958" cy="15588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8EF8424-8F30-4885-BB8F-772D39FC5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1309072" cy="1672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8" name="Picture 7" descr="Plage png.png">
            <a:extLst>
              <a:ext uri="{FF2B5EF4-FFF2-40B4-BE49-F238E27FC236}">
                <a16:creationId xmlns="" xmlns:a16="http://schemas.microsoft.com/office/drawing/2014/main" id="{A8614CBB-E0ED-4FD0-B620-857627FF9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4724400"/>
            <a:ext cx="1275872" cy="155887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grpSp>
        <p:nvGrpSpPr>
          <p:cNvPr id="3" name="Group 8">
            <a:extLst>
              <a:ext uri="{FF2B5EF4-FFF2-40B4-BE49-F238E27FC236}">
                <a16:creationId xmlns="" xmlns:a16="http://schemas.microsoft.com/office/drawing/2014/main" id="{7EA9EC78-2BC2-46FF-9389-95B44391B5A0}"/>
              </a:ext>
            </a:extLst>
          </p:cNvPr>
          <p:cNvGrpSpPr/>
          <p:nvPr/>
        </p:nvGrpSpPr>
        <p:grpSpPr>
          <a:xfrm>
            <a:off x="3276600" y="2438400"/>
            <a:ext cx="3063740" cy="2761250"/>
            <a:chOff x="2262826" y="2454801"/>
            <a:chExt cx="4595174" cy="3020722"/>
          </a:xfrm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185DF218-C15C-4F59-9378-401E3B241BA2}"/>
                </a:ext>
              </a:extLst>
            </p:cNvPr>
            <p:cNvSpPr/>
            <p:nvPr/>
          </p:nvSpPr>
          <p:spPr>
            <a:xfrm>
              <a:off x="3237246" y="2801025"/>
              <a:ext cx="2466496" cy="2466496"/>
            </a:xfrm>
            <a:prstGeom prst="ellipse">
              <a:avLst/>
            </a:prstGeom>
            <a:noFill/>
            <a:ln w="1270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0">
              <a:extLst>
                <a:ext uri="{FF2B5EF4-FFF2-40B4-BE49-F238E27FC236}">
                  <a16:creationId xmlns="" xmlns:a16="http://schemas.microsoft.com/office/drawing/2014/main" id="{550D6274-DCBA-4BB7-9586-CA4B34A8AB46}"/>
                </a:ext>
              </a:extLst>
            </p:cNvPr>
            <p:cNvGrpSpPr/>
            <p:nvPr/>
          </p:nvGrpSpPr>
          <p:grpSpPr>
            <a:xfrm>
              <a:off x="2262826" y="2454801"/>
              <a:ext cx="4595174" cy="3020722"/>
              <a:chOff x="2262826" y="2454801"/>
              <a:chExt cx="4595174" cy="3020722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="" xmlns:a16="http://schemas.microsoft.com/office/drawing/2014/main" id="{A32D36AB-EE5D-4931-B539-3B6D163DCE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2826" y="2454801"/>
                <a:ext cx="1209580" cy="743004"/>
              </a:xfrm>
              <a:prstGeom prst="straightConnector1">
                <a:avLst/>
              </a:prstGeom>
              <a:ln w="1270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="" xmlns:a16="http://schemas.microsoft.com/office/drawing/2014/main" id="{95726F3A-8EBD-4C93-8DB5-BF1E10D6B78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430345" y="4788893"/>
                <a:ext cx="2382" cy="1737"/>
              </a:xfrm>
              <a:prstGeom prst="straightConnector1">
                <a:avLst/>
              </a:prstGeom>
              <a:ln w="1270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="" xmlns:a16="http://schemas.microsoft.com/office/drawing/2014/main" id="{C2CFD4FD-642F-4022-93E5-9421BD160159}"/>
                  </a:ext>
                </a:extLst>
              </p:cNvPr>
              <p:cNvCxnSpPr>
                <a:cxnSpLocks/>
                <a:endCxn id="10" idx="3"/>
              </p:cNvCxnSpPr>
              <p:nvPr/>
            </p:nvCxnSpPr>
            <p:spPr>
              <a:xfrm flipV="1">
                <a:off x="2491986" y="4906311"/>
                <a:ext cx="1106470" cy="569212"/>
              </a:xfrm>
              <a:prstGeom prst="straightConnector1">
                <a:avLst/>
              </a:prstGeom>
              <a:ln w="1270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="" xmlns:a16="http://schemas.microsoft.com/office/drawing/2014/main" id="{6D994C8E-BAA8-4CCE-BE77-6A5DAB8B00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34000" y="2515807"/>
                <a:ext cx="1253907" cy="641303"/>
              </a:xfrm>
              <a:prstGeom prst="straightConnector1">
                <a:avLst/>
              </a:prstGeom>
              <a:ln w="1270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="" xmlns:a16="http://schemas.microsoft.com/office/drawing/2014/main" id="{E5EEDFD9-58A1-4B49-A1BA-5A95801F67F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201767" y="3038324"/>
                <a:ext cx="228574" cy="35989"/>
              </a:xfrm>
              <a:prstGeom prst="straightConnector1">
                <a:avLst/>
              </a:prstGeom>
              <a:ln w="1270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="" xmlns:a16="http://schemas.microsoft.com/office/drawing/2014/main" id="{FD4A8D2E-8DD3-4525-A24B-96442D8C43AC}"/>
                  </a:ext>
                </a:extLst>
              </p:cNvPr>
              <p:cNvCxnSpPr/>
              <p:nvPr/>
            </p:nvCxnSpPr>
            <p:spPr>
              <a:xfrm flipH="1" flipV="1">
                <a:off x="5484235" y="4765095"/>
                <a:ext cx="1373765" cy="690127"/>
              </a:xfrm>
              <a:prstGeom prst="straightConnector1">
                <a:avLst/>
              </a:prstGeom>
              <a:ln w="1270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723439-E9C9-4969-A02D-07E2A3C88024}"/>
              </a:ext>
            </a:extLst>
          </p:cNvPr>
          <p:cNvSpPr txBox="1"/>
          <p:nvPr/>
        </p:nvSpPr>
        <p:spPr>
          <a:xfrm>
            <a:off x="4191000" y="3200400"/>
            <a:ext cx="147651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গোলাকার বা বৃত্ত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699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C899959-FE38-4F20-98DC-0A2651757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1" y="1"/>
            <a:ext cx="9113906" cy="69072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B5376EE2-C1D6-4E18-9E9F-8F3CD4871244}"/>
              </a:ext>
            </a:extLst>
          </p:cNvPr>
          <p:cNvSpPr/>
          <p:nvPr/>
        </p:nvSpPr>
        <p:spPr>
          <a:xfrm>
            <a:off x="2895600" y="1600200"/>
            <a:ext cx="3395273" cy="448206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B0EDC3F-3C30-41F4-984B-55E26D9E0834}"/>
              </a:ext>
            </a:extLst>
          </p:cNvPr>
          <p:cNvSpPr/>
          <p:nvPr/>
        </p:nvSpPr>
        <p:spPr>
          <a:xfrm>
            <a:off x="3029533" y="2667134"/>
            <a:ext cx="308493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bn-BD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16600" b="1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="" xmlns:a16="http://schemas.microsoft.com/office/drawing/2014/main" id="{5D71E8DE-D089-484D-9AD3-69901ECEDFA1}"/>
              </a:ext>
            </a:extLst>
          </p:cNvPr>
          <p:cNvGrpSpPr/>
          <p:nvPr/>
        </p:nvGrpSpPr>
        <p:grpSpPr>
          <a:xfrm>
            <a:off x="580188" y="149903"/>
            <a:ext cx="7765751" cy="1304143"/>
            <a:chOff x="773583" y="149902"/>
            <a:chExt cx="10354335" cy="1304143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A86A86A3-0944-44B4-8CFA-7777180841C3}"/>
                </a:ext>
              </a:extLst>
            </p:cNvPr>
            <p:cNvSpPr/>
            <p:nvPr/>
          </p:nvSpPr>
          <p:spPr>
            <a:xfrm>
              <a:off x="2023671" y="149902"/>
              <a:ext cx="7854159" cy="130414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পাঠের বিষয়</a:t>
              </a:r>
              <a:r>
                <a:rPr lang="bn-I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ঃ</a:t>
              </a:r>
              <a:endPara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143A6E12-2B3E-4505-892D-F2BE89BAD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5296" r="10717" b="12988"/>
            <a:stretch/>
          </p:blipFill>
          <p:spPr>
            <a:xfrm>
              <a:off x="773583" y="489082"/>
              <a:ext cx="995257" cy="96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DB18756-36FA-431D-9A2D-76277521F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5296" r="10717" b="12988"/>
            <a:stretch/>
          </p:blipFill>
          <p:spPr>
            <a:xfrm>
              <a:off x="10132661" y="489082"/>
              <a:ext cx="995257" cy="96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710262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5DCBB19-52D4-4E24-8FB3-BFA228E6C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228600" y="-49237"/>
            <a:ext cx="9113906" cy="69072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17BA474-278D-4B7D-8B30-B5102DBF5EA3}"/>
              </a:ext>
            </a:extLst>
          </p:cNvPr>
          <p:cNvSpPr/>
          <p:nvPr/>
        </p:nvSpPr>
        <p:spPr>
          <a:xfrm>
            <a:off x="640830" y="325890"/>
            <a:ext cx="7240249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বৃত্ত অংকনের প্রয়োজনীয় উপকরণ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="" xmlns:a16="http://schemas.microsoft.com/office/drawing/2014/main" id="{2ABF1403-1768-47AD-8554-4858C4B25B43}"/>
              </a:ext>
            </a:extLst>
          </p:cNvPr>
          <p:cNvSpPr/>
          <p:nvPr/>
        </p:nvSpPr>
        <p:spPr>
          <a:xfrm>
            <a:off x="990600" y="2133600"/>
            <a:ext cx="2742857" cy="645803"/>
          </a:xfrm>
          <a:custGeom>
            <a:avLst/>
            <a:gdLst>
              <a:gd name="connsiteX0" fmla="*/ 1937560 w 2036620"/>
              <a:gd name="connsiteY0" fmla="*/ 208964 h 509368"/>
              <a:gd name="connsiteX1" fmla="*/ 1891840 w 2036620"/>
              <a:gd name="connsiteY1" fmla="*/ 254684 h 509368"/>
              <a:gd name="connsiteX2" fmla="*/ 1937560 w 2036620"/>
              <a:gd name="connsiteY2" fmla="*/ 300404 h 509368"/>
              <a:gd name="connsiteX3" fmla="*/ 1983280 w 2036620"/>
              <a:gd name="connsiteY3" fmla="*/ 254684 h 509368"/>
              <a:gd name="connsiteX4" fmla="*/ 1937560 w 2036620"/>
              <a:gd name="connsiteY4" fmla="*/ 208964 h 509368"/>
              <a:gd name="connsiteX5" fmla="*/ 78280 w 2036620"/>
              <a:gd name="connsiteY5" fmla="*/ 208964 h 509368"/>
              <a:gd name="connsiteX6" fmla="*/ 32560 w 2036620"/>
              <a:gd name="connsiteY6" fmla="*/ 254684 h 509368"/>
              <a:gd name="connsiteX7" fmla="*/ 78280 w 2036620"/>
              <a:gd name="connsiteY7" fmla="*/ 300404 h 509368"/>
              <a:gd name="connsiteX8" fmla="*/ 124000 w 2036620"/>
              <a:gd name="connsiteY8" fmla="*/ 254684 h 509368"/>
              <a:gd name="connsiteX9" fmla="*/ 78280 w 2036620"/>
              <a:gd name="connsiteY9" fmla="*/ 208964 h 509368"/>
              <a:gd name="connsiteX10" fmla="*/ 0 w 2036620"/>
              <a:gd name="connsiteY10" fmla="*/ 0 h 509368"/>
              <a:gd name="connsiteX11" fmla="*/ 2036620 w 2036620"/>
              <a:gd name="connsiteY11" fmla="*/ 0 h 509368"/>
              <a:gd name="connsiteX12" fmla="*/ 2036620 w 2036620"/>
              <a:gd name="connsiteY12" fmla="*/ 509368 h 509368"/>
              <a:gd name="connsiteX13" fmla="*/ 0 w 2036620"/>
              <a:gd name="connsiteY13" fmla="*/ 509368 h 5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6620" h="509368">
                <a:moveTo>
                  <a:pt x="1937560" y="208964"/>
                </a:moveTo>
                <a:cubicBezTo>
                  <a:pt x="1912310" y="208964"/>
                  <a:pt x="1891840" y="229434"/>
                  <a:pt x="1891840" y="254684"/>
                </a:cubicBezTo>
                <a:cubicBezTo>
                  <a:pt x="1891840" y="279934"/>
                  <a:pt x="1912310" y="300404"/>
                  <a:pt x="1937560" y="300404"/>
                </a:cubicBezTo>
                <a:cubicBezTo>
                  <a:pt x="1962810" y="300404"/>
                  <a:pt x="1983280" y="279934"/>
                  <a:pt x="1983280" y="254684"/>
                </a:cubicBezTo>
                <a:cubicBezTo>
                  <a:pt x="1983280" y="229434"/>
                  <a:pt x="1962810" y="208964"/>
                  <a:pt x="1937560" y="208964"/>
                </a:cubicBezTo>
                <a:close/>
                <a:moveTo>
                  <a:pt x="78280" y="208964"/>
                </a:moveTo>
                <a:cubicBezTo>
                  <a:pt x="53030" y="208964"/>
                  <a:pt x="32560" y="229434"/>
                  <a:pt x="32560" y="254684"/>
                </a:cubicBezTo>
                <a:cubicBezTo>
                  <a:pt x="32560" y="279934"/>
                  <a:pt x="53030" y="300404"/>
                  <a:pt x="78280" y="300404"/>
                </a:cubicBezTo>
                <a:cubicBezTo>
                  <a:pt x="103530" y="300404"/>
                  <a:pt x="124000" y="279934"/>
                  <a:pt x="124000" y="254684"/>
                </a:cubicBezTo>
                <a:cubicBezTo>
                  <a:pt x="124000" y="229434"/>
                  <a:pt x="103530" y="208964"/>
                  <a:pt x="78280" y="208964"/>
                </a:cubicBezTo>
                <a:close/>
                <a:moveTo>
                  <a:pt x="0" y="0"/>
                </a:moveTo>
                <a:lnTo>
                  <a:pt x="2036620" y="0"/>
                </a:lnTo>
                <a:lnTo>
                  <a:pt x="2036620" y="509368"/>
                </a:lnTo>
                <a:lnTo>
                  <a:pt x="0" y="509368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D19DFB-DC32-4FCC-8D18-DD5B2A947463}"/>
              </a:ext>
            </a:extLst>
          </p:cNvPr>
          <p:cNvSpPr/>
          <p:nvPr/>
        </p:nvSpPr>
        <p:spPr>
          <a:xfrm>
            <a:off x="914400" y="2971800"/>
            <a:ext cx="293743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ছি</a:t>
            </a:r>
            <a:r>
              <a:rPr lang="bn-BD" sz="2400" b="1" dirty="0">
                <a:ln w="0"/>
                <a:latin typeface="NikoshBAN" pitchFamily="2" charset="0"/>
                <a:cs typeface="NikoshBAN" pitchFamily="2" charset="0"/>
              </a:rPr>
              <a:t>দ্রযুক্ত শক্ত কাগজ</a:t>
            </a:r>
            <a:endParaRPr lang="en-US" sz="2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8FD74B-9179-4245-830A-8EEACCDED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423">
            <a:off x="2980707" y="4288492"/>
            <a:ext cx="741596" cy="984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53BC52-D438-4330-BE2E-ED5FFF266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734">
            <a:off x="2110504" y="4231965"/>
            <a:ext cx="694667" cy="9221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6431C99-AC6A-468D-A170-E2AE4938BEF3}"/>
              </a:ext>
            </a:extLst>
          </p:cNvPr>
          <p:cNvSpPr/>
          <p:nvPr/>
        </p:nvSpPr>
        <p:spPr>
          <a:xfrm>
            <a:off x="2047578" y="5409144"/>
            <a:ext cx="120534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n w="0"/>
                <a:latin typeface="NikoshBAN" pitchFamily="2" charset="0"/>
                <a:cs typeface="NikoshBAN" pitchFamily="2" charset="0"/>
              </a:rPr>
              <a:t>পেন্সিল</a:t>
            </a:r>
            <a:endParaRPr lang="en-US" sz="2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="" xmlns:a16="http://schemas.microsoft.com/office/drawing/2014/main" id="{98560CC9-4B0B-4A02-A975-AB9C5AC66F8B}"/>
              </a:ext>
            </a:extLst>
          </p:cNvPr>
          <p:cNvGrpSpPr/>
          <p:nvPr/>
        </p:nvGrpSpPr>
        <p:grpSpPr>
          <a:xfrm>
            <a:off x="5879892" y="1952491"/>
            <a:ext cx="1084030" cy="4163496"/>
            <a:chOff x="3794909" y="1185283"/>
            <a:chExt cx="1289225" cy="3471550"/>
          </a:xfrm>
        </p:grpSpPr>
        <p:grpSp>
          <p:nvGrpSpPr>
            <p:cNvPr id="9" name="Group 22">
              <a:extLst>
                <a:ext uri="{FF2B5EF4-FFF2-40B4-BE49-F238E27FC236}">
                  <a16:creationId xmlns="" xmlns:a16="http://schemas.microsoft.com/office/drawing/2014/main" id="{0BA431C3-4513-461B-BBA2-0AE5B2410CB2}"/>
                </a:ext>
              </a:extLst>
            </p:cNvPr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="" xmlns:a16="http://schemas.microsoft.com/office/drawing/2014/main" id="{FA3FF0E0-2164-4B4B-B547-35112611BF0F}"/>
                  </a:ext>
                </a:extLst>
              </p:cNvPr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entagon 18">
                <a:extLst>
                  <a:ext uri="{FF2B5EF4-FFF2-40B4-BE49-F238E27FC236}">
                    <a16:creationId xmlns="" xmlns:a16="http://schemas.microsoft.com/office/drawing/2014/main" id="{CC5E7292-DE95-4512-AFFE-F1B1F0FD5BEA}"/>
                  </a:ext>
                </a:extLst>
              </p:cNvPr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="" xmlns:a16="http://schemas.microsoft.com/office/drawing/2014/main" id="{1B477728-832E-4060-A6C1-1F03A3BCC911}"/>
                  </a:ext>
                </a:extLst>
              </p:cNvPr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nut 20">
                <a:extLst>
                  <a:ext uri="{FF2B5EF4-FFF2-40B4-BE49-F238E27FC236}">
                    <a16:creationId xmlns="" xmlns:a16="http://schemas.microsoft.com/office/drawing/2014/main" id="{A12C4627-8DF6-4E69-8021-AED7C38AC0BD}"/>
                  </a:ext>
                </a:extLst>
              </p:cNvPr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="" xmlns:a16="http://schemas.microsoft.com/office/drawing/2014/main" id="{5C2330AD-C207-4FA0-B354-220D8EEA6AEF}"/>
                  </a:ext>
                </a:extLst>
              </p:cNvPr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3">
              <a:extLst>
                <a:ext uri="{FF2B5EF4-FFF2-40B4-BE49-F238E27FC236}">
                  <a16:creationId xmlns="" xmlns:a16="http://schemas.microsoft.com/office/drawing/2014/main" id="{B64A7B58-7E50-4507-939B-F455B48957EE}"/>
                </a:ext>
              </a:extLst>
            </p:cNvPr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12" name="Isosceles Triangle 11">
                <a:extLst>
                  <a:ext uri="{FF2B5EF4-FFF2-40B4-BE49-F238E27FC236}">
                    <a16:creationId xmlns="" xmlns:a16="http://schemas.microsoft.com/office/drawing/2014/main" id="{4D954244-C2CF-4E72-8AEB-B3463CA05B40}"/>
                  </a:ext>
                </a:extLst>
              </p:cNvPr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entagon 13">
                <a:extLst>
                  <a:ext uri="{FF2B5EF4-FFF2-40B4-BE49-F238E27FC236}">
                    <a16:creationId xmlns="" xmlns:a16="http://schemas.microsoft.com/office/drawing/2014/main" id="{F5D70B86-44FC-4D15-B4E5-AC28ACA4F35C}"/>
                  </a:ext>
                </a:extLst>
              </p:cNvPr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="" xmlns:a16="http://schemas.microsoft.com/office/drawing/2014/main" id="{49633B0A-69DD-45DA-B9E4-9548D72430E1}"/>
                  </a:ext>
                </a:extLst>
              </p:cNvPr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nut 15">
                <a:extLst>
                  <a:ext uri="{FF2B5EF4-FFF2-40B4-BE49-F238E27FC236}">
                    <a16:creationId xmlns="" xmlns:a16="http://schemas.microsoft.com/office/drawing/2014/main" id="{2FDB30D2-5258-4DA6-9C92-894827935E80}"/>
                  </a:ext>
                </a:extLst>
              </p:cNvPr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="" xmlns:a16="http://schemas.microsoft.com/office/drawing/2014/main" id="{A24BC28C-D440-45FA-BB92-218FEC1CCA25}"/>
                  </a:ext>
                </a:extLst>
              </p:cNvPr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E0D75-BDE8-488E-A3D6-F1DD9435CF46}"/>
              </a:ext>
            </a:extLst>
          </p:cNvPr>
          <p:cNvSpPr/>
          <p:nvPr/>
        </p:nvSpPr>
        <p:spPr>
          <a:xfrm>
            <a:off x="5290699" y="4515036"/>
            <a:ext cx="2428407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 কম্পাস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3661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A0E92D-1E8F-4593-8E45-46DE45118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0" y="0"/>
            <a:ext cx="9113906" cy="6907237"/>
          </a:xfrm>
          <a:prstGeom prst="rect">
            <a:avLst/>
          </a:prstGeom>
        </p:spPr>
      </p:pic>
      <p:sp>
        <p:nvSpPr>
          <p:cNvPr id="2" name="WordArt 7">
            <a:extLst>
              <a:ext uri="{FF2B5EF4-FFF2-40B4-BE49-F238E27FC236}">
                <a16:creationId xmlns="" xmlns:a16="http://schemas.microsoft.com/office/drawing/2014/main" id="{54AEB5F3-C194-4267-85C4-3345E9711E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7603988" cy="147994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fromWordArt="1"/>
          <a:lstStyle/>
          <a:p>
            <a:pPr algn="ctr" rtl="1"/>
            <a:r>
              <a:rPr lang="bn-BD" sz="4000" b="1" kern="1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ছি</a:t>
            </a:r>
            <a:r>
              <a:rPr lang="bn-BD" sz="2400" b="1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দ্রযুক্ত শক্ত কাগজ</a:t>
            </a:r>
            <a:r>
              <a:rPr lang="bn-IN" sz="2400" b="1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পেন্সিল ব্যবহার করে </a:t>
            </a:r>
            <a:endParaRPr lang="en-US" sz="2400" b="1" dirty="0">
              <a:ln w="0"/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just" rtl="1"/>
            <a:r>
              <a:rPr lang="bn-BD" sz="24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24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সে.মি.</a:t>
            </a:r>
            <a:r>
              <a:rPr lang="en-US" sz="24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0" dirty="0" err="1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4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0" dirty="0" err="1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bn-BD" sz="24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বৃত্ত অংকন অনুশীলন</a:t>
            </a:r>
            <a:r>
              <a:rPr lang="bn-IN" sz="24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4000" b="1" kern="10" dirty="0">
              <a:ln w="0"/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E887EA5-0BAD-4595-A4B6-BA1B22B71867}"/>
              </a:ext>
            </a:extLst>
          </p:cNvPr>
          <p:cNvGrpSpPr/>
          <p:nvPr/>
        </p:nvGrpSpPr>
        <p:grpSpPr>
          <a:xfrm>
            <a:off x="2857500" y="2318480"/>
            <a:ext cx="2857500" cy="3914256"/>
            <a:chOff x="4779818" y="1633209"/>
            <a:chExt cx="3810000" cy="3914256"/>
          </a:xfrm>
        </p:grpSpPr>
        <p:sp>
          <p:nvSpPr>
            <p:cNvPr id="4" name="Freeform 10">
              <a:extLst>
                <a:ext uri="{FF2B5EF4-FFF2-40B4-BE49-F238E27FC236}">
                  <a16:creationId xmlns="" xmlns:a16="http://schemas.microsoft.com/office/drawing/2014/main" id="{DEBDB981-16AB-4771-BD54-1BEFB739FA91}"/>
                </a:ext>
              </a:extLst>
            </p:cNvPr>
            <p:cNvSpPr/>
            <p:nvPr/>
          </p:nvSpPr>
          <p:spPr>
            <a:xfrm rot="16200000">
              <a:off x="5666508" y="2396835"/>
              <a:ext cx="2036620" cy="509368"/>
            </a:xfrm>
            <a:custGeom>
              <a:avLst/>
              <a:gdLst>
                <a:gd name="connsiteX0" fmla="*/ 1937560 w 2036620"/>
                <a:gd name="connsiteY0" fmla="*/ 208964 h 509368"/>
                <a:gd name="connsiteX1" fmla="*/ 1891840 w 2036620"/>
                <a:gd name="connsiteY1" fmla="*/ 254684 h 509368"/>
                <a:gd name="connsiteX2" fmla="*/ 1937560 w 2036620"/>
                <a:gd name="connsiteY2" fmla="*/ 300404 h 509368"/>
                <a:gd name="connsiteX3" fmla="*/ 1983280 w 2036620"/>
                <a:gd name="connsiteY3" fmla="*/ 254684 h 509368"/>
                <a:gd name="connsiteX4" fmla="*/ 1937560 w 2036620"/>
                <a:gd name="connsiteY4" fmla="*/ 208964 h 509368"/>
                <a:gd name="connsiteX5" fmla="*/ 78280 w 2036620"/>
                <a:gd name="connsiteY5" fmla="*/ 208964 h 509368"/>
                <a:gd name="connsiteX6" fmla="*/ 32560 w 2036620"/>
                <a:gd name="connsiteY6" fmla="*/ 254684 h 509368"/>
                <a:gd name="connsiteX7" fmla="*/ 78280 w 2036620"/>
                <a:gd name="connsiteY7" fmla="*/ 300404 h 509368"/>
                <a:gd name="connsiteX8" fmla="*/ 124000 w 2036620"/>
                <a:gd name="connsiteY8" fmla="*/ 254684 h 509368"/>
                <a:gd name="connsiteX9" fmla="*/ 78280 w 2036620"/>
                <a:gd name="connsiteY9" fmla="*/ 208964 h 509368"/>
                <a:gd name="connsiteX10" fmla="*/ 0 w 2036620"/>
                <a:gd name="connsiteY10" fmla="*/ 0 h 509368"/>
                <a:gd name="connsiteX11" fmla="*/ 2036620 w 2036620"/>
                <a:gd name="connsiteY11" fmla="*/ 0 h 509368"/>
                <a:gd name="connsiteX12" fmla="*/ 2036620 w 2036620"/>
                <a:gd name="connsiteY12" fmla="*/ 509368 h 509368"/>
                <a:gd name="connsiteX13" fmla="*/ 0 w 2036620"/>
                <a:gd name="connsiteY13" fmla="*/ 509368 h 50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6620" h="509368">
                  <a:moveTo>
                    <a:pt x="1937560" y="208964"/>
                  </a:moveTo>
                  <a:cubicBezTo>
                    <a:pt x="1912310" y="208964"/>
                    <a:pt x="1891840" y="229434"/>
                    <a:pt x="1891840" y="254684"/>
                  </a:cubicBezTo>
                  <a:cubicBezTo>
                    <a:pt x="1891840" y="279934"/>
                    <a:pt x="1912310" y="300404"/>
                    <a:pt x="1937560" y="300404"/>
                  </a:cubicBezTo>
                  <a:cubicBezTo>
                    <a:pt x="1962810" y="300404"/>
                    <a:pt x="1983280" y="279934"/>
                    <a:pt x="1983280" y="254684"/>
                  </a:cubicBezTo>
                  <a:cubicBezTo>
                    <a:pt x="1983280" y="229434"/>
                    <a:pt x="1962810" y="208964"/>
                    <a:pt x="1937560" y="208964"/>
                  </a:cubicBezTo>
                  <a:close/>
                  <a:moveTo>
                    <a:pt x="78280" y="208964"/>
                  </a:moveTo>
                  <a:cubicBezTo>
                    <a:pt x="53030" y="208964"/>
                    <a:pt x="32560" y="229434"/>
                    <a:pt x="32560" y="254684"/>
                  </a:cubicBezTo>
                  <a:cubicBezTo>
                    <a:pt x="32560" y="279934"/>
                    <a:pt x="53030" y="300404"/>
                    <a:pt x="78280" y="300404"/>
                  </a:cubicBezTo>
                  <a:cubicBezTo>
                    <a:pt x="103530" y="300404"/>
                    <a:pt x="124000" y="279934"/>
                    <a:pt x="124000" y="254684"/>
                  </a:cubicBezTo>
                  <a:cubicBezTo>
                    <a:pt x="124000" y="229434"/>
                    <a:pt x="103530" y="208964"/>
                    <a:pt x="78280" y="208964"/>
                  </a:cubicBezTo>
                  <a:close/>
                  <a:moveTo>
                    <a:pt x="0" y="0"/>
                  </a:moveTo>
                  <a:lnTo>
                    <a:pt x="2036620" y="0"/>
                  </a:lnTo>
                  <a:lnTo>
                    <a:pt x="2036620" y="509368"/>
                  </a:lnTo>
                  <a:lnTo>
                    <a:pt x="0" y="509368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879BE89-2441-46E3-93E1-B8ABCED72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97734">
              <a:off x="6007179" y="1780092"/>
              <a:ext cx="772234" cy="768801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3C1B93DB-0A2D-4745-8865-81D7D15DD74F}"/>
                </a:ext>
              </a:extLst>
            </p:cNvPr>
            <p:cNvSpPr/>
            <p:nvPr/>
          </p:nvSpPr>
          <p:spPr>
            <a:xfrm>
              <a:off x="4779818" y="1737465"/>
              <a:ext cx="3810000" cy="381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C42E9F-4D0A-4503-AA60-32DCAA0CB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423">
            <a:off x="4180001" y="3632924"/>
            <a:ext cx="429370" cy="56994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F091C79D-F4D6-4B81-8DBF-04081933F6DD}"/>
              </a:ext>
            </a:extLst>
          </p:cNvPr>
          <p:cNvSpPr/>
          <p:nvPr/>
        </p:nvSpPr>
        <p:spPr>
          <a:xfrm>
            <a:off x="2857500" y="2416662"/>
            <a:ext cx="2857500" cy="381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EE33104-C604-4200-B01D-E772C77E43F2}"/>
              </a:ext>
            </a:extLst>
          </p:cNvPr>
          <p:cNvCxnSpPr>
            <a:cxnSpLocks/>
          </p:cNvCxnSpPr>
          <p:nvPr/>
        </p:nvCxnSpPr>
        <p:spPr>
          <a:xfrm>
            <a:off x="4286250" y="4290386"/>
            <a:ext cx="1428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3897B99-92D2-4FC8-A9F2-9BD577C1A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408"/>
          <a:stretch/>
        </p:blipFill>
        <p:spPr>
          <a:xfrm>
            <a:off x="3790485" y="4330214"/>
            <a:ext cx="3691635" cy="1160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332972E-B68B-4845-ADBF-480BA8217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1" y="2009670"/>
            <a:ext cx="1037918" cy="2290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E62E6B4-7808-4705-9DEB-25E1CCD2DFF8}"/>
              </a:ext>
            </a:extLst>
          </p:cNvPr>
          <p:cNvSpPr txBox="1"/>
          <p:nvPr/>
        </p:nvSpPr>
        <p:spPr>
          <a:xfrm>
            <a:off x="4426533" y="4262392"/>
            <a:ext cx="1100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A2C07897-DE1F-48C5-A536-0833A92D1191}"/>
              </a:ext>
            </a:extLst>
          </p:cNvPr>
          <p:cNvCxnSpPr>
            <a:cxnSpLocks/>
          </p:cNvCxnSpPr>
          <p:nvPr/>
        </p:nvCxnSpPr>
        <p:spPr>
          <a:xfrm flipH="1">
            <a:off x="5353422" y="3262937"/>
            <a:ext cx="859886" cy="995179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A087C45-BE39-4F27-8EAB-3E95ADAE6B62}"/>
              </a:ext>
            </a:extLst>
          </p:cNvPr>
          <p:cNvSpPr/>
          <p:nvPr/>
        </p:nvSpPr>
        <p:spPr>
          <a:xfrm>
            <a:off x="5981252" y="2849764"/>
            <a:ext cx="1209257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6777DCF2-938B-4339-86D0-257A52A93B3D}"/>
              </a:ext>
            </a:extLst>
          </p:cNvPr>
          <p:cNvSpPr/>
          <p:nvPr/>
        </p:nvSpPr>
        <p:spPr>
          <a:xfrm flipV="1">
            <a:off x="4247772" y="4226482"/>
            <a:ext cx="62813" cy="8437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0459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6107 -0.0078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3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"/>
                            </p:stCondLst>
                            <p:childTnLst>
                              <p:par>
                                <p:cTn id="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E90D8AA-3B82-4624-BD7F-0C5BA6FC4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1" y="-75244"/>
            <a:ext cx="9113906" cy="6907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AF0069F-1613-4127-AE23-3B609CE70602}"/>
              </a:ext>
            </a:extLst>
          </p:cNvPr>
          <p:cNvSpPr txBox="1"/>
          <p:nvPr/>
        </p:nvSpPr>
        <p:spPr>
          <a:xfrm>
            <a:off x="3941360" y="2897180"/>
            <a:ext cx="40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="" xmlns:a16="http://schemas.microsoft.com/office/drawing/2014/main" id="{403FD0A6-7632-49D7-91CF-574FDBEE4BC6}"/>
              </a:ext>
            </a:extLst>
          </p:cNvPr>
          <p:cNvSpPr/>
          <p:nvPr/>
        </p:nvSpPr>
        <p:spPr>
          <a:xfrm>
            <a:off x="4139912" y="2863110"/>
            <a:ext cx="57150" cy="76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3C448E9-92A5-40EA-8AD3-79B7E45428FE}"/>
              </a:ext>
            </a:extLst>
          </p:cNvPr>
          <p:cNvGrpSpPr/>
          <p:nvPr/>
        </p:nvGrpSpPr>
        <p:grpSpPr>
          <a:xfrm>
            <a:off x="3714751" y="1156851"/>
            <a:ext cx="966919" cy="3471550"/>
            <a:chOff x="3794909" y="1185283"/>
            <a:chExt cx="1289225" cy="3471550"/>
          </a:xfrm>
        </p:grpSpPr>
        <p:grpSp>
          <p:nvGrpSpPr>
            <p:cNvPr id="5" name="Group 22">
              <a:extLst>
                <a:ext uri="{FF2B5EF4-FFF2-40B4-BE49-F238E27FC236}">
                  <a16:creationId xmlns="" xmlns:a16="http://schemas.microsoft.com/office/drawing/2014/main" id="{F55D134B-3C24-466C-82AF-9D1342B093E9}"/>
                </a:ext>
              </a:extLst>
            </p:cNvPr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="" xmlns:a16="http://schemas.microsoft.com/office/drawing/2014/main" id="{F9CCCA67-FE0F-4817-ACD5-EBF8D0F29F3E}"/>
                  </a:ext>
                </a:extLst>
              </p:cNvPr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entagon 18">
                <a:extLst>
                  <a:ext uri="{FF2B5EF4-FFF2-40B4-BE49-F238E27FC236}">
                    <a16:creationId xmlns="" xmlns:a16="http://schemas.microsoft.com/office/drawing/2014/main" id="{BF4B01E9-4C21-40CB-8899-10133E09F04A}"/>
                  </a:ext>
                </a:extLst>
              </p:cNvPr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="" xmlns:a16="http://schemas.microsoft.com/office/drawing/2014/main" id="{4C0F2F11-0651-4682-B699-F24C773922B9}"/>
                  </a:ext>
                </a:extLst>
              </p:cNvPr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nut 20">
                <a:extLst>
                  <a:ext uri="{FF2B5EF4-FFF2-40B4-BE49-F238E27FC236}">
                    <a16:creationId xmlns="" xmlns:a16="http://schemas.microsoft.com/office/drawing/2014/main" id="{79306AE8-B754-4470-AA66-7B4E67C7E869}"/>
                  </a:ext>
                </a:extLst>
              </p:cNvPr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="" xmlns:a16="http://schemas.microsoft.com/office/drawing/2014/main" id="{6842F805-AB73-44CF-8D20-638B02408907}"/>
                  </a:ext>
                </a:extLst>
              </p:cNvPr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3">
              <a:extLst>
                <a:ext uri="{FF2B5EF4-FFF2-40B4-BE49-F238E27FC236}">
                  <a16:creationId xmlns="" xmlns:a16="http://schemas.microsoft.com/office/drawing/2014/main" id="{19DC0665-9C06-455F-A195-7FE956EB6110}"/>
                </a:ext>
              </a:extLst>
            </p:cNvPr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7" name="Isosceles Triangle 6">
                <a:extLst>
                  <a:ext uri="{FF2B5EF4-FFF2-40B4-BE49-F238E27FC236}">
                    <a16:creationId xmlns="" xmlns:a16="http://schemas.microsoft.com/office/drawing/2014/main" id="{764111C5-2845-4E15-ADE7-A0F7A293DBA1}"/>
                  </a:ext>
                </a:extLst>
              </p:cNvPr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entagon 13">
                <a:extLst>
                  <a:ext uri="{FF2B5EF4-FFF2-40B4-BE49-F238E27FC236}">
                    <a16:creationId xmlns="" xmlns:a16="http://schemas.microsoft.com/office/drawing/2014/main" id="{852FD56C-1C5E-4941-89ED-8846A8BF1129}"/>
                  </a:ext>
                </a:extLst>
              </p:cNvPr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="" xmlns:a16="http://schemas.microsoft.com/office/drawing/2014/main" id="{FD074F65-31E1-4335-96EE-DDCA906DB265}"/>
                  </a:ext>
                </a:extLst>
              </p:cNvPr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nut 15">
                <a:extLst>
                  <a:ext uri="{FF2B5EF4-FFF2-40B4-BE49-F238E27FC236}">
                    <a16:creationId xmlns="" xmlns:a16="http://schemas.microsoft.com/office/drawing/2014/main" id="{2087C75A-A467-430D-92EC-E100658DAAD8}"/>
                  </a:ext>
                </a:extLst>
              </p:cNvPr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="" xmlns:a16="http://schemas.microsoft.com/office/drawing/2014/main" id="{5971A15B-7B9E-4AFE-959E-14C3CF00B2AF}"/>
                  </a:ext>
                </a:extLst>
              </p:cNvPr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D595B93-16F3-4B2D-AE97-0F99714D584B}"/>
              </a:ext>
            </a:extLst>
          </p:cNvPr>
          <p:cNvSpPr/>
          <p:nvPr/>
        </p:nvSpPr>
        <p:spPr>
          <a:xfrm flipH="1">
            <a:off x="2914650" y="1233051"/>
            <a:ext cx="2514600" cy="3352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2C55CAE-3AE7-4373-BD54-844E6C1999D3}"/>
              </a:ext>
            </a:extLst>
          </p:cNvPr>
          <p:cNvSpPr txBox="1"/>
          <p:nvPr/>
        </p:nvSpPr>
        <p:spPr>
          <a:xfrm>
            <a:off x="3196025" y="4626116"/>
            <a:ext cx="2254827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000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bn-IN" sz="2000" b="1" dirty="0" smtClean="0">
                <a:ln w="0"/>
                <a:latin typeface="NikoshBAN" pitchFamily="2" charset="0"/>
                <a:cs typeface="NikoshBAN" pitchFamily="2" charset="0"/>
              </a:rPr>
              <a:t>কখগ </a:t>
            </a:r>
            <a:r>
              <a:rPr lang="bn-IN" sz="2000" b="1" dirty="0">
                <a:ln w="0"/>
                <a:latin typeface="NikoshBAN" pitchFamily="2" charset="0"/>
                <a:cs typeface="NikoshBAN" pitchFamily="2" charset="0"/>
              </a:rPr>
              <a:t>হল </a:t>
            </a:r>
            <a:r>
              <a:rPr lang="bn-BD" sz="2000" b="1" dirty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2000" b="1" dirty="0">
                <a:ln w="0"/>
                <a:latin typeface="NikoshBAN" pitchFamily="2" charset="0"/>
                <a:cs typeface="NikoshBAN" pitchFamily="2" charset="0"/>
              </a:rPr>
              <a:t> বৃত্ত</a:t>
            </a:r>
            <a:r>
              <a:rPr lang="bn-BD" sz="2000" b="1" dirty="0">
                <a:ln w="0"/>
                <a:latin typeface="NikoshBAN" pitchFamily="2" charset="0"/>
                <a:cs typeface="NikoshBAN" pitchFamily="2" charset="0"/>
              </a:rPr>
              <a:t>।  </a:t>
            </a:r>
            <a:endParaRPr lang="en-US" sz="2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FF4C635-D92F-4161-B8DD-67B3B6DC9741}"/>
              </a:ext>
            </a:extLst>
          </p:cNvPr>
          <p:cNvSpPr txBox="1"/>
          <p:nvPr/>
        </p:nvSpPr>
        <p:spPr>
          <a:xfrm>
            <a:off x="4800600" y="928253"/>
            <a:ext cx="571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28EE5A1-0B1C-44E3-A9BE-74C67AF36CE4}"/>
              </a:ext>
            </a:extLst>
          </p:cNvPr>
          <p:cNvSpPr txBox="1"/>
          <p:nvPr/>
        </p:nvSpPr>
        <p:spPr>
          <a:xfrm>
            <a:off x="2472163" y="2547268"/>
            <a:ext cx="514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AFCE1F8-7AD1-4A2C-A80A-8CAB618CA249}"/>
              </a:ext>
            </a:extLst>
          </p:cNvPr>
          <p:cNvSpPr txBox="1"/>
          <p:nvPr/>
        </p:nvSpPr>
        <p:spPr>
          <a:xfrm>
            <a:off x="5304071" y="3553639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WordArt 7">
            <a:extLst>
              <a:ext uri="{FF2B5EF4-FFF2-40B4-BE49-F238E27FC236}">
                <a16:creationId xmlns="" xmlns:a16="http://schemas.microsoft.com/office/drawing/2014/main" id="{4A1DB6E5-4094-4520-9B1B-F0A38D612F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111836" cy="6465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none" fromWordArt="1"/>
          <a:lstStyle/>
          <a:p>
            <a:pPr algn="ctr" rtl="1"/>
            <a:r>
              <a:rPr lang="bn-BD" sz="3200" kern="10" dirty="0">
                <a:ln w="0"/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000" kern="10" dirty="0">
                <a:ln w="0"/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2000" kern="1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0" dirty="0" err="1">
                <a:ln w="0"/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2000" kern="1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0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000" kern="10" dirty="0">
                <a:ln w="0"/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000" kern="1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000" kern="1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0" dirty="0" err="1">
                <a:ln w="0"/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000" kern="1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0" dirty="0" err="1">
                <a:ln w="0"/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000" kern="1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kern="10" dirty="0">
                <a:ln w="0"/>
                <a:latin typeface="NikoshBAN" pitchFamily="2" charset="0"/>
                <a:cs typeface="NikoshBAN" pitchFamily="2" charset="0"/>
              </a:rPr>
              <a:t>বৃত্ত অংকন </a:t>
            </a:r>
            <a:r>
              <a:rPr lang="bn-BD" sz="2000" kern="10" dirty="0" smtClean="0">
                <a:ln w="0"/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3200" kern="10" dirty="0" smtClean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kern="10" dirty="0" smtClean="0">
                <a:ln w="0"/>
                <a:latin typeface="NikoshBAN" pitchFamily="2" charset="0"/>
                <a:cs typeface="NikoshBAN" pitchFamily="2" charset="0"/>
              </a:rPr>
              <a:t>      </a:t>
            </a:r>
            <a:endParaRPr lang="en-US" sz="3200" kern="10" dirty="0">
              <a:ln w="0"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3846854-FE6B-4FF9-8A62-2731A4572E95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4139911" y="2897181"/>
            <a:ext cx="1289339" cy="12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2389D61-D003-4D8E-98A1-5A5F8189FB3A}"/>
              </a:ext>
            </a:extLst>
          </p:cNvPr>
          <p:cNvSpPr txBox="1"/>
          <p:nvPr/>
        </p:nvSpPr>
        <p:spPr>
          <a:xfrm>
            <a:off x="4278395" y="2903315"/>
            <a:ext cx="1100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1839C39-8A70-4732-84F4-46F206C59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974"/>
          <a:stretch/>
        </p:blipFill>
        <p:spPr>
          <a:xfrm>
            <a:off x="3763742" y="2932105"/>
            <a:ext cx="4148763" cy="11605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9565764-BCDD-443E-BFA4-718B37BD9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11" y="736311"/>
            <a:ext cx="1037918" cy="22900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25116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444 -0.0032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-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9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7" grpId="0" animBg="1"/>
      <p:bldP spid="18" grpId="0" animBg="1"/>
      <p:bldP spid="19" grpId="0"/>
      <p:bldP spid="20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B8AB04-5412-4631-BFD4-A5BB316AA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1" y="1"/>
            <a:ext cx="9113906" cy="6907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75ACE8-6450-49D8-ADFA-9EB1D9693162}"/>
              </a:ext>
            </a:extLst>
          </p:cNvPr>
          <p:cNvSpPr txBox="1"/>
          <p:nvPr/>
        </p:nvSpPr>
        <p:spPr>
          <a:xfrm>
            <a:off x="2558782" y="145926"/>
            <a:ext cx="4026437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u="sng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8000" b="1" u="sng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u="sng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DE86D2-586B-41C4-906D-740113F66445}"/>
              </a:ext>
            </a:extLst>
          </p:cNvPr>
          <p:cNvSpPr/>
          <p:nvPr/>
        </p:nvSpPr>
        <p:spPr>
          <a:xfrm>
            <a:off x="432581" y="1758462"/>
            <a:ext cx="3291841" cy="4079630"/>
          </a:xfrm>
          <a:prstGeom prst="ellipse">
            <a:avLst/>
          </a:prstGeom>
          <a:solidFill>
            <a:srgbClr val="00B050"/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C67156-B1AC-42E2-8D35-E2F98FF24A4E}"/>
              </a:ext>
            </a:extLst>
          </p:cNvPr>
          <p:cNvSpPr txBox="1"/>
          <p:nvPr/>
        </p:nvSpPr>
        <p:spPr>
          <a:xfrm>
            <a:off x="990600" y="2209800"/>
            <a:ext cx="2233249" cy="28623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 সেমি </a:t>
            </a:r>
            <a:endParaRPr lang="bn-IN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একটি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বৃত্ত </a:t>
            </a:r>
            <a:endParaRPr lang="bn-IN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অঙ্কন কর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B0F065-B6AB-4ED8-8049-CEFAC86A1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05" y="2086269"/>
            <a:ext cx="4273062" cy="3480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099809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330</Words>
  <Application>Microsoft Office PowerPoint</Application>
  <PresentationFormat>On-screen Show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38</cp:revision>
  <dcterms:created xsi:type="dcterms:W3CDTF">2006-08-16T00:00:00Z</dcterms:created>
  <dcterms:modified xsi:type="dcterms:W3CDTF">2020-12-27T13:30:42Z</dcterms:modified>
</cp:coreProperties>
</file>