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5" r:id="rId5"/>
    <p:sldId id="270" r:id="rId6"/>
    <p:sldId id="269" r:id="rId7"/>
    <p:sldId id="263" r:id="rId8"/>
    <p:sldId id="271" r:id="rId9"/>
    <p:sldId id="264" r:id="rId10"/>
    <p:sldId id="265" r:id="rId11"/>
    <p:sldId id="280" r:id="rId12"/>
    <p:sldId id="274" r:id="rId13"/>
    <p:sldId id="262" r:id="rId14"/>
    <p:sldId id="257" r:id="rId15"/>
    <p:sldId id="277" r:id="rId16"/>
    <p:sldId id="278" r:id="rId17"/>
    <p:sldId id="279" r:id="rId18"/>
    <p:sldId id="259" r:id="rId19"/>
    <p:sldId id="281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FB14-6614-C548-AF03-43C9AF7A2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2BE5-EAC7-E44B-A00B-53A807840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0B2D2-E289-0640-82E5-E9F17948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5D18-EEFF-5740-BF1A-596FB6531CDA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37BCB-36ED-C548-9741-8EF8816C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F7BBF-7227-9B4A-B329-3BE39B86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F149-DFE5-BF44-9E94-4A1BB47B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0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80E1-2916-E04E-8426-1051D368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C74A7-8E72-6547-912B-A52CAD5A3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9FC4C-02AA-0149-89FC-0578F15E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5D18-EEFF-5740-BF1A-596FB6531CDA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B6698-2022-E642-A1F0-C9FCB9E0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40F9D-E97C-B14A-9363-4F9AD75D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F149-DFE5-BF44-9E94-4A1BB47B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9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F54C70-5CEB-8746-A0F8-9C4CF1955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21B81-F72C-BE46-AC1D-F17BE659A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61F5-9A31-9A45-A639-F9DD4CA3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5D18-EEFF-5740-BF1A-596FB6531CDA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025C6-426F-6D47-B8F7-443DA12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EA3BD-F1AB-124A-82EF-D9F81748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F149-DFE5-BF44-9E94-4A1BB47B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6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EB3B-3C3F-2840-B85D-DBA309552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CAA0C-B867-9A41-A0C4-595A493F1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5A0E8-835F-5440-8E9C-B8D8F262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5D18-EEFF-5740-BF1A-596FB6531CDA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1A83B-AEC0-7A4D-A7C7-35561A24C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E13E0-0660-9F4F-9D87-43B9C388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F149-DFE5-BF44-9E94-4A1BB47B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5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2BA3F-98BA-0540-A274-595E18F57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43C1D-AF29-DD42-A1CA-4CCE10A3A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E4D10-8112-F248-9155-7F0BE4A8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5D18-EEFF-5740-BF1A-596FB6531CDA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A8C81-A3CC-724E-918D-8BC06C13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14D25-2DAB-2A46-BB61-4BF49377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F149-DFE5-BF44-9E94-4A1BB47B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0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AF94F-F21D-BE4C-A903-C68AA9FBD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9FECD-D58D-DF42-8C45-86121E5BB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B76FA-66EF-024C-A8EF-BDD396474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AFF8F-1A12-BF4B-B896-D7E07CB6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5D18-EEFF-5740-BF1A-596FB6531CDA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2B8F6-FE7B-834D-B7EB-AA45568F6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EF4C8-C7D6-5D41-B869-E3F7D37A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F149-DFE5-BF44-9E94-4A1BB47B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9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9A8F9-EE93-384E-B640-C81ACC53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D707A-BAD0-4C47-8765-E2367030A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0DEE1-7F27-574D-85EB-38DACD760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5E942-A4CC-9E42-B5CC-4FE0A8F970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EC212E-92DE-854E-BA35-9B6AE86CB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104A53-7741-5844-B8D7-E49E1E3B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5D18-EEFF-5740-BF1A-596FB6531CDA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466761-9046-F349-B6E7-EDE6CC4B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8A4A9D-E60D-2243-9488-56E7C7DE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F149-DFE5-BF44-9E94-4A1BB47B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9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8FE0-8CF0-CE47-9B39-E3695378C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36596-1498-F145-B8EC-D69EE1F7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5D18-EEFF-5740-BF1A-596FB6531CDA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AB8C3-E222-3444-A277-CC4A316D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3B38F-6B27-D443-A182-262BA1B2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F149-DFE5-BF44-9E94-4A1BB47B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9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18213-AAD8-0B49-9230-B2A17EFF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5D18-EEFF-5740-BF1A-596FB6531CDA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5512E0-C7F7-F14C-9726-57252FCA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0E4F0-524A-1148-9329-E86F3A47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F149-DFE5-BF44-9E94-4A1BB47B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9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847CA-BAAE-AF4D-AF5C-D3B6921A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DAB8F-B471-B84F-B7AB-AFF2505E7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56BCE-1A44-404D-A076-225276F16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4AA90-3867-9D46-8EDB-5F3CDC7B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5D18-EEFF-5740-BF1A-596FB6531CDA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A1EEF-3FA3-F544-8F13-21F7BB525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EF8FB-4EC6-2C43-B377-FA92998F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F149-DFE5-BF44-9E94-4A1BB47B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1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BA6E-9033-6A49-9A95-AD0A654E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7C0607-A57C-B549-8965-848356835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75B22-8504-4143-B673-2BD5B5DE7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E39FB-6F49-BE46-AB7D-28AF3034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5D18-EEFF-5740-BF1A-596FB6531CDA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53864-8DD2-F443-894C-99FF916F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12989-51FD-B543-9AF5-D773DD4A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F149-DFE5-BF44-9E94-4A1BB47B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0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54EDC-7DD3-CF4D-8222-77692421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786C8-E675-0E47-ABAC-3DF4892F9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00B00-EC30-8440-8C40-1E177B1AD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5D18-EEFF-5740-BF1A-596FB6531CDA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4022D-5DF2-3C40-9A06-67D085AD4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E15BB-7185-ED44-9218-5B5CF0331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9F149-DFE5-BF44-9E94-4A1BB47B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4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3750-EEB6-B340-916E-6FA582979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422" y="175816"/>
            <a:ext cx="9144000" cy="2387600"/>
          </a:xfrm>
        </p:spPr>
        <p:txBody>
          <a:bodyPr/>
          <a:lstStyle/>
          <a:p>
            <a:r>
              <a:rPr lang="en-US"/>
              <a:t>স্বাগত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784EBD-D7C0-A743-9E9F-AC880ADA3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191" y="3445755"/>
            <a:ext cx="2430731" cy="155487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9A6A39-4A25-4B4D-A3DC-AB72B4030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10" y="3317081"/>
            <a:ext cx="2886075" cy="183613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B903A3C-B747-6D4F-9337-4F5BB85C5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93" y="3317081"/>
            <a:ext cx="2284213" cy="183613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65CA65C-5A86-4D43-A34F-27E101395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063" y="3429000"/>
            <a:ext cx="2594761" cy="157162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1C62448-99C4-4449-9A9D-FCAAFF8CF0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12" y="3237640"/>
            <a:ext cx="1954344" cy="195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35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9C6B-2EC2-8845-B3D2-86D61B14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জাতিসংঘের মতে সমাজকর্মের পরিধি-  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9C4388E-58BD-824D-8DC2-7860E0C5C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91296" y="547259"/>
            <a:ext cx="4113213" cy="687631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B2D962C-972B-A046-9F46-E9E66262A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2143125"/>
            <a:ext cx="3102769" cy="3089672"/>
          </a:xfrm>
        </p:spPr>
      </p:pic>
    </p:spTree>
    <p:extLst>
      <p:ext uri="{BB962C8B-B14F-4D97-AF65-F5344CB8AC3E}">
        <p14:creationId xmlns:p14="http://schemas.microsoft.com/office/powerpoint/2010/main" val="164449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CD426-023C-F44A-8D59-495994F0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06" y="681037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এক নজরে  সমাজকর্মের পরিধি</a:t>
            </a:r>
            <a:r>
              <a:rPr lang="en-US"/>
              <a:t>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8BC1DC-A982-3848-8230-24F590E2F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সমাজকর্মের পরিধি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ED70E2-3FD9-7248-BB40-E7C1A6E71BA2}"/>
              </a:ext>
            </a:extLst>
          </p:cNvPr>
          <p:cNvSpPr/>
          <p:nvPr/>
        </p:nvSpPr>
        <p:spPr>
          <a:xfrm>
            <a:off x="5023841" y="1825625"/>
            <a:ext cx="5352455" cy="4647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Scope of  Social Work </a:t>
            </a:r>
          </a:p>
        </p:txBody>
      </p:sp>
    </p:spTree>
    <p:extLst>
      <p:ext uri="{BB962C8B-B14F-4D97-AF65-F5344CB8AC3E}">
        <p14:creationId xmlns:p14="http://schemas.microsoft.com/office/powerpoint/2010/main" val="364684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5C402-31C9-B44A-BE8F-2D01BC6A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70143" y="-6224984"/>
            <a:ext cx="10515600" cy="1325563"/>
          </a:xfrm>
        </p:spPr>
        <p:txBody>
          <a:bodyPr/>
          <a:lstStyle/>
          <a:p>
            <a:r>
              <a:rPr lang="en-US"/>
              <a:t>সামাজিক নীতি ও পরিকল্পনা প্রণয়ন  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C27704-A87A-4643-88C4-E8A7D314E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130425"/>
            <a:ext cx="18466594" cy="4351338"/>
          </a:xfrm>
        </p:spPr>
        <p:txBody>
          <a:bodyPr/>
          <a:lstStyle/>
          <a:p>
            <a:r>
              <a:rPr lang="en-US" sz="1800" kern="120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জ্ঞানের বিভিন্ন শাখা  </a:t>
            </a:r>
          </a:p>
          <a:p>
            <a:r>
              <a:rPr lang="en-US" sz="1800" kern="120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সামাজিক নীতি ও  পরিকল্পনা প্রণয়ন</a:t>
            </a:r>
          </a:p>
          <a:p>
            <a:r>
              <a:rPr lang="en-US" sz="180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+mj-cs"/>
              </a:rPr>
              <a:t>সমাকল্াণ কর্মসূচি </a:t>
            </a:r>
          </a:p>
          <a:p>
            <a:r>
              <a:rPr lang="en-US" sz="180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+mj-cs"/>
              </a:rPr>
              <a:t>গ্রামীণ ও শহর সমাজসেবা কর্মসূচি</a:t>
            </a:r>
          </a:p>
          <a:p>
            <a:r>
              <a:rPr lang="en-US" sz="180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+mj-cs"/>
              </a:rPr>
              <a:t>শিল্পায়ন ও শহরায়নের সৃষ্ট সমস্যা</a:t>
            </a:r>
          </a:p>
          <a:p>
            <a:r>
              <a:rPr lang="en-US" sz="180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+mj-cs"/>
              </a:rPr>
              <a:t>পারিবারিক সেবা</a:t>
            </a:r>
          </a:p>
          <a:p>
            <a:r>
              <a:rPr lang="en-US" sz="180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+mj-cs"/>
              </a:rPr>
              <a:t>স্বাস্থ্ কমসূচি</a:t>
            </a:r>
          </a:p>
          <a:p>
            <a:r>
              <a:rPr lang="en-US" sz="180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+mj-cs"/>
              </a:rPr>
              <a:t>কর্মী উন্নয়ন</a:t>
            </a:r>
          </a:p>
          <a:p>
            <a:r>
              <a:rPr lang="en-US" sz="180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+mj-cs"/>
              </a:rPr>
              <a:t>সমাজসংস্কার ও সামাজিক আইন</a:t>
            </a:r>
          </a:p>
          <a:p>
            <a:r>
              <a:rPr lang="en-US" sz="180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+mj-cs"/>
              </a:rPr>
              <a:t>প্রবেশন ও প্যারোল মুক্তি    </a:t>
            </a:r>
          </a:p>
          <a:p>
            <a:pPr marL="0" indent="0">
              <a:buNone/>
            </a:pPr>
            <a:r>
              <a:rPr lang="en-US" sz="180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+mj-cs"/>
              </a:rPr>
              <a:t>       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19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9AD2-7F28-3F41-84A8-5F95F5BC3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সামাজিক সংস্কার</a:t>
            </a:r>
            <a:r>
              <a:rPr lang="en-US"/>
              <a:t>  প্রবেশ ও প্যারোলে মুক্তি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A062FBA-1699-A243-BC0E-F52E31CD7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59" y="2661047"/>
            <a:ext cx="3181350" cy="3268874"/>
          </a:xfrm>
        </p:spPr>
      </p:pic>
    </p:spTree>
    <p:extLst>
      <p:ext uri="{BB962C8B-B14F-4D97-AF65-F5344CB8AC3E}">
        <p14:creationId xmlns:p14="http://schemas.microsoft.com/office/powerpoint/2010/main" val="1765977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D683-CAB8-204F-8618-38AE4FF8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তথ্য ও প্রযুক্তির জ্ঞান</a:t>
            </a:r>
            <a:r>
              <a:rPr lang="en-US"/>
              <a:t>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54E5A0-63F6-144F-93DC-371631C51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7" y="2757090"/>
            <a:ext cx="2390775" cy="1666875"/>
          </a:xfrm>
        </p:spPr>
      </p:pic>
    </p:spTree>
    <p:extLst>
      <p:ext uri="{BB962C8B-B14F-4D97-AF65-F5344CB8AC3E}">
        <p14:creationId xmlns:p14="http://schemas.microsoft.com/office/powerpoint/2010/main" val="44941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68EC-8206-5342-A32C-A43FC08DA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পঙ্গু বা শারীরিক অক্ষমদের বিশেষ কর্মসূচি</a:t>
            </a:r>
            <a:r>
              <a:rPr lang="en-US"/>
              <a:t>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8A56C0-F074-AD4F-BF29-52FF059DA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759" y="1690688"/>
            <a:ext cx="6791325" cy="4095750"/>
          </a:xfrm>
        </p:spPr>
      </p:pic>
    </p:spTree>
    <p:extLst>
      <p:ext uri="{BB962C8B-B14F-4D97-AF65-F5344CB8AC3E}">
        <p14:creationId xmlns:p14="http://schemas.microsoft.com/office/powerpoint/2010/main" val="32925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9B865-8AAC-B04B-BA44-81EB754E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 নারী ও শিশুদের জন্য কর্মসূচি</a:t>
            </a:r>
            <a:r>
              <a:rPr lang="en-US"/>
              <a:t>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65B6E7C-E18E-4F46-9EDA-B666339BB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38" y="1825625"/>
            <a:ext cx="7070924" cy="4351338"/>
          </a:xfrm>
        </p:spPr>
      </p:pic>
    </p:spTree>
    <p:extLst>
      <p:ext uri="{BB962C8B-B14F-4D97-AF65-F5344CB8AC3E}">
        <p14:creationId xmlns:p14="http://schemas.microsoft.com/office/powerpoint/2010/main" val="628284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56305-DDD7-C34F-99BC-026ECB08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অপরাধ ও কিশোর অপরাধ</a:t>
            </a:r>
            <a:r>
              <a:rPr lang="en-US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E66C33-1441-C248-83F3-AE3471F65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094139" cy="4351338"/>
          </a:xfrm>
        </p:spPr>
      </p:pic>
    </p:spTree>
    <p:extLst>
      <p:ext uri="{BB962C8B-B14F-4D97-AF65-F5344CB8AC3E}">
        <p14:creationId xmlns:p14="http://schemas.microsoft.com/office/powerpoint/2010/main" val="179527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E72A-A457-6847-9962-0C5A0D05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28" y="382984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একক কাজ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FB956-A8A0-334F-A647-36E552114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সমাজকর্মের পরিধি চিহ্নিত কর।  </a:t>
            </a:r>
          </a:p>
        </p:txBody>
      </p:sp>
    </p:spTree>
    <p:extLst>
      <p:ext uri="{BB962C8B-B14F-4D97-AF65-F5344CB8AC3E}">
        <p14:creationId xmlns:p14="http://schemas.microsoft.com/office/powerpoint/2010/main" val="496618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5863A-7984-F148-B395-E59403C2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মূল্যায়ণ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EBED0-6E47-F549-8FD2-CB1D3DD6F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চিত্রে ক্যাপশনের সাথে যেসব পরিধির ইঙ্গিত আছে তা লিখ।</a:t>
            </a:r>
          </a:p>
          <a:p>
            <a:r>
              <a:rPr lang="en-US"/>
              <a:t>১)</a:t>
            </a:r>
          </a:p>
          <a:p>
            <a:r>
              <a:rPr lang="en-US"/>
              <a:t>২)</a:t>
            </a:r>
          </a:p>
          <a:p>
            <a:r>
              <a:rPr lang="en-US"/>
              <a:t>৩)</a:t>
            </a:r>
          </a:p>
          <a:p>
            <a:r>
              <a:rPr lang="en-US"/>
              <a:t>৪)</a:t>
            </a:r>
          </a:p>
          <a:p>
            <a:r>
              <a:rPr lang="en-US"/>
              <a:t>৫)    </a:t>
            </a:r>
          </a:p>
        </p:txBody>
      </p:sp>
    </p:spTree>
    <p:extLst>
      <p:ext uri="{BB962C8B-B14F-4D97-AF65-F5344CB8AC3E}">
        <p14:creationId xmlns:p14="http://schemas.microsoft.com/office/powerpoint/2010/main" val="230990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3041A-6506-194F-8649-87B92BA3F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শিক্ষক পরিচিতি</a:t>
            </a:r>
            <a:r>
              <a:rPr lang="en-US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DAD02-172C-094B-877F-023EC0D5A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12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এ এস এম রবিউল ইসলাম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প্রভাষক (সমাজকর্ম)  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আদিতমারী সরকারি কলেজ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আদিতমারী, লালমনিরহাট </a:t>
            </a:r>
            <a:r>
              <a:rPr lang="en-US"/>
              <a:t>।      </a:t>
            </a:r>
          </a:p>
        </p:txBody>
      </p:sp>
    </p:spTree>
    <p:extLst>
      <p:ext uri="{BB962C8B-B14F-4D97-AF65-F5344CB8AC3E}">
        <p14:creationId xmlns:p14="http://schemas.microsoft.com/office/powerpoint/2010/main" val="778551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E0341-E6C5-E24C-8AA9-98A9570E1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9534" cy="2609996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ধন্যবাদ</a:t>
            </a:r>
            <a:r>
              <a:rPr lang="en-US"/>
              <a:t> </a:t>
            </a:r>
            <a:br>
              <a:rPr lang="en-US"/>
            </a:br>
            <a:r>
              <a:rPr lang="en-US"/>
              <a:t>কনটেন্ট দেখার জন্য আন্তরিক ধন্যবাদ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C527C2-5CBA-9A4D-AAB5-C720D9B78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23" y="2975121"/>
            <a:ext cx="1315571" cy="3024107"/>
          </a:xfrm>
        </p:spPr>
      </p:pic>
    </p:spTree>
    <p:extLst>
      <p:ext uri="{BB962C8B-B14F-4D97-AF65-F5344CB8AC3E}">
        <p14:creationId xmlns:p14="http://schemas.microsoft.com/office/powerpoint/2010/main" val="1432228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E80F4-F602-5E40-ACDC-B356E6F5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আজকের পাঠ</a:t>
            </a:r>
            <a:r>
              <a:rPr lang="en-US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791B-F286-C049-8E47-4743BDEEF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সমাজকর্ম প্রথম পত্র</a:t>
            </a:r>
          </a:p>
          <a:p>
            <a:pPr marL="0" indent="0">
              <a:buNone/>
            </a:pPr>
            <a:r>
              <a:rPr lang="en-US"/>
              <a:t>একাদশ ও দ্বাদশ শ্রেণি</a:t>
            </a:r>
          </a:p>
          <a:p>
            <a:pPr marL="0" indent="0">
              <a:buNone/>
            </a:pPr>
            <a:r>
              <a:rPr lang="en-US"/>
              <a:t>প্রথম অধ্যায় – সমাজকর্ম; প্রকৃতি ও পরিধি</a:t>
            </a:r>
          </a:p>
          <a:p>
            <a:pPr marL="0" indent="0">
              <a:buNone/>
            </a:pPr>
            <a:r>
              <a:rPr lang="en-US">
                <a:solidFill>
                  <a:srgbClr val="C00000"/>
                </a:solidFill>
              </a:rPr>
              <a:t>টপিক – সমাজকর্মের পরিধি।  </a:t>
            </a:r>
            <a:r>
              <a:rPr lang="en-US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28780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93CA3-E19A-554E-8A0E-4C292DDB7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শিখন ফল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27FCE-B79E-4147-8095-877B65949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সমাজকর্মের পরিধি জানতে পারবে</a:t>
            </a:r>
            <a:r>
              <a:rPr lang="en-US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18192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1848-E75E-8B49-8675-9D17DBA0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সমাজকর্মের পরিধি ব্যাপক ও বিস্তৃত</a:t>
            </a:r>
            <a:r>
              <a:rPr lang="en-US"/>
              <a:t>।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E77F3-447B-CD47-A055-FCD91C6D2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044" y="2190751"/>
            <a:ext cx="10515600" cy="4351338"/>
          </a:xfrm>
        </p:spPr>
        <p:txBody>
          <a:bodyPr/>
          <a:lstStyle/>
          <a:p>
            <a:r>
              <a:rPr lang="en-US"/>
              <a:t>সমাজকর্মের পরিধি হলো সমাজকর্মের প্রয়োগক্ষেত্র বা সমাজকর্ম অনুশীলনক্ষেত্র ( Fields of social work)) । </a:t>
            </a:r>
          </a:p>
          <a:p>
            <a:r>
              <a:rPr lang="en-US"/>
              <a:t>সাজকর্মের কার্যাবলী সমাজের যতদূর পর্যন্ত বিস্তৃত সমাজের পরিধিও ততদূর পর্যন্ত বিস্তৃত।</a:t>
            </a:r>
          </a:p>
          <a:p>
            <a:r>
              <a:rPr lang="en-US"/>
              <a:t>পরিবর্তিত পরিস্থিতিতে সমাজের বহুমুখী সমস্যা সমাধানে পদ্ধতিগত সমাধান প্রক্রিয়াতে পরিবর্তন প্রয়োজন।</a:t>
            </a:r>
          </a:p>
          <a:p>
            <a:r>
              <a:rPr lang="en-US"/>
              <a:t>নীতি ও পরিকল্পনা বাস্তবায়নে কমসূচিতে সমাজকর্মীদের  ভূমিকাভেদে পদবীও  কর্মসূচির সাথে সম্পৃক্ত। যেমন  -  তত্ত্বাবধায়ক, সমন্বয়কারী, কর্মসূচি সংগঠক, উন্নয়ন ব্যবস্থাপক, বিদ্যালয় সমাজকর্মী প্রভৃতি হয়ে থাকে।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5507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FEB7-97EA-1647-9CC0-FCB29E2E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ছকটি দেখে অনুধাবন করার চেষ্টা করি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C5239DC-C5D1-464B-8E55-6E17D3F8D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85" y="1976438"/>
            <a:ext cx="9848230" cy="4351337"/>
          </a:xfrm>
        </p:spPr>
      </p:pic>
    </p:spTree>
    <p:extLst>
      <p:ext uri="{BB962C8B-B14F-4D97-AF65-F5344CB8AC3E}">
        <p14:creationId xmlns:p14="http://schemas.microsoft.com/office/powerpoint/2010/main" val="382896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CB482-EAC2-E044-9104-740D04B91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53192"/>
            <a:ext cx="10515600" cy="1325563"/>
          </a:xfrm>
        </p:spPr>
        <p:txBody>
          <a:bodyPr/>
          <a:lstStyle/>
          <a:p>
            <a:r>
              <a:rPr lang="en-US"/>
              <a:t> Armando Morales and B.W. Sheafor সমাজকর্মের পরিধি সম্পর্কে বলেন-  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DCF3167-5922-D048-AFE3-BD4654F76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85134" y="-250121"/>
            <a:ext cx="3571876" cy="7536831"/>
          </a:xfr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F31BAC8-DA92-8D4B-A217-BB7742E4A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8755"/>
            <a:ext cx="3142989" cy="41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8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7290E6E-E644-0749-AF73-0693ADB4E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35964" y="781447"/>
            <a:ext cx="1660922" cy="513437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2D5CCF6-680C-D041-A72C-CE1FBB0E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W. A. Friedlander, Concept and Methods of Social Work  নামক গ্রন্থে ১৩ টি বিষয়কে সমাজকর্মের পরিধির অন্তর্ভুক্ত করেছেন।        </a:t>
            </a:r>
          </a:p>
        </p:txBody>
      </p:sp>
    </p:spTree>
    <p:extLst>
      <p:ext uri="{BB962C8B-B14F-4D97-AF65-F5344CB8AC3E}">
        <p14:creationId xmlns:p14="http://schemas.microsoft.com/office/powerpoint/2010/main" val="153933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FECE-9998-454C-8268-59F852E2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121" y="117236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/>
              <a:t>Encyclopedia of Social  Work  মতে সমাজকর্মের পরিধি হলো –স্বীকৃত সামাজিক সমস্যার সমাধান বা ব্যক্তি , দল ও সমষ্টির মঙ্গলের জন্য গৃহীত সরকারি ও বেসরকারি যাবতীয় কার্যাবলিই এর পরিধিভুক্ত।  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53A4CDA-041B-0D48-BE3A-91D6511D6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1" y="3466306"/>
            <a:ext cx="1562100" cy="2219325"/>
          </a:xfrm>
        </p:spPr>
      </p:pic>
    </p:spTree>
    <p:extLst>
      <p:ext uri="{BB962C8B-B14F-4D97-AF65-F5344CB8AC3E}">
        <p14:creationId xmlns:p14="http://schemas.microsoft.com/office/powerpoint/2010/main" val="480163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স্বাগত </vt:lpstr>
      <vt:lpstr>শিক্ষক পরিচিতি  </vt:lpstr>
      <vt:lpstr>আজকের পাঠ   </vt:lpstr>
      <vt:lpstr>শিখন ফল  </vt:lpstr>
      <vt:lpstr>সমাজকর্মের পরিধি ব্যাপক ও বিস্তৃত।    </vt:lpstr>
      <vt:lpstr>ছকটি দেখে অনুধাবন করার চেষ্টা করি  </vt:lpstr>
      <vt:lpstr> Armando Morales and B.W. Sheafor সমাজকর্মের পরিধি সম্পর্কে বলেন-   </vt:lpstr>
      <vt:lpstr>W. A. Friedlander, Concept and Methods of Social Work  নামক গ্রন্থে ১৩ টি বিষয়কে সমাজকর্মের পরিধির অন্তর্ভুক্ত করেছেন।        </vt:lpstr>
      <vt:lpstr>Encyclopedia of Social  Work  মতে সমাজকর্মের পরিধি হলো –স্বীকৃত সামাজিক সমস্যার সমাধান বা ব্যক্তি , দল ও সমষ্টির মঙ্গলের জন্য গৃহীত সরকারি ও বেসরকারি যাবতীয় কার্যাবলিই এর পরিধিভুক্ত।       </vt:lpstr>
      <vt:lpstr>জাতিসংঘের মতে সমাজকর্মের পরিধি-   </vt:lpstr>
      <vt:lpstr>এক নজরে  সমাজকর্মের পরিধি  </vt:lpstr>
      <vt:lpstr>সামাজিক নীতি ও পরিকল্পনা প্রণয়ন   </vt:lpstr>
      <vt:lpstr>সামাজিক সংস্কার  প্রবেশ ও প্যারোলে মুক্তি   </vt:lpstr>
      <vt:lpstr>তথ্য ও প্রযুক্তির জ্ঞান  </vt:lpstr>
      <vt:lpstr>পঙ্গু বা শারীরিক অক্ষমদের বিশেষ কর্মসূচি  </vt:lpstr>
      <vt:lpstr> নারী ও শিশুদের জন্য কর্মসূচি   </vt:lpstr>
      <vt:lpstr>অপরাধ ও কিশোর অপরাধ </vt:lpstr>
      <vt:lpstr>একক কাজ</vt:lpstr>
      <vt:lpstr>মূল্যায়ণ </vt:lpstr>
      <vt:lpstr>ধন্যবাদ  কনটেন্ট দেখার জন্য আন্তরিক ধন্যবাদ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 </dc:title>
  <dc:creator>asm_rabiul@yahoo.com</dc:creator>
  <cp:lastModifiedBy>asm_rabiul@yahoo.com</cp:lastModifiedBy>
  <cp:revision>14</cp:revision>
  <dcterms:created xsi:type="dcterms:W3CDTF">2020-12-27T04:22:50Z</dcterms:created>
  <dcterms:modified xsi:type="dcterms:W3CDTF">2020-12-27T12:36:08Z</dcterms:modified>
</cp:coreProperties>
</file>