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87D51F-4AF8-4F42-988C-DE15D527E90E}" type="datetimeFigureOut">
              <a:rPr lang="en-US" smtClean="0"/>
              <a:t>11/29/2020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2354F-3F5A-4B1F-9D1F-D2E82F3FD35A}" type="slidenum">
              <a:rPr lang="en-US" smtClean="0"/>
              <a:t>‹#›</a:t>
            </a:fld>
            <a:endParaRPr lang="en-US"/>
          </a:p>
        </p:txBody>
      </p:sp>
    </p:spTree>
    <p:extLst>
      <p:ext uri="{BB962C8B-B14F-4D97-AF65-F5344CB8AC3E}">
        <p14:creationId xmlns:p14="http://schemas.microsoft.com/office/powerpoint/2010/main" val="3313984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2354F-3F5A-4B1F-9D1F-D2E82F3FD35A}" type="slidenum">
              <a:rPr lang="en-US" smtClean="0"/>
              <a:t>1</a:t>
            </a:fld>
            <a:endParaRPr lang="en-US"/>
          </a:p>
        </p:txBody>
      </p:sp>
    </p:spTree>
    <p:extLst>
      <p:ext uri="{BB962C8B-B14F-4D97-AF65-F5344CB8AC3E}">
        <p14:creationId xmlns:p14="http://schemas.microsoft.com/office/powerpoint/2010/main" val="1722310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2354F-3F5A-4B1F-9D1F-D2E82F3FD35A}" type="slidenum">
              <a:rPr lang="en-US" smtClean="0"/>
              <a:t>2</a:t>
            </a:fld>
            <a:endParaRPr lang="en-US"/>
          </a:p>
        </p:txBody>
      </p:sp>
    </p:spTree>
    <p:extLst>
      <p:ext uri="{BB962C8B-B14F-4D97-AF65-F5344CB8AC3E}">
        <p14:creationId xmlns:p14="http://schemas.microsoft.com/office/powerpoint/2010/main" val="145863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jpeg"/><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1"/>
            <a:ext cx="8763000" cy="3143250"/>
          </a:xfrm>
        </p:spPr>
        <p:txBody>
          <a:bodyPr>
            <a:normAutofit/>
          </a:bodyPr>
          <a:lstStyle/>
          <a:p>
            <a:endParaRPr lang="en-US" sz="2000" dirty="0">
              <a:latin typeface="NikoshBAN" pitchFamily="2" charset="0"/>
              <a:cs typeface="NikoshBAN" pitchFamily="2" charset="0"/>
            </a:endParaRPr>
          </a:p>
        </p:txBody>
      </p:sp>
      <p:sp>
        <p:nvSpPr>
          <p:cNvPr id="3" name="Subtitle 2"/>
          <p:cNvSpPr>
            <a:spLocks noGrp="1"/>
          </p:cNvSpPr>
          <p:nvPr>
            <p:ph type="subTitle" idx="1"/>
          </p:nvPr>
        </p:nvSpPr>
        <p:spPr>
          <a:xfrm>
            <a:off x="1371600" y="5410200"/>
            <a:ext cx="5715000" cy="228600"/>
          </a:xfrm>
        </p:spPr>
        <p:txBody>
          <a:bodyPr>
            <a:normAutofit fontScale="32500" lnSpcReduction="20000"/>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1"/>
            <a:ext cx="3848100" cy="215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762000"/>
            <a:ext cx="4800600" cy="238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51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7600" y="4267200"/>
            <a:ext cx="1524000" cy="1981200"/>
          </a:xfrm>
        </p:spPr>
        <p:txBody>
          <a:bodyPr>
            <a:normAutofit/>
          </a:bodyPr>
          <a:lstStyle/>
          <a:p>
            <a:endParaRPr lang="en-US" sz="200" dirty="0"/>
          </a:p>
        </p:txBody>
      </p:sp>
      <p:sp>
        <p:nvSpPr>
          <p:cNvPr id="3" name="Subtitle 2"/>
          <p:cNvSpPr>
            <a:spLocks noGrp="1"/>
          </p:cNvSpPr>
          <p:nvPr>
            <p:ph type="subTitle" idx="1"/>
          </p:nvPr>
        </p:nvSpPr>
        <p:spPr>
          <a:xfrm>
            <a:off x="1371600" y="6553200"/>
            <a:ext cx="6400800" cy="304800"/>
          </a:xfrm>
        </p:spPr>
        <p:txBody>
          <a:bodyPr>
            <a:normAutofit/>
          </a:bodyPr>
          <a:lstStyle/>
          <a:p>
            <a:endParaRPr lang="en-US" sz="1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28601"/>
            <a:ext cx="3581399" cy="19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0"/>
            <a:ext cx="3886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81000"/>
            <a:ext cx="426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0" y="1981200"/>
            <a:ext cx="3581400" cy="1200329"/>
          </a:xfrm>
          <a:prstGeom prst="rect">
            <a:avLst/>
          </a:prstGeom>
        </p:spPr>
        <p:txBody>
          <a:bodyPr wrap="square">
            <a:spAutoFit/>
          </a:bodyPr>
          <a:lstStyle/>
          <a:p>
            <a:r>
              <a:rPr lang="bn-BD" dirty="0"/>
              <a:t>পাঠ পরিচিতি </a:t>
            </a:r>
            <a:br>
              <a:rPr lang="bn-BD" dirty="0"/>
            </a:br>
            <a:r>
              <a:rPr lang="bn-BD" dirty="0"/>
              <a:t>কোর আন ও তাজভীদ </a:t>
            </a:r>
            <a:br>
              <a:rPr lang="bn-BD" dirty="0"/>
            </a:br>
            <a:r>
              <a:rPr lang="bn-BD" dirty="0"/>
              <a:t>১৬তম রুকু </a:t>
            </a:r>
            <a:br>
              <a:rPr lang="bn-BD" dirty="0"/>
            </a:br>
            <a:endParaRPr lang="en-US" dirty="0"/>
          </a:p>
        </p:txBody>
      </p:sp>
    </p:spTree>
    <p:extLst>
      <p:ext uri="{BB962C8B-B14F-4D97-AF65-F5344CB8AC3E}">
        <p14:creationId xmlns:p14="http://schemas.microsoft.com/office/powerpoint/2010/main" val="101601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2914650"/>
          </a:xfrm>
        </p:spPr>
        <p:txBody>
          <a:bodyPr>
            <a:normAutofit/>
          </a:bodyPr>
          <a:lstStyle/>
          <a:p>
            <a:r>
              <a:rPr lang="en-US" sz="2000" dirty="0" err="1" smtClean="0">
                <a:latin typeface="NikoshBAN" pitchFamily="2" charset="0"/>
                <a:cs typeface="NikoshBAN" pitchFamily="2" charset="0"/>
              </a:rPr>
              <a:t>শিখন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ফল</a:t>
            </a:r>
            <a:r>
              <a:rPr lang="en-US" sz="2000" dirty="0" smtClean="0">
                <a:latin typeface="NikoshBAN" pitchFamily="2" charset="0"/>
                <a:cs typeface="NikoshBAN" pitchFamily="2" charset="0"/>
              </a:rPr>
              <a:t> ঃ</a:t>
            </a:r>
            <a:br>
              <a:rPr lang="en-US" sz="2000" dirty="0" smtClean="0">
                <a:latin typeface="NikoshBAN" pitchFamily="2" charset="0"/>
                <a:cs typeface="NikoshBAN" pitchFamily="2" charset="0"/>
              </a:rPr>
            </a:br>
            <a:r>
              <a:rPr lang="en-US" sz="2000" dirty="0" smtClean="0">
                <a:latin typeface="NikoshBAN" pitchFamily="2" charset="0"/>
                <a:cs typeface="NikoshBAN" pitchFamily="2" charset="0"/>
              </a:rPr>
              <a:t>(১)</a:t>
            </a:r>
            <a:r>
              <a:rPr lang="en-US" sz="2000" dirty="0" err="1" smtClean="0">
                <a:latin typeface="NikoshBAN" pitchFamily="2" charset="0"/>
                <a:cs typeface="NikoshBAN" pitchFamily="2" charset="0"/>
              </a:rPr>
              <a:t>আল্লাহ</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রসুলের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অনুসরনে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রয়েছে</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ইহকালীন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সুখ</a:t>
            </a:r>
            <a:r>
              <a:rPr lang="en-US" sz="2000" dirty="0" smtClean="0">
                <a:latin typeface="NikoshBAN" pitchFamily="2" charset="0"/>
                <a:cs typeface="NikoshBAN" pitchFamily="2" charset="0"/>
              </a:rPr>
              <a:t> – </a:t>
            </a:r>
            <a:r>
              <a:rPr lang="en-US" sz="2000" dirty="0" err="1" smtClean="0">
                <a:latin typeface="NikoshBAN" pitchFamily="2" charset="0"/>
                <a:cs typeface="NikoshBAN" pitchFamily="2" charset="0"/>
              </a:rPr>
              <a:t>শান্তি।পরকালীন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মুক্তি</a:t>
            </a:r>
            <a:r>
              <a:rPr lang="en-US" sz="2000" dirty="0" smtClean="0">
                <a:latin typeface="NikoshBAN" pitchFamily="2" charset="0"/>
                <a:cs typeface="NikoshBAN" pitchFamily="2" charset="0"/>
              </a:rPr>
              <a:t>। </a:t>
            </a:r>
            <a:br>
              <a:rPr lang="en-US" sz="2000" dirty="0" smtClean="0">
                <a:latin typeface="NikoshBAN" pitchFamily="2" charset="0"/>
                <a:cs typeface="NikoshBAN" pitchFamily="2" charset="0"/>
              </a:rPr>
            </a:br>
            <a:r>
              <a:rPr lang="en-US" sz="2000" dirty="0" smtClean="0">
                <a:latin typeface="NikoshBAN" pitchFamily="2" charset="0"/>
                <a:cs typeface="NikoshBAN" pitchFamily="2" charset="0"/>
              </a:rPr>
              <a:t>এ </a:t>
            </a:r>
            <a:r>
              <a:rPr lang="en-US" sz="2000" dirty="0" err="1" smtClean="0">
                <a:latin typeface="NikoshBAN" pitchFamily="2" charset="0"/>
                <a:cs typeface="NikoshBAN" pitchFamily="2" charset="0"/>
              </a:rPr>
              <a:t>সম্পর্কে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জানতে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a:t>
            </a:r>
            <a:r>
              <a:rPr lang="en-US" sz="2000" dirty="0" smtClean="0">
                <a:latin typeface="NikoshBAN" pitchFamily="2" charset="0"/>
                <a:cs typeface="NikoshBAN" pitchFamily="2" charset="0"/>
              </a:rPr>
              <a:t>।</a:t>
            </a:r>
            <a:br>
              <a:rPr lang="en-US" sz="2000" dirty="0" smtClean="0">
                <a:latin typeface="NikoshBAN" pitchFamily="2" charset="0"/>
                <a:cs typeface="NikoshBAN" pitchFamily="2" charset="0"/>
              </a:rPr>
            </a:br>
            <a:r>
              <a:rPr lang="en-US" sz="2000" dirty="0" smtClean="0">
                <a:latin typeface="NikoshBAN" pitchFamily="2" charset="0"/>
                <a:cs typeface="NikoshBAN" pitchFamily="2" charset="0"/>
              </a:rPr>
              <a:t>(২)</a:t>
            </a:r>
            <a:r>
              <a:rPr lang="en-US" sz="2000" dirty="0" err="1" smtClean="0">
                <a:latin typeface="NikoshBAN" pitchFamily="2" charset="0"/>
                <a:cs typeface="NikoshBAN" pitchFamily="2" charset="0"/>
              </a:rPr>
              <a:t>যিনি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আল্লাহকে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অভিভাবক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হিসাবে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গ্রহন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করবে,তার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অভিভাবিকের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প্রয়োজন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নাই</a:t>
            </a:r>
            <a:r>
              <a:rPr lang="en-US" sz="2000" dirty="0" smtClean="0">
                <a:latin typeface="NikoshBAN" pitchFamily="2" charset="0"/>
                <a:cs typeface="NikoshBAN" pitchFamily="2" charset="0"/>
              </a:rPr>
              <a:t>।</a:t>
            </a:r>
            <a:br>
              <a:rPr lang="en-US" sz="2000" dirty="0" smtClean="0">
                <a:latin typeface="NikoshBAN" pitchFamily="2" charset="0"/>
                <a:cs typeface="NikoshBAN" pitchFamily="2" charset="0"/>
              </a:rPr>
            </a:br>
            <a:r>
              <a:rPr lang="en-US" sz="2000" dirty="0" err="1" smtClean="0">
                <a:latin typeface="NikoshBAN" pitchFamily="2" charset="0"/>
                <a:cs typeface="NikoshBAN" pitchFamily="2" charset="0"/>
              </a:rPr>
              <a:t>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জানতে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a:t>
            </a:r>
            <a:r>
              <a:rPr lang="en-US" sz="2000" dirty="0" smtClean="0">
                <a:latin typeface="NikoshBAN" pitchFamily="2" charset="0"/>
                <a:cs typeface="NikoshBAN" pitchFamily="2" charset="0"/>
              </a:rPr>
              <a:t>।</a:t>
            </a:r>
            <a:br>
              <a:rPr lang="en-US" sz="2000" dirty="0" smtClean="0">
                <a:latin typeface="NikoshBAN" pitchFamily="2" charset="0"/>
                <a:cs typeface="NikoshBAN" pitchFamily="2" charset="0"/>
              </a:rPr>
            </a:br>
            <a:r>
              <a:rPr lang="en-US" sz="2000" dirty="0" smtClean="0">
                <a:latin typeface="NikoshBAN" pitchFamily="2" charset="0"/>
                <a:cs typeface="NikoshBAN" pitchFamily="2" charset="0"/>
              </a:rPr>
              <a:t>(৩)</a:t>
            </a:r>
            <a:r>
              <a:rPr lang="en-US" sz="2000" dirty="0" err="1" smtClean="0">
                <a:latin typeface="NikoshBAN" pitchFamily="2" charset="0"/>
                <a:cs typeface="NikoshBAN" pitchFamily="2" charset="0"/>
              </a:rPr>
              <a:t>কেবল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দুনিয়া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মুসলমান্দের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প্রকৃত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কামনা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পরকালীন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সফলতা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জানতে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a:t>
            </a:r>
            <a:r>
              <a:rPr lang="en-US" sz="2000" dirty="0" smtClean="0">
                <a:latin typeface="NikoshBAN" pitchFamily="2" charset="0"/>
                <a:cs typeface="NikoshBAN" pitchFamily="2" charset="0"/>
              </a:rPr>
              <a:t>।</a:t>
            </a:r>
            <a:br>
              <a:rPr lang="en-US" sz="2000" dirty="0" smtClean="0">
                <a:latin typeface="NikoshBAN" pitchFamily="2" charset="0"/>
                <a:cs typeface="NikoshBAN" pitchFamily="2" charset="0"/>
              </a:rPr>
            </a:br>
            <a:r>
              <a:rPr lang="en-US" sz="2000" dirty="0" smtClean="0">
                <a:latin typeface="NikoshBAN" pitchFamily="2" charset="0"/>
                <a:cs typeface="NikoshBAN" pitchFamily="2" charset="0"/>
              </a:rPr>
              <a:t>(৪)</a:t>
            </a:r>
            <a:r>
              <a:rPr lang="en-US" sz="2000" dirty="0" err="1" smtClean="0">
                <a:latin typeface="NikoshBAN" pitchFamily="2" charset="0"/>
                <a:cs typeface="NikoshBAN" pitchFamily="2" charset="0"/>
              </a:rPr>
              <a:t>যুদ্দের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ময়দান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থেকে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পলায়ন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গুনা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জানতে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a:t>
            </a:r>
            <a:r>
              <a:rPr lang="en-US" sz="2000" dirty="0" smtClean="0">
                <a:latin typeface="NikoshBAN" pitchFamily="2" charset="0"/>
                <a:cs typeface="NikoshBAN" pitchFamily="2" charset="0"/>
              </a:rPr>
              <a:t>। </a:t>
            </a:r>
            <a:endParaRPr lang="en-US" sz="2000" dirty="0">
              <a:latin typeface="NikoshBAN" pitchFamily="2" charset="0"/>
              <a:cs typeface="NikoshBAN" pitchFamily="2" charset="0"/>
            </a:endParaRPr>
          </a:p>
        </p:txBody>
      </p:sp>
      <p:sp>
        <p:nvSpPr>
          <p:cNvPr id="3" name="Subtitle 2"/>
          <p:cNvSpPr>
            <a:spLocks noGrp="1"/>
          </p:cNvSpPr>
          <p:nvPr>
            <p:ph type="subTitle" idx="1"/>
          </p:nvPr>
        </p:nvSpPr>
        <p:spPr>
          <a:xfrm>
            <a:off x="1371600" y="5334000"/>
            <a:ext cx="6400800" cy="304800"/>
          </a:xfrm>
        </p:spPr>
        <p:txBody>
          <a:bodyPr>
            <a:normAutofit fontScale="47500" lnSpcReduction="20000"/>
          </a:bodyPr>
          <a:lstStyle/>
          <a:p>
            <a:endParaRPr lang="en-US" dirty="0"/>
          </a:p>
        </p:txBody>
      </p:sp>
    </p:spTree>
    <p:extLst>
      <p:ext uri="{BB962C8B-B14F-4D97-AF65-F5344CB8AC3E}">
        <p14:creationId xmlns:p14="http://schemas.microsoft.com/office/powerpoint/2010/main" val="97372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838450"/>
          </a:xfrm>
        </p:spPr>
        <p:txBody>
          <a:bodyPr>
            <a:normAutofit/>
          </a:bodyPr>
          <a:lstStyle/>
          <a:p>
            <a:endParaRPr lang="en-US" sz="2000" dirty="0">
              <a:latin typeface="NikoshBAN" pitchFamily="2" charset="0"/>
              <a:cs typeface="NikoshBAN" pitchFamily="2" charset="0"/>
            </a:endParaRPr>
          </a:p>
        </p:txBody>
      </p:sp>
      <p:sp>
        <p:nvSpPr>
          <p:cNvPr id="3" name="Subtitle 2"/>
          <p:cNvSpPr>
            <a:spLocks noGrp="1"/>
          </p:cNvSpPr>
          <p:nvPr>
            <p:ph type="subTitle" idx="1"/>
          </p:nvPr>
        </p:nvSpPr>
        <p:spPr/>
        <p:txBody>
          <a:bodyPr/>
          <a:lstStyle/>
          <a:p>
            <a:endParaRPr lang="en-US"/>
          </a:p>
        </p:txBody>
      </p:sp>
      <p:pic>
        <p:nvPicPr>
          <p:cNvPr id="1026" name="Picture 2" descr="C:\Users\User\Downloads\uhud moyd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381999"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3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838450"/>
          </a:xfrm>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04352237"/>
              </p:ext>
            </p:extLst>
          </p:nvPr>
        </p:nvGraphicFramePr>
        <p:xfrm>
          <a:off x="3819525" y="3182938"/>
          <a:ext cx="1504950" cy="490537"/>
        </p:xfrm>
        <a:graphic>
          <a:graphicData uri="http://schemas.openxmlformats.org/presentationml/2006/ole">
            <mc:AlternateContent xmlns:mc="http://schemas.openxmlformats.org/markup-compatibility/2006">
              <mc:Choice xmlns:v="urn:schemas-microsoft-com:vml" Requires="v">
                <p:oleObj spid="_x0000_s2057" name="Packager Shell Object" showAsIcon="1" r:id="rId3" imgW="1504800" imgH="491040" progId="Package">
                  <p:embed/>
                </p:oleObj>
              </mc:Choice>
              <mc:Fallback>
                <p:oleObj name="Packager Shell Object" showAsIcon="1" r:id="rId3" imgW="1504800" imgH="491040" progId="Package">
                  <p:embed/>
                  <p:pic>
                    <p:nvPicPr>
                      <p:cNvPr id="0" name=""/>
                      <p:cNvPicPr/>
                      <p:nvPr/>
                    </p:nvPicPr>
                    <p:blipFill>
                      <a:blip r:embed="rId4"/>
                      <a:stretch>
                        <a:fillRect/>
                      </a:stretch>
                    </p:blipFill>
                    <p:spPr>
                      <a:xfrm>
                        <a:off x="3819525" y="3182938"/>
                        <a:ext cx="1504950" cy="490537"/>
                      </a:xfrm>
                      <a:prstGeom prst="rect">
                        <a:avLst/>
                      </a:prstGeom>
                    </p:spPr>
                  </p:pic>
                </p:oleObj>
              </mc:Fallback>
            </mc:AlternateContent>
          </a:graphicData>
        </a:graphic>
      </p:graphicFrame>
      <p:pic>
        <p:nvPicPr>
          <p:cNvPr id="2051" name="Picture 3" descr="C:\Users\User\Downloads\uhuder mormanti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
            <a:ext cx="8610599" cy="62484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676400" y="457200"/>
            <a:ext cx="2895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উহুদ</a:t>
            </a:r>
            <a:r>
              <a:rPr lang="en-US" dirty="0" smtClean="0"/>
              <a:t> </a:t>
            </a:r>
            <a:r>
              <a:rPr lang="en-US" dirty="0" err="1" smtClean="0"/>
              <a:t>যুদ্দের</a:t>
            </a:r>
            <a:r>
              <a:rPr lang="en-US" dirty="0" smtClean="0"/>
              <a:t> </a:t>
            </a:r>
            <a:r>
              <a:rPr lang="en-US" dirty="0" err="1" smtClean="0"/>
              <a:t>ময়দান</a:t>
            </a:r>
            <a:r>
              <a:rPr lang="en-US" dirty="0" smtClean="0"/>
              <a:t> </a:t>
            </a:r>
            <a:r>
              <a:rPr lang="en-US" dirty="0" err="1" smtClean="0"/>
              <a:t>দ্বিতীয়</a:t>
            </a:r>
            <a:r>
              <a:rPr lang="en-US" dirty="0" smtClean="0"/>
              <a:t> </a:t>
            </a:r>
            <a:r>
              <a:rPr lang="en-US" dirty="0" err="1" smtClean="0"/>
              <a:t>বার</a:t>
            </a:r>
            <a:endParaRPr lang="en-US" dirty="0"/>
          </a:p>
        </p:txBody>
      </p:sp>
    </p:spTree>
    <p:extLst>
      <p:ext uri="{BB962C8B-B14F-4D97-AF65-F5344CB8AC3E}">
        <p14:creationId xmlns:p14="http://schemas.microsoft.com/office/powerpoint/2010/main" val="409442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3074" name="Picture 2" descr="C:\Users\User\Downloads\zudder potvu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019799"/>
          </a:xfrm>
          <a:prstGeom prst="rect">
            <a:avLst/>
          </a:prstGeom>
          <a:noFill/>
          <a:extLst>
            <a:ext uri="{909E8E84-426E-40DD-AFC4-6F175D3DCCD1}">
              <a14:hiddenFill xmlns:a14="http://schemas.microsoft.com/office/drawing/2010/main">
                <a:solidFill>
                  <a:srgbClr val="FFFFFF"/>
                </a:solidFill>
              </a14:hiddenFill>
            </a:ext>
          </a:extLst>
        </p:spPr>
      </p:pic>
      <p:sp>
        <p:nvSpPr>
          <p:cNvPr id="4" name="Teardrop 3"/>
          <p:cNvSpPr/>
          <p:nvPr/>
        </p:nvSpPr>
        <p:spPr>
          <a:xfrm>
            <a:off x="4038600" y="228600"/>
            <a:ext cx="2514600" cy="4572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উহুদ</a:t>
            </a:r>
            <a:r>
              <a:rPr lang="en-US" dirty="0" smtClean="0"/>
              <a:t> </a:t>
            </a:r>
            <a:r>
              <a:rPr lang="en-US" dirty="0" err="1" smtClean="0"/>
              <a:t>যুদ্দের</a:t>
            </a:r>
            <a:r>
              <a:rPr lang="en-US" dirty="0" smtClean="0"/>
              <a:t> </a:t>
            </a:r>
            <a:r>
              <a:rPr lang="en-US" dirty="0" err="1" smtClean="0"/>
              <a:t>পটভুমি</a:t>
            </a:r>
            <a:endParaRPr lang="en-US" dirty="0"/>
          </a:p>
        </p:txBody>
      </p:sp>
    </p:spTree>
    <p:extLst>
      <p:ext uri="{BB962C8B-B14F-4D97-AF65-F5344CB8AC3E}">
        <p14:creationId xmlns:p14="http://schemas.microsoft.com/office/powerpoint/2010/main" val="23551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35" y="152400"/>
            <a:ext cx="9147462"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Block Arc 3"/>
          <p:cNvSpPr/>
          <p:nvPr/>
        </p:nvSpPr>
        <p:spPr>
          <a:xfrm>
            <a:off x="3124200" y="228600"/>
            <a:ext cx="2667000" cy="762000"/>
          </a:xfrm>
          <a:prstGeom prst="blockArc">
            <a:avLst>
              <a:gd name="adj1" fmla="val 10892263"/>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মর্মান্তিক</a:t>
            </a:r>
            <a:r>
              <a:rPr lang="en-US" dirty="0" smtClean="0">
                <a:solidFill>
                  <a:schemeClr val="tx1"/>
                </a:solidFill>
              </a:rPr>
              <a:t> </a:t>
            </a:r>
            <a:r>
              <a:rPr lang="en-US" dirty="0" err="1" smtClean="0">
                <a:solidFill>
                  <a:schemeClr val="tx1"/>
                </a:solidFill>
              </a:rPr>
              <a:t>যুদ্দ</a:t>
            </a:r>
            <a:endParaRPr lang="en-US" dirty="0">
              <a:solidFill>
                <a:schemeClr val="tx1"/>
              </a:solidFill>
            </a:endParaRPr>
          </a:p>
        </p:txBody>
      </p:sp>
    </p:spTree>
    <p:extLst>
      <p:ext uri="{BB962C8B-B14F-4D97-AF65-F5344CB8AC3E}">
        <p14:creationId xmlns:p14="http://schemas.microsoft.com/office/powerpoint/2010/main" val="956385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dirty="0" err="1" smtClean="0">
                <a:latin typeface="NikoshBAN" pitchFamily="2" charset="0"/>
                <a:cs typeface="NikoshBAN" pitchFamily="2" charset="0"/>
              </a:rPr>
              <a:t>শানে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নুজুল</a:t>
            </a:r>
            <a:r>
              <a:rPr lang="en-US" sz="2000" dirty="0" smtClean="0">
                <a:latin typeface="NikoshBAN" pitchFamily="2" charset="0"/>
                <a:cs typeface="NikoshBAN" pitchFamily="2" charset="0"/>
              </a:rPr>
              <a:t/>
            </a:r>
            <a:br>
              <a:rPr lang="en-US" sz="2000" dirty="0" smtClean="0">
                <a:latin typeface="NikoshBAN" pitchFamily="2" charset="0"/>
                <a:cs typeface="NikoshBAN" pitchFamily="2" charset="0"/>
              </a:rPr>
            </a:br>
            <a:r>
              <a:rPr lang="en-US" sz="2000" dirty="0" err="1" smtClean="0">
                <a:latin typeface="NikoshBAN" pitchFamily="2" charset="0"/>
                <a:cs typeface="NikoshBAN" pitchFamily="2" charset="0"/>
              </a:rPr>
              <a:t>নবী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করিম</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a:t>
            </a:r>
            <a:r>
              <a:rPr lang="en-US" sz="2000" dirty="0" smtClean="0">
                <a:latin typeface="NikoshBAN" pitchFamily="2" charset="0"/>
                <a:cs typeface="NikoshBAN" pitchFamily="2" charset="0"/>
              </a:rPr>
              <a:t>)</a:t>
            </a:r>
            <a:r>
              <a:rPr lang="en-US" sz="2000" dirty="0" err="1" smtClean="0">
                <a:latin typeface="NikoshBAN" pitchFamily="2" charset="0"/>
                <a:cs typeface="NikoshBAN" pitchFamily="2" charset="0"/>
              </a:rPr>
              <a:t>এর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আদেশ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অমান্য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কারনে</a:t>
            </a:r>
            <a:r>
              <a:rPr lang="en-US" sz="2000" dirty="0" smtClean="0">
                <a:latin typeface="NikoshBAN" pitchFamily="2" charset="0"/>
                <a:cs typeface="NikoshBAN" pitchFamily="2" charset="0"/>
              </a:rPr>
              <a:t> ৩য় </a:t>
            </a:r>
            <a:r>
              <a:rPr lang="en-US" sz="2000" dirty="0" err="1" smtClean="0">
                <a:latin typeface="NikoshBAN" pitchFamily="2" charset="0"/>
                <a:cs typeface="NikoshBAN" pitchFamily="2" charset="0"/>
              </a:rPr>
              <a:t>হিজরীতে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উহুদ</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যুদ্দে</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মুসলমানদের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সাময়িক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পরাজয়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ঘটে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মুনাফিকদের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চক্রান্ত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মুসলমানদের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যুদ্দ</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ছত্র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ভংগের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দাঁড়ায়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মুসলমান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দোদুল্যমান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পড়ে</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যুদ্দের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ময়দান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ত্যাগ</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করে।এমন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বিশৃংখল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পরিস্থিতিতে</a:t>
            </a:r>
            <a:r>
              <a:rPr lang="en-US" sz="2000" dirty="0" smtClean="0">
                <a:latin typeface="NikoshBAN" pitchFamily="2" charset="0"/>
                <a:cs typeface="NikoshBAN" pitchFamily="2" charset="0"/>
              </a:rPr>
              <a:t> </a:t>
            </a:r>
            <a:r>
              <a:rPr lang="en-US" sz="2000" dirty="0">
                <a:latin typeface="NikoshBAN" pitchFamily="2" charset="0"/>
                <a:cs typeface="NikoshBAN" pitchFamily="2" charset="0"/>
              </a:rPr>
              <a:t> </a:t>
            </a:r>
            <a:r>
              <a:rPr lang="en-US" sz="2000" dirty="0" err="1" smtClean="0">
                <a:latin typeface="NikoshBAN" pitchFamily="2" charset="0"/>
                <a:cs typeface="NikoshBAN" pitchFamily="2" charset="0"/>
              </a:rPr>
              <a:t>আবু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সুফিয়ানের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বাহিনীমক্কার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রওয়ানা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যায়</a:t>
            </a:r>
            <a:r>
              <a:rPr lang="en-US" sz="2000" smtClean="0">
                <a:latin typeface="NikoshBAN" pitchFamily="2" charset="0"/>
                <a:cs typeface="NikoshBAN" pitchFamily="2" charset="0"/>
              </a:rPr>
              <a:t>। </a:t>
            </a:r>
            <a:r>
              <a:rPr lang="en-US" sz="2000" dirty="0" smtClean="0">
                <a:latin typeface="NikoshBAN" pitchFamily="2" charset="0"/>
                <a:cs typeface="NikoshBAN" pitchFamily="2" charset="0"/>
              </a:rPr>
              <a:t/>
            </a:r>
            <a:br>
              <a:rPr lang="en-US" sz="2000" dirty="0" smtClean="0">
                <a:latin typeface="NikoshBAN" pitchFamily="2" charset="0"/>
                <a:cs typeface="NikoshBAN" pitchFamily="2" charset="0"/>
              </a:rPr>
            </a:br>
            <a:endParaRPr lang="en-US" sz="2000" dirty="0">
              <a:latin typeface="NikoshBAN" pitchFamily="2" charset="0"/>
              <a:cs typeface="NikoshBAN" pitchFamily="2" charset="0"/>
            </a:endParaRPr>
          </a:p>
        </p:txBody>
      </p:sp>
      <p:sp>
        <p:nvSpPr>
          <p:cNvPr id="3" name="Subtitle 2"/>
          <p:cNvSpPr>
            <a:spLocks noGrp="1"/>
          </p:cNvSpPr>
          <p:nvPr>
            <p:ph type="subTitle" idx="1"/>
          </p:nvPr>
        </p:nvSpPr>
        <p:spPr>
          <a:xfrm>
            <a:off x="1371600" y="5410200"/>
            <a:ext cx="6400800" cy="228600"/>
          </a:xfrm>
        </p:spPr>
        <p:txBody>
          <a:bodyPr>
            <a:normAutofit fontScale="32500" lnSpcReduction="20000"/>
          </a:bodyPr>
          <a:lstStyle/>
          <a:p>
            <a:endParaRPr lang="en-US" dirty="0"/>
          </a:p>
        </p:txBody>
      </p:sp>
    </p:spTree>
    <p:extLst>
      <p:ext uri="{BB962C8B-B14F-4D97-AF65-F5344CB8AC3E}">
        <p14:creationId xmlns:p14="http://schemas.microsoft.com/office/powerpoint/2010/main" val="175498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3074" name="Picture 2" descr="F:\ধন্যবাদ-লেখা-ছবি.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324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19</Words>
  <Application>Microsoft Office PowerPoint</Application>
  <PresentationFormat>On-screen Show (4:3)</PresentationFormat>
  <Paragraphs>8</Paragraphs>
  <Slides>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Packager Shell Object</vt:lpstr>
      <vt:lpstr>PowerPoint Presentation</vt:lpstr>
      <vt:lpstr>PowerPoint Presentation</vt:lpstr>
      <vt:lpstr>শিখন ফল ঃ (১)আল্লাহ ও রসুলের অনুসরনে রয়েছে ইহকালীন সুখ – শান্তি।পরকালীন মুক্তি।  এ সম্পর্কে জানতে পারবে। (২)যিনি আল্লাহকে অভিভাবক হিসাবে গ্রহন করবে,তার অন্য অভিভাবিকের প্রয়োজন নাই। তা জানতে পারবে। (৩)কেবল দুনিয়া নয়, মুসলমান্দের প্রকৃত কামনা হল পরকালীন সফলতা। তা জানতে পারবে। (৪)যুদ্দের ময়দান থেকে পলায়ন করা কবিরা গুনা তা জানতে পারবে। </vt:lpstr>
      <vt:lpstr>PowerPoint Presentation</vt:lpstr>
      <vt:lpstr>PowerPoint Presentation</vt:lpstr>
      <vt:lpstr>PowerPoint Presentation</vt:lpstr>
      <vt:lpstr>PowerPoint Presentation</vt:lpstr>
      <vt:lpstr>শানে নুজুল নবী করিম (সঃ)এর আদেশ অমান্য করার কারনে ৩য় হিজরীতে উহুদ যুদ্দে মুসলমানদের সাময়িক পরাজয় ঘটে। মুনাফিকদের চক্রান্ত মুসলমানদের যুদ্দ ছত্র ভংগের কারন হয়ে দাঁড়ায়। অনেক মুসলমান দোদুল্যমান হয়ে পড়ে। অনেকে যুদ্দের ময়দান ত্যাগ করে।এমন এক বিশৃংখল পরিস্থিতিতে  আবু সুফিয়ানের বাহিনীমক্কার দিকে রওয়ানা হয়ে যায়।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15</cp:revision>
  <dcterms:created xsi:type="dcterms:W3CDTF">2006-08-16T00:00:00Z</dcterms:created>
  <dcterms:modified xsi:type="dcterms:W3CDTF">2020-11-29T00:50:23Z</dcterms:modified>
</cp:coreProperties>
</file>