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8" r:id="rId1"/>
  </p:sldMasterIdLst>
  <p:sldIdLst>
    <p:sldId id="283" r:id="rId2"/>
    <p:sldId id="281" r:id="rId3"/>
    <p:sldId id="282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8" r:id="rId16"/>
    <p:sldId id="295" r:id="rId17"/>
    <p:sldId id="296" r:id="rId18"/>
    <p:sldId id="29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60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8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4508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24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0187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42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90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68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61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24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53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97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2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41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44F2F-15BB-4B91-9691-AAA3E8F1D11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07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44F2F-15BB-4B91-9691-AAA3E8F1D115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3ACB21-0141-431C-9D07-54AB2104F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2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  <p:sldLayoutId id="2147484150" r:id="rId12"/>
    <p:sldLayoutId id="2147484151" r:id="rId13"/>
    <p:sldLayoutId id="2147484152" r:id="rId14"/>
    <p:sldLayoutId id="2147484153" r:id="rId15"/>
    <p:sldLayoutId id="2147484154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ople remember the Martya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7285"/>
            <a:ext cx="12192000" cy="5080715"/>
          </a:xfrm>
          <a:prstGeom prst="rect">
            <a:avLst/>
          </a:prstGeom>
        </p:spPr>
      </p:pic>
      <p:sp>
        <p:nvSpPr>
          <p:cNvPr id="5" name="Round Same Side Corner Rectangle 4"/>
          <p:cNvSpPr/>
          <p:nvPr/>
        </p:nvSpPr>
        <p:spPr>
          <a:xfrm>
            <a:off x="0" y="0"/>
            <a:ext cx="12192000" cy="1777285"/>
          </a:xfrm>
          <a:prstGeom prst="round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1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55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6" y="1"/>
            <a:ext cx="5906560" cy="32347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4761"/>
            <a:ext cx="5864772" cy="27705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406" y="0"/>
            <a:ext cx="6209594" cy="31553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406" y="3155309"/>
            <a:ext cx="6209594" cy="28499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Round Diagonal Corner Rectangle 5"/>
          <p:cNvSpPr/>
          <p:nvPr/>
        </p:nvSpPr>
        <p:spPr>
          <a:xfrm>
            <a:off x="75847" y="6053959"/>
            <a:ext cx="12116154" cy="804041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witness dressed parade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different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defense forces.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1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0" y="0"/>
            <a:ext cx="12192001" cy="1340068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Individual Work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1340068"/>
            <a:ext cx="12192000" cy="55179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1. What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does the country 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witness at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the National parade ground this day ?  </a:t>
            </a:r>
            <a:endParaRPr lang="en-US" sz="32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2.How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is 26 march celebrated every year in the country ? </a:t>
            </a:r>
          </a:p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3. What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is remembered on this day  ? </a:t>
            </a:r>
          </a:p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4. Who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take part in the national parade ground ? </a:t>
            </a:r>
          </a:p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5. Who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offers flower wreath in the National Mausoleum on behalf of the nation ?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18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693640"/>
              </p:ext>
            </p:extLst>
          </p:nvPr>
        </p:nvGraphicFramePr>
        <p:xfrm>
          <a:off x="1066085" y="809817"/>
          <a:ext cx="8128000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Word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Meaning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Festival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A</a:t>
                      </a:r>
                      <a:r>
                        <a:rPr lang="en-US" baseline="0" dirty="0" smtClean="0">
                          <a:solidFill>
                            <a:schemeClr val="accent5"/>
                          </a:solidFill>
                        </a:rPr>
                        <a:t> day or period of celebration.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Struggle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5"/>
                          </a:solidFill>
                        </a:rPr>
                        <a:t>Fight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/>
                        <a:t>Freeom</a:t>
                      </a:r>
                      <a:r>
                        <a:rPr lang="en-US" sz="2800" b="1" dirty="0" smtClean="0"/>
                        <a:t> Fighter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accent5"/>
                          </a:solidFill>
                          <a:latin typeface="+mn-lt"/>
                          <a:cs typeface="+mn-cs"/>
                        </a:rPr>
                        <a:t>A</a:t>
                      </a:r>
                      <a:r>
                        <a:rPr lang="en-US" sz="1800" b="0" baseline="0" dirty="0" smtClean="0">
                          <a:solidFill>
                            <a:schemeClr val="accent5"/>
                          </a:solidFill>
                          <a:latin typeface="+mn-lt"/>
                          <a:cs typeface="+mn-cs"/>
                        </a:rPr>
                        <a:t> person who fought for the independence of the country.</a:t>
                      </a:r>
                      <a:endParaRPr lang="en-US" sz="1800" b="1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Fervour</a:t>
                      </a:r>
                      <a:endParaRPr lang="en-US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strong feeling of excitement.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a similar way.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Spectator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b="1" baseline="0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person who is watching an event.</a:t>
                      </a:r>
                      <a:endParaRPr lang="en-US" sz="1800" b="1" dirty="0" smtClean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Acts of performing skills.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Illuminate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decorate a building with bright lights.</a:t>
                      </a:r>
                    </a:p>
                    <a:p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369713" y="103031"/>
            <a:ext cx="3979572" cy="5409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Key Words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3132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969505"/>
              </p:ext>
            </p:extLst>
          </p:nvPr>
        </p:nvGraphicFramePr>
        <p:xfrm>
          <a:off x="4604197" y="324768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4197" y="3247689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nip and Round Single Corner Rectangle 2"/>
          <p:cNvSpPr/>
          <p:nvPr/>
        </p:nvSpPr>
        <p:spPr>
          <a:xfrm>
            <a:off x="2768958" y="734096"/>
            <a:ext cx="4584879" cy="1146219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Let’s enjoy a video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9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SSRAF\Desktop\wwwww\Z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966" y="533400"/>
            <a:ext cx="5133622" cy="36660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SSRAF\Desktop\wwwww\images(3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66" y="533400"/>
            <a:ext cx="5604266" cy="36660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ingle Corner Rectangle 3"/>
          <p:cNvSpPr/>
          <p:nvPr/>
        </p:nvSpPr>
        <p:spPr>
          <a:xfrm>
            <a:off x="654866" y="4816699"/>
            <a:ext cx="8154283" cy="1275008"/>
          </a:xfrm>
          <a:prstGeom prst="round1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Bangabondhu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Stadium, Bangladesh scouts, girls guide and students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part in various display to entrain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spectators.</a:t>
            </a:r>
          </a:p>
        </p:txBody>
      </p:sp>
    </p:spTree>
    <p:extLst>
      <p:ext uri="{BB962C8B-B14F-4D97-AF65-F5344CB8AC3E}">
        <p14:creationId xmlns:p14="http://schemas.microsoft.com/office/powerpoint/2010/main" val="2009420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9865" y="579549"/>
            <a:ext cx="5190186" cy="15325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Group Work</a:t>
            </a:r>
            <a:endParaRPr lang="en-US" sz="4800" dirty="0"/>
          </a:p>
        </p:txBody>
      </p:sp>
      <p:sp>
        <p:nvSpPr>
          <p:cNvPr id="3" name="Rounded Rectangle 2"/>
          <p:cNvSpPr/>
          <p:nvPr/>
        </p:nvSpPr>
        <p:spPr>
          <a:xfrm>
            <a:off x="1635617" y="2794715"/>
            <a:ext cx="7109138" cy="349017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US" dirty="0" smtClean="0"/>
              <a:t>How should we observe the Independence Day?</a:t>
            </a:r>
          </a:p>
          <a:p>
            <a:pPr marL="342900" indent="-342900" algn="ctr">
              <a:buAutoNum type="arabicPeriod"/>
            </a:pPr>
            <a:r>
              <a:rPr lang="en-US" dirty="0" smtClean="0"/>
              <a:t>If you were young then what would you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661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3361386" y="463639"/>
            <a:ext cx="4353059" cy="1043189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Evaluation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721217" y="1712890"/>
            <a:ext cx="9131121" cy="5145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. Our biggest festival is …</a:t>
            </a:r>
          </a:p>
          <a:p>
            <a:pPr marL="514350" indent="-514350">
              <a:buAutoNum type="alphaLcParenR"/>
            </a:pP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Pahela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Baishakh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    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b)Victory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day.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)Independence day .  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d)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February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The Independence day is celebrated with-----</a:t>
            </a:r>
          </a:p>
          <a:p>
            <a:pPr marL="342900" indent="-342900">
              <a:buAutoNum type="alphaLcParenR"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solemnity and fervor                              b) zeal and fatality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Emoiton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pride                                          d) fame and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fratility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2 .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celebration of Independence day begins w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ith ……..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Procession                                                      b)gunshots.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Placing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wreaths  at national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memorial.      d)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display  of parade by defense foresees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4.The National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Masuleum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Bangladesh is---------</a:t>
            </a:r>
          </a:p>
          <a:p>
            <a:pPr marL="342900" indent="-342900">
              <a:buAutoNum type="alphaLcParenR"/>
            </a:pP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Shahbag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b)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Gazipur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Mymensingh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d)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Savar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What is the positive form of ‘biggest’?</a:t>
            </a:r>
          </a:p>
          <a:p>
            <a:pPr marL="342900" indent="-342900">
              <a:buAutoNum type="alphaLcParenR"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                                                                   b) bigger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Bigest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d)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bigg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205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1"/>
          <p:cNvSpPr/>
          <p:nvPr/>
        </p:nvSpPr>
        <p:spPr>
          <a:xfrm>
            <a:off x="3361385" y="270456"/>
            <a:ext cx="4443211" cy="1068947"/>
          </a:xfrm>
          <a:prstGeom prst="snip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Home Work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13646" y="2678806"/>
            <a:ext cx="7701566" cy="162273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Write a paragraph about Independence Day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951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3129566" y="489397"/>
            <a:ext cx="4868214" cy="1957589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Allah Hafez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98" y="2550017"/>
            <a:ext cx="7598535" cy="361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43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213" y="1679403"/>
            <a:ext cx="672277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Samiul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Islam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BA(Hons) &amp; MA in English,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B.Ed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M.Ed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Asst. Teacher(English)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Halimunnessa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Chowdhurani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Memorial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Girls’ High School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Bhaluka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Mymensingh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samiul48@gmail.com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922986" y="478794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      : Ten</a:t>
            </a:r>
          </a:p>
          <a:p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   : English For Today</a:t>
            </a:r>
          </a:p>
          <a:p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        : Five </a:t>
            </a:r>
          </a:p>
          <a:p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    : Three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4099035" y="0"/>
            <a:ext cx="5407572" cy="1052065"/>
          </a:xfrm>
          <a:prstGeom prst="flowChartTermina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Identity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01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tint val="96000"/>
                <a:lumMod val="100000"/>
              </a:schemeClr>
            </a:gs>
            <a:gs pos="78000">
              <a:schemeClr val="accent3">
                <a:shade val="94000"/>
                <a:lumMod val="94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621804"/>
              </p:ext>
            </p:extLst>
          </p:nvPr>
        </p:nvGraphicFramePr>
        <p:xfrm>
          <a:off x="5288845" y="320039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8845" y="3200399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entagon 2"/>
          <p:cNvSpPr/>
          <p:nvPr/>
        </p:nvSpPr>
        <p:spPr>
          <a:xfrm>
            <a:off x="3443288" y="285750"/>
            <a:ext cx="4514850" cy="8715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us enjoy a video</a:t>
            </a:r>
          </a:p>
        </p:txBody>
      </p:sp>
    </p:spTree>
    <p:extLst>
      <p:ext uri="{BB962C8B-B14F-4D97-AF65-F5344CB8AC3E}">
        <p14:creationId xmlns:p14="http://schemas.microsoft.com/office/powerpoint/2010/main" val="1799518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58400" cy="501491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41669" y="5014914"/>
            <a:ext cx="9916732" cy="1843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What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see in the picture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79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74" y="749412"/>
            <a:ext cx="6873026" cy="4312356"/>
          </a:xfrm>
          <a:prstGeom prst="roundRect">
            <a:avLst>
              <a:gd name="adj" fmla="val 8594"/>
            </a:avLst>
          </a:prstGeom>
          <a:gradFill>
            <a:gsLst>
              <a:gs pos="0">
                <a:schemeClr val="accent3">
                  <a:tint val="65000"/>
                  <a:lumMod val="110000"/>
                </a:schemeClr>
              </a:gs>
              <a:gs pos="88000">
                <a:schemeClr val="accent3">
                  <a:tint val="90000"/>
                </a:schemeClr>
              </a:gs>
            </a:gsLst>
            <a:lin ang="5400000" scaled="0"/>
          </a:gra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ound Single Corner Rectangle 2"/>
          <p:cNvSpPr/>
          <p:nvPr/>
        </p:nvSpPr>
        <p:spPr>
          <a:xfrm>
            <a:off x="5609608" y="5132523"/>
            <a:ext cx="6582392" cy="1725477"/>
          </a:xfrm>
          <a:prstGeom prst="round1Rect">
            <a:avLst/>
          </a:prstGeom>
          <a:gradFill>
            <a:gsLst>
              <a:gs pos="0">
                <a:schemeClr val="accent4">
                  <a:tint val="65000"/>
                  <a:lumMod val="110000"/>
                </a:schemeClr>
              </a:gs>
              <a:gs pos="88000">
                <a:schemeClr val="accent4">
                  <a:tint val="90000"/>
                </a:schemeClr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Freedom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Fighters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88856"/>
            <a:ext cx="5318975" cy="403346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Round Diagonal Corner Rectangle 4"/>
          <p:cNvSpPr/>
          <p:nvPr/>
        </p:nvSpPr>
        <p:spPr>
          <a:xfrm>
            <a:off x="196849" y="5119527"/>
            <a:ext cx="5341066" cy="1738473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speech of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Shiekh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Muzibur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nip and Round Single Corner Rectangle 5"/>
          <p:cNvSpPr/>
          <p:nvPr/>
        </p:nvSpPr>
        <p:spPr>
          <a:xfrm>
            <a:off x="0" y="0"/>
            <a:ext cx="12191999" cy="749412"/>
          </a:xfrm>
          <a:prstGeom prst="snip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5"/>
                </a:solidFill>
              </a:rPr>
              <a:t>Look at the pictures</a:t>
            </a:r>
            <a:endParaRPr lang="en-US" sz="4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41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1"/>
          <p:cNvSpPr/>
          <p:nvPr/>
        </p:nvSpPr>
        <p:spPr>
          <a:xfrm>
            <a:off x="0" y="0"/>
            <a:ext cx="12192000" cy="2662059"/>
          </a:xfrm>
          <a:prstGeom prst="snip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</a:rPr>
              <a:t>Our Today’s Topic is</a:t>
            </a:r>
          </a:p>
          <a:p>
            <a:pPr algn="ctr"/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</a:rPr>
              <a:t>Independence Day</a:t>
            </a:r>
            <a:endParaRPr lang="en-US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62060"/>
            <a:ext cx="12192000" cy="41959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72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43062" y="2857500"/>
            <a:ext cx="7243764" cy="372903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atin typeface="Book Antiqua" pitchFamily="18" charset="0"/>
              </a:rPr>
              <a:t>After studied this lesson, we will be able to---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and understand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Talk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Independence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3.Understand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words.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Paragraph.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2528888" y="142876"/>
            <a:ext cx="5122068" cy="13716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2955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06662" cy="5500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444" y="0"/>
            <a:ext cx="6039556" cy="5500688"/>
          </a:xfrm>
          <a:prstGeom prst="rect">
            <a:avLst/>
          </a:prstGeom>
        </p:spPr>
      </p:pic>
      <p:sp>
        <p:nvSpPr>
          <p:cNvPr id="4" name="Round Single Corner Rectangle 3"/>
          <p:cNvSpPr/>
          <p:nvPr/>
        </p:nvSpPr>
        <p:spPr>
          <a:xfrm>
            <a:off x="0" y="5500688"/>
            <a:ext cx="5686425" cy="1357312"/>
          </a:xfrm>
          <a:prstGeom prst="round1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day begins at 31 gun shots.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92800" y="5696248"/>
            <a:ext cx="62992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Early in the morning the president and the prime minister on behalf of the nation place floral  wreath at the at the national mausoleum at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259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8" y="141890"/>
            <a:ext cx="5534415" cy="3797939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162" y="0"/>
            <a:ext cx="6204224" cy="40485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Rectangle 3"/>
          <p:cNvSpPr/>
          <p:nvPr/>
        </p:nvSpPr>
        <p:spPr>
          <a:xfrm>
            <a:off x="0" y="4303494"/>
            <a:ext cx="12192000" cy="242838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70C0"/>
                </a:solidFill>
              </a:rPr>
              <a:t>Different Political and cultural organizations pay homage to the martyrs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77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473</Words>
  <Application>Microsoft Office PowerPoint</Application>
  <PresentationFormat>Widescreen</PresentationFormat>
  <Paragraphs>78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Book Antiqua</vt:lpstr>
      <vt:lpstr>Times New Roman</vt:lpstr>
      <vt:lpstr>Trebuchet MS</vt:lpstr>
      <vt:lpstr>Wingdings 3</vt:lpstr>
      <vt:lpstr>Facet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nujrul</dc:creator>
  <cp:lastModifiedBy>TSS</cp:lastModifiedBy>
  <cp:revision>57</cp:revision>
  <dcterms:created xsi:type="dcterms:W3CDTF">2017-03-18T12:56:14Z</dcterms:created>
  <dcterms:modified xsi:type="dcterms:W3CDTF">2019-04-19T17:05:29Z</dcterms:modified>
</cp:coreProperties>
</file>