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6" r:id="rId3"/>
    <p:sldId id="258" r:id="rId4"/>
    <p:sldId id="259" r:id="rId5"/>
    <p:sldId id="260" r:id="rId6"/>
    <p:sldId id="257" r:id="rId7"/>
    <p:sldId id="284" r:id="rId8"/>
    <p:sldId id="283" r:id="rId9"/>
    <p:sldId id="265" r:id="rId10"/>
    <p:sldId id="266" r:id="rId11"/>
    <p:sldId id="267" r:id="rId12"/>
    <p:sldId id="269" r:id="rId13"/>
    <p:sldId id="273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7D2C-5F10-4691-9FE7-F3533461DCF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5778-3180-4285-8BBE-D570F37A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DC19F-CFBD-462F-9B66-4BD70B9D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" y="1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EBB8EB-AA45-4BDB-BBEB-53576EA94B59}"/>
              </a:ext>
            </a:extLst>
          </p:cNvPr>
          <p:cNvSpPr txBox="1"/>
          <p:nvPr/>
        </p:nvSpPr>
        <p:spPr>
          <a:xfrm>
            <a:off x="755374" y="379087"/>
            <a:ext cx="10483925" cy="346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991A72-F7B6-4F78-84D6-41FEAAA61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1407595"/>
            <a:ext cx="10654747" cy="48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31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49613-19BC-4089-875F-20A0CA4A3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" y="0"/>
            <a:ext cx="12163675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0889" y="5037536"/>
            <a:ext cx="10850217" cy="12001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৮বিট, 1024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1000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890" y="1929606"/>
            <a:ext cx="10850217" cy="29987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</a:t>
            </a:r>
            <a:r>
              <a:rPr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 </a:t>
            </a:r>
            <a:r>
              <a:rPr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1024    1024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1024    1024    1024    1024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endParaRPr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891" y="1175939"/>
            <a:ext cx="10850217" cy="6445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মেগাবাইট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ication Sign 29"/>
          <p:cNvSpPr/>
          <p:nvPr/>
        </p:nvSpPr>
        <p:spPr>
          <a:xfrm>
            <a:off x="2073275" y="2911475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1" name="Multiplication Sign 30"/>
          <p:cNvSpPr/>
          <p:nvPr/>
        </p:nvSpPr>
        <p:spPr>
          <a:xfrm>
            <a:off x="2063750" y="3444875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2" name="Multiplication Sign 31"/>
          <p:cNvSpPr/>
          <p:nvPr/>
        </p:nvSpPr>
        <p:spPr>
          <a:xfrm>
            <a:off x="3368675" y="3476625"/>
            <a:ext cx="285750" cy="363537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3" name="Multiplication Sign 32"/>
          <p:cNvSpPr/>
          <p:nvPr/>
        </p:nvSpPr>
        <p:spPr>
          <a:xfrm>
            <a:off x="2082800" y="3994150"/>
            <a:ext cx="285750" cy="363537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4" name="Multiplication Sign 33"/>
          <p:cNvSpPr/>
          <p:nvPr/>
        </p:nvSpPr>
        <p:spPr>
          <a:xfrm>
            <a:off x="3368675" y="3994150"/>
            <a:ext cx="285750" cy="363537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5" name="Multiplication Sign 34"/>
          <p:cNvSpPr/>
          <p:nvPr/>
        </p:nvSpPr>
        <p:spPr>
          <a:xfrm>
            <a:off x="4622800" y="4003675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C0453-3477-435F-B77F-7CE07E43D090}"/>
              </a:ext>
            </a:extLst>
          </p:cNvPr>
          <p:cNvSpPr txBox="1"/>
          <p:nvPr/>
        </p:nvSpPr>
        <p:spPr>
          <a:xfrm>
            <a:off x="2114908" y="261420"/>
            <a:ext cx="7540625" cy="10144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96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D91711-F21A-4E5F-A719-3586E276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lowchart: Alternate Process 29"/>
          <p:cNvSpPr/>
          <p:nvPr/>
        </p:nvSpPr>
        <p:spPr>
          <a:xfrm>
            <a:off x="4704522" y="393431"/>
            <a:ext cx="4757530" cy="707886"/>
          </a:xfrm>
          <a:prstGeom prst="flowChartAlternate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lang="af-ZA" sz="2400" dirty="0">
                <a:solidFill>
                  <a:srgbClr val="FF0000"/>
                </a:solidFill>
                <a:latin typeface="NikoshBAN"/>
              </a:rPr>
              <a:t>R</a:t>
            </a:r>
            <a:r>
              <a:rPr lang="af-ZA" sz="2400" dirty="0">
                <a:solidFill>
                  <a:schemeClr val="bg1"/>
                </a:solidFill>
                <a:latin typeface="NikoshBAN"/>
              </a:rPr>
              <a:t>andom </a:t>
            </a:r>
            <a:r>
              <a:rPr lang="af-ZA" sz="2400" dirty="0">
                <a:solidFill>
                  <a:srgbClr val="00B050"/>
                </a:solidFill>
                <a:latin typeface="NikoshBAN"/>
              </a:rPr>
              <a:t> A</a:t>
            </a:r>
            <a:r>
              <a:rPr lang="af-ZA" sz="2400" dirty="0">
                <a:solidFill>
                  <a:schemeClr val="bg1"/>
                </a:solidFill>
                <a:latin typeface="NikoshBAN"/>
              </a:rPr>
              <a:t>ccess  </a:t>
            </a:r>
            <a:r>
              <a:rPr lang="af-ZA" sz="2400" dirty="0">
                <a:solidFill>
                  <a:schemeClr val="accent1"/>
                </a:solidFill>
                <a:latin typeface="NikoshBAN"/>
              </a:rPr>
              <a:t>M</a:t>
            </a:r>
            <a:r>
              <a:rPr lang="af-ZA" sz="2400" dirty="0">
                <a:solidFill>
                  <a:schemeClr val="bg1"/>
                </a:solidFill>
                <a:latin typeface="NikoshBAN"/>
              </a:rPr>
              <a:t>emory</a:t>
            </a:r>
            <a:endParaRPr sz="2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683F4-71FF-4F97-9642-DD61371B1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0577">
            <a:off x="7988586" y="1586941"/>
            <a:ext cx="3925941" cy="32973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7D880F-A0A4-4918-9384-30DB8447FA82}"/>
              </a:ext>
            </a:extLst>
          </p:cNvPr>
          <p:cNvSpPr txBox="1"/>
          <p:nvPr/>
        </p:nvSpPr>
        <p:spPr>
          <a:xfrm>
            <a:off x="2976882" y="370492"/>
            <a:ext cx="17276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f-ZA" sz="4000" dirty="0">
                <a:solidFill>
                  <a:srgbClr val="FF0000"/>
                </a:solidFill>
                <a:latin typeface="NikoshBAN"/>
              </a:rPr>
              <a:t>R</a:t>
            </a:r>
            <a:r>
              <a:rPr lang="af-ZA" sz="4000" dirty="0">
                <a:solidFill>
                  <a:srgbClr val="00B050"/>
                </a:solidFill>
                <a:latin typeface="NikoshBAN"/>
              </a:rPr>
              <a:t>A</a:t>
            </a:r>
            <a:r>
              <a:rPr lang="af-ZA" sz="4000" dirty="0">
                <a:solidFill>
                  <a:schemeClr val="accent1"/>
                </a:solidFill>
                <a:latin typeface="NikoshBAN"/>
              </a:rPr>
              <a:t>M</a:t>
            </a:r>
            <a:endParaRPr lang="bn-BD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2D4D8F-82FD-44B0-98D7-D19F76ACF1DA}"/>
              </a:ext>
            </a:extLst>
          </p:cNvPr>
          <p:cNvSpPr/>
          <p:nvPr/>
        </p:nvSpPr>
        <p:spPr>
          <a:xfrm>
            <a:off x="1060174" y="2186609"/>
            <a:ext cx="45719" cy="45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6E43C-5118-4CFA-BF47-466277265375}"/>
              </a:ext>
            </a:extLst>
          </p:cNvPr>
          <p:cNvSpPr txBox="1"/>
          <p:nvPr/>
        </p:nvSpPr>
        <p:spPr>
          <a:xfrm>
            <a:off x="1185127" y="1494748"/>
            <a:ext cx="7038789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af-ZA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</a:t>
            </a:r>
            <a:r>
              <a:rPr lang="af-ZA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Random Access Memory।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র‌্যামে অস্থায়ীভাবে ডেটা সংরক্ষণ এবং র‌্যাম থেকে ডেটা পঠন সম্ভব।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র‌্যাম উদ্বায়ী (</a:t>
            </a:r>
            <a:r>
              <a:rPr lang="af-ZA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Volatile) </a:t>
            </a: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মেমোরি, অর্থাৎ বিদ্যুৎ চলাচল বন্ধ হলে র‌্যামে রাখা ডেটা মুছে যায়।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চলমান প্রোগ্রাম এবং পুনঃপুনঃ পরিবর্তনশীল ডেটা র‌্যামে সংরক্ষণ করা হয়।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অ্যাকসেস সময় তুলনামূলকভাবে কম।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 করার সময় এতে কোন ডেটা থাকে না।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 দাম কম।</a:t>
            </a:r>
          </a:p>
          <a:p>
            <a:pPr fontAlgn="base">
              <a:buFont typeface="+mj-lt"/>
              <a:buAutoNum type="arabicPeriod"/>
            </a:pP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 র‌্যাম, ডাইনামিক র‌্যাম ইত্যাদি র‌্যামের প্রকারভেদ।</a:t>
            </a:r>
          </a:p>
        </p:txBody>
      </p:sp>
    </p:spTree>
    <p:extLst>
      <p:ext uri="{BB962C8B-B14F-4D97-AF65-F5344CB8AC3E}">
        <p14:creationId xmlns:p14="http://schemas.microsoft.com/office/powerpoint/2010/main" val="3368830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59924-8CB0-4E77-9B9E-3C325489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" y="0"/>
            <a:ext cx="121257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5F8CDE-65C2-483B-A174-31D8A1E8B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998">
            <a:off x="9311667" y="1341437"/>
            <a:ext cx="1762198" cy="1774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F7F15-8EBD-4FAE-9FE4-F6235E43324C}"/>
              </a:ext>
            </a:extLst>
          </p:cNvPr>
          <p:cNvSpPr txBox="1"/>
          <p:nvPr/>
        </p:nvSpPr>
        <p:spPr>
          <a:xfrm>
            <a:off x="3928121" y="404542"/>
            <a:ext cx="5020786" cy="9201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lang="af-ZA" sz="6600" b="1" dirty="0">
                <a:solidFill>
                  <a:srgbClr val="FF0000"/>
                </a:solidFill>
                <a:latin typeface="NikoshBAN"/>
              </a:rPr>
              <a:t>একক কাজ</a:t>
            </a:r>
            <a:endParaRPr lang="af-ZA" sz="6600" b="1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391745" y="3425686"/>
            <a:ext cx="1098814" cy="19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BA24D-E7FE-4D31-8DA8-E7154625B867}"/>
              </a:ext>
            </a:extLst>
          </p:cNvPr>
          <p:cNvSpPr txBox="1"/>
          <p:nvPr/>
        </p:nvSpPr>
        <p:spPr>
          <a:xfrm>
            <a:off x="1908313" y="2743200"/>
            <a:ext cx="7040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86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F0033-86F5-43FA-90A6-A90D83A1B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8736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27409" y="882532"/>
            <a:ext cx="10628729" cy="1636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- 8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16939" y="134119"/>
            <a:ext cx="2762250" cy="830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t"/>
          <a:lstStyle>
            <a:lvl1pPr lvl="0">
              <a:defRPr/>
            </a:lvl1pPr>
          </a:lstStyle>
          <a:p>
            <a:pPr lvl="0"/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409" y="4096358"/>
            <a:ext cx="10628728" cy="1936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এরপরও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5" name="Picture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44" y="330788"/>
            <a:ext cx="2454694" cy="1636054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886680" y="2635455"/>
            <a:ext cx="10628728" cy="14609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(0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1) 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1588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A204B-2335-4095-B762-56EC20234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" y="0"/>
            <a:ext cx="12148736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31400" y="908586"/>
            <a:ext cx="4351078" cy="644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sz="32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/>
        </p:nvSpPr>
        <p:spPr>
          <a:xfrm>
            <a:off x="2209174" y="1562135"/>
            <a:ext cx="5024751" cy="5222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2800" dirty="0">
                <a:solidFill>
                  <a:schemeClr val="dk1"/>
                </a:solidFill>
                <a:latin typeface="NikoshBAN"/>
              </a:rPr>
              <a:t>Random Access Memory</a:t>
            </a:r>
          </a:p>
        </p:txBody>
      </p:sp>
      <p:sp>
        <p:nvSpPr>
          <p:cNvPr id="32" name="Cross 31">
            <a:hlinkClick r:id="" action="ppaction://noaction"/>
          </p:cNvPr>
          <p:cNvSpPr/>
          <p:nvPr/>
        </p:nvSpPr>
        <p:spPr>
          <a:xfrm>
            <a:off x="3322969" y="152190"/>
            <a:ext cx="2940050" cy="676275"/>
          </a:xfrm>
          <a:prstGeom prst="plus">
            <a:avLst>
              <a:gd name="adj" fmla="val 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hlinkClick r:id="" action="ppaction://noaction"/>
          </p:cNvPr>
          <p:cNvSpPr txBox="1"/>
          <p:nvPr/>
        </p:nvSpPr>
        <p:spPr>
          <a:xfrm>
            <a:off x="2184662" y="2179912"/>
            <a:ext cx="7319639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র‌্যামের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0" name="TextBox 39">
            <a:hlinkClick r:id="" action="ppaction://noaction"/>
          </p:cNvPr>
          <p:cNvSpPr txBox="1"/>
          <p:nvPr/>
        </p:nvSpPr>
        <p:spPr>
          <a:xfrm>
            <a:off x="2108187" y="2903540"/>
            <a:ext cx="2620230" cy="5207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না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থাকলে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</a:p>
        </p:txBody>
      </p:sp>
      <p:sp>
        <p:nvSpPr>
          <p:cNvPr id="41" name="TextBox 40">
            <a:hlinkClick r:id="" action="ppaction://noaction"/>
          </p:cNvPr>
          <p:cNvSpPr txBox="1"/>
          <p:nvPr/>
        </p:nvSpPr>
        <p:spPr>
          <a:xfrm>
            <a:off x="4695871" y="2888856"/>
            <a:ext cx="3318112" cy="5207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2800" dirty="0">
                <a:solidFill>
                  <a:schemeClr val="dk1"/>
                </a:solidFill>
                <a:latin typeface="NikoshBAN"/>
              </a:rPr>
              <a:t>. </a:t>
            </a:r>
            <a:r>
              <a:rPr sz="2800" dirty="0" err="1">
                <a:solidFill>
                  <a:schemeClr val="dk1"/>
                </a:solidFill>
              </a:rPr>
              <a:t>বিদ্যু</a:t>
            </a:r>
            <a:r>
              <a:rPr sz="2800" dirty="0">
                <a:solidFill>
                  <a:schemeClr val="dk1"/>
                </a:solidFill>
              </a:rPr>
              <a:t>ৎ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করে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দিলে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42" name="TextBox 41">
            <a:hlinkClick r:id="" action="ppaction://noaction"/>
          </p:cNvPr>
          <p:cNvSpPr txBox="1"/>
          <p:nvPr/>
        </p:nvSpPr>
        <p:spPr>
          <a:xfrm>
            <a:off x="8117909" y="2758173"/>
            <a:ext cx="3490996" cy="5222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বন্ধ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করে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দিলে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2C0CD-2A7E-4EFA-BBBB-7E3DF6854C54}"/>
              </a:ext>
            </a:extLst>
          </p:cNvPr>
          <p:cNvSpPr txBox="1"/>
          <p:nvPr/>
        </p:nvSpPr>
        <p:spPr>
          <a:xfrm>
            <a:off x="2217779" y="3370463"/>
            <a:ext cx="4020435" cy="644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lang="en-US"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CCE5DFB9-B3AD-48BC-A049-24538D96592E}"/>
              </a:ext>
            </a:extLst>
          </p:cNvPr>
          <p:cNvSpPr txBox="1"/>
          <p:nvPr/>
        </p:nvSpPr>
        <p:spPr>
          <a:xfrm>
            <a:off x="2217779" y="4048394"/>
            <a:ext cx="2823250" cy="646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lang="en-US"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sz="36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41ADEC51-A97F-4F71-A77F-9FF59A9C5F7F}"/>
              </a:ext>
            </a:extLst>
          </p:cNvPr>
          <p:cNvSpPr txBox="1"/>
          <p:nvPr/>
        </p:nvSpPr>
        <p:spPr>
          <a:xfrm>
            <a:off x="2242291" y="5488827"/>
            <a:ext cx="2823250" cy="6445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lang="en-US"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endParaRPr sz="36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E3770F54-ECD1-457D-83D4-D0A37E97809A}"/>
              </a:ext>
            </a:extLst>
          </p:cNvPr>
          <p:cNvSpPr txBox="1"/>
          <p:nvPr/>
        </p:nvSpPr>
        <p:spPr>
          <a:xfrm>
            <a:off x="2256509" y="4727912"/>
            <a:ext cx="5145874" cy="6445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lang="en-US"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1024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6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কিলোবাইট</a:t>
            </a:r>
            <a:r>
              <a:rPr sz="36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27532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40" grpId="0" animBg="1"/>
      <p:bldP spid="41" grpId="0" animBg="1"/>
      <p:bldP spid="4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17837-CA92-47D5-A6B5-968C51AC7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ylinder 26"/>
          <p:cNvSpPr/>
          <p:nvPr/>
        </p:nvSpPr>
        <p:spPr>
          <a:xfrm>
            <a:off x="2783343" y="210795"/>
            <a:ext cx="5483225" cy="1025525"/>
          </a:xfrm>
          <a:prstGeom prst="can">
            <a:avLst>
              <a:gd name="adj" fmla="val 164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16" y="508400"/>
            <a:ext cx="2703430" cy="1840905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1219200" y="4231494"/>
            <a:ext cx="9978683" cy="1446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6" name="Picture 3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64240"/>
            <a:ext cx="4305756" cy="20941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6" y="1964240"/>
            <a:ext cx="3081050" cy="22576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9351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C373E-875F-4C52-AF5D-AD476DB34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9243" y="195378"/>
            <a:ext cx="6693144" cy="3943911"/>
          </a:xfrm>
          <a:prstGeom prst="rect">
            <a:avLst/>
          </a:prstGeom>
          <a:noFill/>
        </p:spPr>
        <p:txBody>
          <a:bodyPr wrap="none" anchor="t"/>
          <a:lstStyle>
            <a:lvl1pPr lvl="0">
              <a:defRPr/>
            </a:lvl1pPr>
          </a:lstStyle>
          <a:p>
            <a:pPr lvl="0" algn="ctr"/>
            <a:r>
              <a:rPr sz="1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41289-2C89-44B2-A83C-01CBBA70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848139"/>
            <a:ext cx="5247861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5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2DC19F-CFBD-462F-9B66-4BD70B9D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ontent Placeholder 10"/>
          <p:cNvSpPr txBox="1">
            <a:spLocks/>
          </p:cNvSpPr>
          <p:nvPr/>
        </p:nvSpPr>
        <p:spPr>
          <a:xfrm>
            <a:off x="1363701" y="1924463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800599" y="1837951"/>
            <a:ext cx="3534993" cy="3968958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7616" y="3665930"/>
            <a:ext cx="317396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সিনিয়র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ওয়ালিউল্লাহ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ইনস্টিউট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1565" y="613039"/>
            <a:ext cx="8216348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54516" y="2470217"/>
            <a:ext cx="3325978" cy="33216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৭ম</a:t>
            </a: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10</a:t>
            </a:r>
          </a:p>
        </p:txBody>
      </p:sp>
      <p:pic>
        <p:nvPicPr>
          <p:cNvPr id="50" name="Picture 49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8471589" y="1813960"/>
            <a:ext cx="3057356" cy="40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619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F7FB113-5D53-4F9C-BEAD-2E75BBA1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7F1757-62B6-4CC5-9196-336AFEF0E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5" y="401965"/>
            <a:ext cx="9444251" cy="4812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08184" y="1068387"/>
            <a:ext cx="2237382" cy="2471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0747" y="5400675"/>
            <a:ext cx="9444251" cy="8286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800" b="1" dirty="0" err="1">
                <a:solidFill>
                  <a:srgbClr val="FF0000"/>
                </a:solidFill>
              </a:rPr>
              <a:t>মস্তিষ্কে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আমরা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কী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ধারণ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FF0000"/>
                </a:solidFill>
              </a:rPr>
              <a:t>করি</a:t>
            </a:r>
            <a:r>
              <a:rPr sz="4800" b="1" dirty="0">
                <a:solidFill>
                  <a:srgbClr val="FF0000"/>
                </a:solidFill>
                <a:latin typeface="NikoshBAN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9565" y="5297317"/>
            <a:ext cx="9592793" cy="9207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>
                <a:solidFill>
                  <a:srgbClr val="0000FF"/>
                </a:solidFill>
                <a:latin typeface="NikoshBAN"/>
              </a:rPr>
              <a:t> </a:t>
            </a:r>
            <a:r>
              <a:rPr sz="5400" b="1" dirty="0" err="1">
                <a:solidFill>
                  <a:srgbClr val="FF0000"/>
                </a:solidFill>
              </a:rPr>
              <a:t>স্মৃতি</a:t>
            </a:r>
            <a:r>
              <a:rPr sz="5400" b="1" dirty="0">
                <a:solidFill>
                  <a:srgbClr val="FF0000"/>
                </a:solidFill>
                <a:latin typeface="NikoshBAN"/>
              </a:rPr>
              <a:t>, </a:t>
            </a:r>
            <a:r>
              <a:rPr sz="5400" b="1" dirty="0" err="1">
                <a:solidFill>
                  <a:srgbClr val="FF0000"/>
                </a:solidFill>
              </a:rPr>
              <a:t>তথ্য</a:t>
            </a:r>
            <a:r>
              <a:rPr sz="5400" b="1" dirty="0">
                <a:solidFill>
                  <a:srgbClr val="FF0000"/>
                </a:solidFill>
                <a:latin typeface="NikoshBAN"/>
              </a:rPr>
              <a:t>, </a:t>
            </a:r>
            <a:r>
              <a:rPr sz="5400" b="1" dirty="0" err="1">
                <a:solidFill>
                  <a:srgbClr val="FF0000"/>
                </a:solidFill>
              </a:rPr>
              <a:t>কৌশল</a:t>
            </a:r>
            <a:r>
              <a:rPr sz="54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5400" b="1" dirty="0" err="1">
                <a:solidFill>
                  <a:srgbClr val="FF0000"/>
                </a:solidFill>
              </a:rPr>
              <a:t>ইত্যাদি</a:t>
            </a:r>
            <a:endParaRPr sz="5400" b="1" dirty="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65" y="562910"/>
            <a:ext cx="2111865" cy="128401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689112" y="5112402"/>
            <a:ext cx="11820940" cy="768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000" b="1" dirty="0">
                <a:solidFill>
                  <a:srgbClr val="FF0000"/>
                </a:solidFill>
              </a:rPr>
              <a:t>এ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বৈশিষ্ট্যগুলো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সিস্টেম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ইউনিটের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কোন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ডিভাইসের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হতে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পারে</a:t>
            </a:r>
            <a:r>
              <a:rPr sz="4000" b="1" dirty="0">
                <a:solidFill>
                  <a:srgbClr val="FF0000"/>
                </a:solidFill>
                <a:latin typeface="NikoshBAN"/>
              </a:rPr>
              <a:t>?</a:t>
            </a:r>
          </a:p>
        </p:txBody>
      </p:sp>
      <p:sp>
        <p:nvSpPr>
          <p:cNvPr id="44" name="Oval 43"/>
          <p:cNvSpPr/>
          <p:nvPr/>
        </p:nvSpPr>
        <p:spPr>
          <a:xfrm>
            <a:off x="9255009" y="337985"/>
            <a:ext cx="2398349" cy="2213259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261269" y="4124124"/>
            <a:ext cx="9444251" cy="8286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</a:t>
            </a:r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রি</a:t>
            </a:r>
            <a:r>
              <a:rPr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স্টোরেজ</a:t>
            </a:r>
            <a:r>
              <a:rPr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ডিভাইসের</a:t>
            </a:r>
            <a:endParaRPr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997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C7172EE-7A1B-4601-BB24-92D4DA182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03374" y="495299"/>
            <a:ext cx="3820775" cy="689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7612" y="1285500"/>
            <a:ext cx="8229600" cy="1104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মোরি</a:t>
            </a:r>
            <a:r>
              <a:rPr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8C1648-AEB0-47E7-B48C-8099E186E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80" y="1422516"/>
            <a:ext cx="1109208" cy="8308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09ED01-6406-477A-B218-49B4A8AD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1" y="2423732"/>
            <a:ext cx="3883149" cy="29574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3BA653-D4E6-4DFA-9611-90D3568DF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82" y="2253384"/>
            <a:ext cx="3432261" cy="29574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0994A9-3DC2-49FC-9B4A-A6C8C34BE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47" y="2387724"/>
            <a:ext cx="3633065" cy="29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9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2B526FE-ABE9-40FC-A69D-4A53152E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73445" y="397566"/>
            <a:ext cx="36576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9113" y="1166191"/>
            <a:ext cx="10694504" cy="430695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lvl="0"/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রমের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3821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2ED1E5-AA2B-404A-907C-558FDE5A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F4688-05D2-484F-98DE-17964BCB7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09" y="753073"/>
            <a:ext cx="8057321" cy="546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FBA05-DE13-4D50-B9B9-A5EEA6B75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38" y="1624033"/>
            <a:ext cx="1291490" cy="967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694B97-776C-4C48-B49B-623BF9E37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69" y="1114839"/>
            <a:ext cx="882370" cy="660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73A9E-12D1-4F95-B9BF-BDD96970B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69" y="2075252"/>
            <a:ext cx="689113" cy="516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567B8-6BEE-438D-8BC6-32642BA5C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58" y="3190260"/>
            <a:ext cx="795131" cy="595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3B7FC-28E0-40AE-B65A-2AEBB818B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3" y="753073"/>
            <a:ext cx="2672505" cy="54699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FC1A20-8E5B-4D46-92C6-525EEDA116CC}"/>
              </a:ext>
            </a:extLst>
          </p:cNvPr>
          <p:cNvSpPr txBox="1"/>
          <p:nvPr/>
        </p:nvSpPr>
        <p:spPr>
          <a:xfrm>
            <a:off x="2022143" y="388633"/>
            <a:ext cx="7540625" cy="1479923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36EA2-F993-4E50-ADA8-2FCD2ADFB2DD}"/>
              </a:ext>
            </a:extLst>
          </p:cNvPr>
          <p:cNvSpPr txBox="1"/>
          <p:nvPr/>
        </p:nvSpPr>
        <p:spPr>
          <a:xfrm>
            <a:off x="2895018" y="3385446"/>
            <a:ext cx="69132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তথ্য বা উপাত্ত সেভ করে রাখার ডিভাইসকে স্টোরেজ ডিভাইস বলে। </a:t>
            </a:r>
          </a:p>
        </p:txBody>
      </p:sp>
    </p:spTree>
    <p:extLst>
      <p:ext uri="{BB962C8B-B14F-4D97-AF65-F5344CB8AC3E}">
        <p14:creationId xmlns:p14="http://schemas.microsoft.com/office/powerpoint/2010/main" val="1512288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18392-7689-4018-921C-854FFF379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" y="0"/>
            <a:ext cx="122067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E92D3-E862-4EE3-BF3A-86B8000D4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6" y="790885"/>
            <a:ext cx="10416209" cy="506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7A9A6-6830-434F-BF5A-1BA7A0B9C0F3}"/>
              </a:ext>
            </a:extLst>
          </p:cNvPr>
          <p:cNvSpPr txBox="1"/>
          <p:nvPr/>
        </p:nvSpPr>
        <p:spPr>
          <a:xfrm>
            <a:off x="2114908" y="261420"/>
            <a:ext cx="7540625" cy="10144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825704-59E9-47DB-8B55-272DFBB9CF25}"/>
              </a:ext>
            </a:extLst>
          </p:cNvPr>
          <p:cNvSpPr/>
          <p:nvPr/>
        </p:nvSpPr>
        <p:spPr>
          <a:xfrm>
            <a:off x="1435714" y="3662103"/>
            <a:ext cx="1820862" cy="7156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964A4F-5B80-47E6-B175-2D726E7B33DD}"/>
              </a:ext>
            </a:extLst>
          </p:cNvPr>
          <p:cNvSpPr/>
          <p:nvPr/>
        </p:nvSpPr>
        <p:spPr>
          <a:xfrm>
            <a:off x="4465984" y="3322051"/>
            <a:ext cx="2915478" cy="211134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1C6A7-0F52-43CC-BAC2-AE19049D28C3}"/>
              </a:ext>
            </a:extLst>
          </p:cNvPr>
          <p:cNvSpPr/>
          <p:nvPr/>
        </p:nvSpPr>
        <p:spPr>
          <a:xfrm>
            <a:off x="4321683" y="1275832"/>
            <a:ext cx="3458817" cy="101441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4AED4E-3422-4CDA-B39B-A8DD9330CE9B}"/>
              </a:ext>
            </a:extLst>
          </p:cNvPr>
          <p:cNvSpPr/>
          <p:nvPr/>
        </p:nvSpPr>
        <p:spPr>
          <a:xfrm>
            <a:off x="8745102" y="3775160"/>
            <a:ext cx="1820862" cy="7156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018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D755C-F38F-44DB-97D2-7E26B91FD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" y="877957"/>
            <a:ext cx="11202226" cy="5632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1EFF6-CE10-44C3-A063-2CDE4D9F4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" y="877957"/>
            <a:ext cx="11202226" cy="56321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7F2961F-2E70-4B7B-82AD-24865B0BBFE9}"/>
              </a:ext>
            </a:extLst>
          </p:cNvPr>
          <p:cNvSpPr/>
          <p:nvPr/>
        </p:nvSpPr>
        <p:spPr>
          <a:xfrm>
            <a:off x="3697651" y="732183"/>
            <a:ext cx="2398349" cy="179255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7E3446-E662-4C07-8893-17B1F331E167}"/>
              </a:ext>
            </a:extLst>
          </p:cNvPr>
          <p:cNvSpPr/>
          <p:nvPr/>
        </p:nvSpPr>
        <p:spPr>
          <a:xfrm>
            <a:off x="1007459" y="3276600"/>
            <a:ext cx="2398349" cy="179255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4D1B69-1EBA-4393-91A9-E1503DA15094}"/>
              </a:ext>
            </a:extLst>
          </p:cNvPr>
          <p:cNvSpPr/>
          <p:nvPr/>
        </p:nvSpPr>
        <p:spPr>
          <a:xfrm>
            <a:off x="6533615" y="3130826"/>
            <a:ext cx="2398349" cy="179255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31005E-2EB5-4CCE-8DC7-4B870C94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5" y="877957"/>
            <a:ext cx="11202226" cy="56321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03FAB95-0272-46CE-B2CC-51E3DAFB5BD0}"/>
              </a:ext>
            </a:extLst>
          </p:cNvPr>
          <p:cNvSpPr/>
          <p:nvPr/>
        </p:nvSpPr>
        <p:spPr>
          <a:xfrm>
            <a:off x="548189" y="5611894"/>
            <a:ext cx="1908311" cy="104401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88E1E5-433B-4C0A-9B75-CFCB5AB7E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07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0DA8BF-556D-4BB3-AB08-C08DD5CC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9" y="675862"/>
            <a:ext cx="10296645" cy="53816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9241860-CE26-4DF2-B7D0-5D2CC73F329A}"/>
              </a:ext>
            </a:extLst>
          </p:cNvPr>
          <p:cNvSpPr/>
          <p:nvPr/>
        </p:nvSpPr>
        <p:spPr>
          <a:xfrm>
            <a:off x="6497535" y="3012333"/>
            <a:ext cx="2398349" cy="12829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1AD80F-4CAF-4648-A154-FF7778F57CDC}"/>
              </a:ext>
            </a:extLst>
          </p:cNvPr>
          <p:cNvSpPr/>
          <p:nvPr/>
        </p:nvSpPr>
        <p:spPr>
          <a:xfrm>
            <a:off x="1060761" y="5321703"/>
            <a:ext cx="1512524" cy="82514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36A6EB-738B-4601-A675-F3A1C739EDE3}"/>
              </a:ext>
            </a:extLst>
          </p:cNvPr>
          <p:cNvSpPr/>
          <p:nvPr/>
        </p:nvSpPr>
        <p:spPr>
          <a:xfrm>
            <a:off x="3096514" y="5408192"/>
            <a:ext cx="1219200" cy="56798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DA83B5-46D3-4657-AB40-899D666E048D}"/>
              </a:ext>
            </a:extLst>
          </p:cNvPr>
          <p:cNvSpPr/>
          <p:nvPr/>
        </p:nvSpPr>
        <p:spPr>
          <a:xfrm>
            <a:off x="4780940" y="5242088"/>
            <a:ext cx="1219200" cy="94421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BBC634-6284-4B52-885D-FF3051F83A56}"/>
              </a:ext>
            </a:extLst>
          </p:cNvPr>
          <p:cNvSpPr/>
          <p:nvPr/>
        </p:nvSpPr>
        <p:spPr>
          <a:xfrm>
            <a:off x="6484427" y="5174344"/>
            <a:ext cx="1429708" cy="94421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A3567F-24DD-46D0-81C2-F06E2B26CA4A}"/>
              </a:ext>
            </a:extLst>
          </p:cNvPr>
          <p:cNvSpPr/>
          <p:nvPr/>
        </p:nvSpPr>
        <p:spPr>
          <a:xfrm>
            <a:off x="8207795" y="5263383"/>
            <a:ext cx="1660666" cy="78436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1FDC87-C17A-4E6A-952A-983A7B0BA752}"/>
              </a:ext>
            </a:extLst>
          </p:cNvPr>
          <p:cNvSpPr/>
          <p:nvPr/>
        </p:nvSpPr>
        <p:spPr>
          <a:xfrm>
            <a:off x="9961841" y="5149283"/>
            <a:ext cx="1219200" cy="94421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A091DD-780C-47ED-8D04-3AA8C2013F3A}"/>
              </a:ext>
            </a:extLst>
          </p:cNvPr>
          <p:cNvSpPr/>
          <p:nvPr/>
        </p:nvSpPr>
        <p:spPr>
          <a:xfrm>
            <a:off x="1494698" y="3012333"/>
            <a:ext cx="2398349" cy="12829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C4C8DF-7498-4448-AB99-9D0E3024A101}"/>
              </a:ext>
            </a:extLst>
          </p:cNvPr>
          <p:cNvSpPr/>
          <p:nvPr/>
        </p:nvSpPr>
        <p:spPr>
          <a:xfrm>
            <a:off x="3786150" y="668931"/>
            <a:ext cx="2792532" cy="13047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5C581-90C7-4484-A7F3-26FAFE9291E8}"/>
              </a:ext>
            </a:extLst>
          </p:cNvPr>
          <p:cNvSpPr txBox="1"/>
          <p:nvPr/>
        </p:nvSpPr>
        <p:spPr>
          <a:xfrm>
            <a:off x="1982386" y="55917"/>
            <a:ext cx="7540625" cy="10144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5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8A17F8B-84B2-4D31-8A14-5A9AEE54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6"/>
            <a:ext cx="12191999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18305" y="539167"/>
            <a:ext cx="7069540" cy="5912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মেমরি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3208337" y="1130431"/>
            <a:ext cx="4740275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25800" y="1128438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3" name="Straight Arrow Connector 32"/>
          <p:cNvCxnSpPr/>
          <p:nvPr/>
        </p:nvCxnSpPr>
        <p:spPr>
          <a:xfrm>
            <a:off x="7932737" y="1141841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34" name="TextBox 33"/>
          <p:cNvSpPr txBox="1"/>
          <p:nvPr/>
        </p:nvSpPr>
        <p:spPr>
          <a:xfrm>
            <a:off x="832678" y="3377143"/>
            <a:ext cx="5054600" cy="520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8426" y="3257160"/>
            <a:ext cx="4178300" cy="520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Only Memory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30852" y="4051357"/>
            <a:ext cx="7424737" cy="6445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2400" b="1" dirty="0" err="1">
                <a:solidFill>
                  <a:schemeClr val="tx1"/>
                </a:solidFill>
              </a:rPr>
              <a:t>প্রধান</a:t>
            </a:r>
            <a:r>
              <a:rPr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মেমরির</a:t>
            </a:r>
            <a:r>
              <a:rPr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sz="2400" b="1">
                <a:solidFill>
                  <a:schemeClr val="tx1"/>
                </a:solidFill>
              </a:rPr>
              <a:t>ক্ষম</a:t>
            </a:r>
            <a:r>
              <a:rPr lang="en-US" sz="2400" b="1">
                <a:solidFill>
                  <a:schemeClr val="tx1"/>
                </a:solidFill>
              </a:rPr>
              <a:t>তা</a:t>
            </a:r>
            <a:r>
              <a:rPr sz="2400" b="1">
                <a:solidFill>
                  <a:schemeClr val="tx1"/>
                </a:solidFill>
                <a:latin typeface="NikoshBAN"/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দুইভাবে</a:t>
            </a:r>
            <a:r>
              <a:rPr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প্রকাশ</a:t>
            </a:r>
            <a:r>
              <a:rPr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করা</a:t>
            </a:r>
            <a:r>
              <a:rPr sz="24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হয়</a:t>
            </a:r>
            <a:r>
              <a:rPr sz="2400" b="1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37" name="Straight Connector 36"/>
          <p:cNvSpPr/>
          <p:nvPr/>
        </p:nvSpPr>
        <p:spPr>
          <a:xfrm>
            <a:off x="3182937" y="4695882"/>
            <a:ext cx="5105400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159245" y="4678016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40" name="Straight Arrow Connector 39"/>
          <p:cNvCxnSpPr/>
          <p:nvPr/>
        </p:nvCxnSpPr>
        <p:spPr>
          <a:xfrm>
            <a:off x="8288337" y="4708088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95AECD2-E064-4C00-A902-332986F93A07}"/>
              </a:ext>
            </a:extLst>
          </p:cNvPr>
          <p:cNvSpPr txBox="1"/>
          <p:nvPr/>
        </p:nvSpPr>
        <p:spPr>
          <a:xfrm>
            <a:off x="2230852" y="5130754"/>
            <a:ext cx="3249957" cy="584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b="1" dirty="0" err="1">
                <a:solidFill>
                  <a:schemeClr val="tx1"/>
                </a:solidFill>
              </a:rPr>
              <a:t>একটি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হচ্ছে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গতি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যা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হার্ট</a:t>
            </a:r>
            <a:r>
              <a:rPr b="1" dirty="0">
                <a:solidFill>
                  <a:schemeClr val="tx1"/>
                </a:solidFill>
                <a:latin typeface="NikoshBAN"/>
              </a:rPr>
              <a:t>/ </a:t>
            </a:r>
            <a:r>
              <a:rPr sz="3200" b="1" dirty="0">
                <a:solidFill>
                  <a:schemeClr val="tx1"/>
                </a:solidFill>
                <a:latin typeface="NikoshBAN"/>
              </a:rPr>
              <a:t>Hz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6B0145-5384-4CA1-B510-E33D4BA7A82E}"/>
              </a:ext>
            </a:extLst>
          </p:cNvPr>
          <p:cNvSpPr txBox="1"/>
          <p:nvPr/>
        </p:nvSpPr>
        <p:spPr>
          <a:xfrm>
            <a:off x="5723767" y="5109746"/>
            <a:ext cx="4053301" cy="584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b="1" dirty="0" err="1">
                <a:solidFill>
                  <a:schemeClr val="tx1"/>
                </a:solidFill>
              </a:rPr>
              <a:t>অন্যটি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হলো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ধারণ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ক্ষমতা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যা</a:t>
            </a:r>
            <a:r>
              <a:rPr b="1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NikoshBAN"/>
              </a:rPr>
              <a:t>(Byte)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3C5AB-F65E-40D9-95B9-CCC9B4B1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80" y="1719701"/>
            <a:ext cx="8317670" cy="16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0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462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Farzana Begum</cp:lastModifiedBy>
  <cp:revision>155</cp:revision>
  <dcterms:created xsi:type="dcterms:W3CDTF">2017-01-13T13:02:01Z</dcterms:created>
  <dcterms:modified xsi:type="dcterms:W3CDTF">2020-12-28T13:02:13Z</dcterms:modified>
</cp:coreProperties>
</file>