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7" r:id="rId1"/>
  </p:sldMasterIdLst>
  <p:notesMasterIdLst>
    <p:notesMasterId r:id="rId14"/>
  </p:notesMasterIdLst>
  <p:sldIdLst>
    <p:sldId id="279" r:id="rId2"/>
    <p:sldId id="257" r:id="rId3"/>
    <p:sldId id="258" r:id="rId4"/>
    <p:sldId id="261" r:id="rId5"/>
    <p:sldId id="262" r:id="rId6"/>
    <p:sldId id="264" r:id="rId7"/>
    <p:sldId id="266" r:id="rId8"/>
    <p:sldId id="267" r:id="rId9"/>
    <p:sldId id="276" r:id="rId10"/>
    <p:sldId id="273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69" autoAdjust="0"/>
  </p:normalViewPr>
  <p:slideViewPr>
    <p:cSldViewPr snapToGrid="0">
      <p:cViewPr varScale="1">
        <p:scale>
          <a:sx n="78" d="100"/>
          <a:sy n="78" d="100"/>
        </p:scale>
        <p:origin x="30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2EEEF-BBD6-4DD5-9ADE-21B8715FFBA6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F1604-220B-4D7B-B7C8-B355DFC1F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F1604-220B-4D7B-B7C8-B355DFC1F2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01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F1604-220B-4D7B-B7C8-B355DFC1F26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0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0E93E1-6122-4523-9056-EF817371193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F611EA-4E43-4903-807A-544A9CDC9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8ADC45-729F-42ED-98F4-FD844A542529}"/>
              </a:ext>
            </a:extLst>
          </p:cNvPr>
          <p:cNvSpPr txBox="1"/>
          <p:nvPr/>
        </p:nvSpPr>
        <p:spPr>
          <a:xfrm>
            <a:off x="1956487" y="297248"/>
            <a:ext cx="8279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>
                <a:solidFill>
                  <a:srgbClr val="002060"/>
                </a:solidFill>
              </a:rPr>
              <a:t>স্বাগতম তোমাদের</a:t>
            </a:r>
            <a:endParaRPr lang="en-US" sz="8000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A0C2A2-3A89-4F50-B4C4-FF9713A9D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211" y="1915298"/>
            <a:ext cx="7216346" cy="39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4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6968" y="4453840"/>
            <a:ext cx="108996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800" dirty="0"/>
              <a:t>রূপসার ঘোলা জলে হয়তো কিশোর এক সাদা ছেঁড়া পালে</a:t>
            </a:r>
            <a:br>
              <a:rPr lang="as-IN" sz="2800" dirty="0"/>
            </a:br>
            <a:r>
              <a:rPr lang="as-IN" sz="2800" dirty="0"/>
              <a:t>ডিঙ্গা বায়; রাঙ্গা মেঘ সাঁতরায়ে অন্ধকারে আসিতেছে নীড়ে</a:t>
            </a:r>
            <a:br>
              <a:rPr lang="as-IN" sz="2800" dirty="0"/>
            </a:br>
            <a:r>
              <a:rPr lang="as-IN" sz="2800" dirty="0"/>
              <a:t>দেখিবে ধবল বক; আমারেই পাবে তুমি ইহাদের ভীড়ে।</a:t>
            </a:r>
            <a:endParaRPr lang="en-US" sz="2800" dirty="0"/>
          </a:p>
        </p:txBody>
      </p:sp>
      <p:pic>
        <p:nvPicPr>
          <p:cNvPr id="3074" name="Picture 2" descr="বিলুপ্তির পথে পালতোলা নৌক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" y="392152"/>
            <a:ext cx="5638165" cy="390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039" y="392152"/>
            <a:ext cx="5407421" cy="390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53921"/>
      </p:ext>
    </p:extLst>
  </p:cSld>
  <p:clrMapOvr>
    <a:masterClrMapping/>
  </p:clrMapOvr>
  <p:transition>
    <p:checke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 rot="10800000" flipV="1">
            <a:off x="849086" y="4496989"/>
            <a:ext cx="11582400" cy="1926772"/>
          </a:xfrm>
          <a:effectLst/>
        </p:spPr>
        <p:txBody>
          <a:bodyPr>
            <a:normAutofit/>
          </a:bodyPr>
          <a:lstStyle/>
          <a:p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কবি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কিভাবে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আবার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বাংলায়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ফিরে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আসতে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পারেন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কবিতার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আলোকে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ব্যাখ্যা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cap="none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r>
              <a:rPr lang="en-US" sz="4000" cap="none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</p:txBody>
      </p:sp>
      <p:sp>
        <p:nvSpPr>
          <p:cNvPr id="2" name="Rectangle 1"/>
          <p:cNvSpPr/>
          <p:nvPr/>
        </p:nvSpPr>
        <p:spPr>
          <a:xfrm>
            <a:off x="3364527" y="2416629"/>
            <a:ext cx="5532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বাড়ির</a:t>
            </a:r>
            <a:r>
              <a:rPr lang="en-US" sz="6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কাজ</a:t>
            </a:r>
            <a:endParaRPr lang="en-US" sz="60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5392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855AC3-A250-4D20-986F-4928D9A36411}"/>
              </a:ext>
            </a:extLst>
          </p:cNvPr>
          <p:cNvSpPr txBox="1"/>
          <p:nvPr/>
        </p:nvSpPr>
        <p:spPr>
          <a:xfrm>
            <a:off x="2248930" y="841630"/>
            <a:ext cx="706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/>
              <a:t>ধন্যবাদ সকলকে</a:t>
            </a:r>
            <a:endParaRPr lang="en-US" sz="7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AC917A-41B1-496F-BFF6-D00775FB7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795" y="1952368"/>
            <a:ext cx="7315200" cy="327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53921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7147A5-74B8-4821-A1D0-1F875154EBBD}"/>
              </a:ext>
            </a:extLst>
          </p:cNvPr>
          <p:cNvSpPr txBox="1"/>
          <p:nvPr/>
        </p:nvSpPr>
        <p:spPr>
          <a:xfrm>
            <a:off x="3805881" y="0"/>
            <a:ext cx="43248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solidFill>
                  <a:srgbClr val="7030A0"/>
                </a:solidFill>
              </a:rPr>
              <a:t>পরিচিতি</a:t>
            </a:r>
            <a:endParaRPr lang="en-US" sz="8800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47B8E-1F34-4F30-BF45-121379A477BC}"/>
              </a:ext>
            </a:extLst>
          </p:cNvPr>
          <p:cNvSpPr txBox="1"/>
          <p:nvPr/>
        </p:nvSpPr>
        <p:spPr>
          <a:xfrm>
            <a:off x="432486" y="3429000"/>
            <a:ext cx="55358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rgbClr val="7030A0"/>
                </a:solidFill>
              </a:rPr>
              <a:t>অম্বিকা কুমার গাইন</a:t>
            </a:r>
          </a:p>
          <a:p>
            <a:r>
              <a:rPr lang="bn-BD" sz="2400" b="1" dirty="0">
                <a:solidFill>
                  <a:schemeClr val="accent1">
                    <a:lumMod val="50000"/>
                  </a:schemeClr>
                </a:solidFill>
              </a:rPr>
              <a:t>সহকারী শিক্ষক (বিজ্ঞান)</a:t>
            </a:r>
          </a:p>
          <a:p>
            <a:r>
              <a:rPr lang="bn-BD" sz="2400" b="1" dirty="0">
                <a:solidFill>
                  <a:schemeClr val="accent1">
                    <a:lumMod val="50000"/>
                  </a:schemeClr>
                </a:solidFill>
              </a:rPr>
              <a:t>লাউডোব বানীশান্তা মাধ্যমিক বিদ্যালয়</a:t>
            </a:r>
          </a:p>
          <a:p>
            <a:r>
              <a:rPr lang="bn-BD" sz="2400" b="1" dirty="0">
                <a:solidFill>
                  <a:schemeClr val="accent1">
                    <a:lumMod val="50000"/>
                  </a:schemeClr>
                </a:solidFill>
              </a:rPr>
              <a:t>দাকোপ,খুলনা।</a:t>
            </a: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bn-BD" sz="2400" b="1" dirty="0">
                <a:solidFill>
                  <a:schemeClr val="accent1">
                    <a:lumMod val="50000"/>
                  </a:schemeClr>
                </a:solidFill>
              </a:rPr>
              <a:t>mail:kumarambika54@gmail.com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08BD2B-1FCB-4B4B-A10D-A6663B8D7100}"/>
              </a:ext>
            </a:extLst>
          </p:cNvPr>
          <p:cNvSpPr txBox="1"/>
          <p:nvPr/>
        </p:nvSpPr>
        <p:spPr>
          <a:xfrm>
            <a:off x="7784756" y="2696857"/>
            <a:ext cx="424660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rgbClr val="C00000"/>
                </a:solidFill>
              </a:rPr>
              <a:t>অষ্টম শ্রেণি</a:t>
            </a:r>
          </a:p>
          <a:p>
            <a:pPr algn="ctr"/>
            <a:r>
              <a:rPr lang="bn-BD" b="1" dirty="0">
                <a:solidFill>
                  <a:srgbClr val="C00000"/>
                </a:solidFill>
              </a:rPr>
              <a:t>বিষয়ঃ সাহিত্য কনিকা</a:t>
            </a:r>
          </a:p>
          <a:p>
            <a:r>
              <a:rPr lang="bn-BD" sz="2800" b="1" dirty="0">
                <a:solidFill>
                  <a:srgbClr val="C00000"/>
                </a:solidFill>
              </a:rPr>
              <a:t>  আবার আসিব ফিরে</a:t>
            </a:r>
          </a:p>
          <a:p>
            <a:r>
              <a:rPr lang="bn-BD" sz="2000" b="1" dirty="0">
                <a:solidFill>
                  <a:srgbClr val="C00000"/>
                </a:solidFill>
              </a:rPr>
              <a:t>              জীবনানন্দ দাশ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511D41-AE02-41E9-9AA5-7634F18A0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49" y="257175"/>
            <a:ext cx="24713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11051"/>
      </p:ext>
    </p:extLst>
  </p:cSld>
  <p:clrMapOvr>
    <a:masterClrMapping/>
  </p:clrMapOvr>
  <p:transition advClick="0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3668" y="416728"/>
            <a:ext cx="9681867" cy="930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চলো আমরা কিছু ছবি দেখি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14484" y="1539053"/>
            <a:ext cx="9363032" cy="5013430"/>
            <a:chOff x="1908754" y="1779878"/>
            <a:chExt cx="9363032" cy="5013430"/>
          </a:xfrm>
        </p:grpSpPr>
        <p:pic>
          <p:nvPicPr>
            <p:cNvPr id="1028" name="Picture 4" descr="https://scontent.fdac28-1.fna.fbcdn.net/v/t1.15752-0/p280x280/116044943_282779629489099_3778591971710577844_n.jpg?_nc_cat=107&amp;_nc_sid=ae9488&amp;_nc_eui2=AeFz6JG649lifw3qi0UgPlAhnTJ4BRkqZz-dMngFGSpnPxulvQD8TW_-uNV2iY1OOsLYy27YC9uUzIdtJ5h8CtxQ&amp;_nc_ohc=Av3qmi7-6k0AX8Ot9Dy&amp;_nc_ht=scontent.fdac28-1.fna&amp;_nc_tp=6&amp;oh=655ba9ff9335bdb2dd5d7b3b0d56550b&amp;oe=5F3F4B5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8786" y="4722545"/>
              <a:ext cx="3683000" cy="2070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scontent.fdac28-1.fna.fbcdn.net/v/t1.15752-0/p280x280/109758863_331140061380718_7669682261445614924_n.jpg?_nc_cat=107&amp;_nc_sid=ae9488&amp;_nc_eui2=AeG-h4_pw-UXRkH7xLF1bZ5zu_RU1FGA4_q79FTUUYDj-jarQmddq8VzxMqtCY4dK-h6-z_r9CW7I88Q69au_baq&amp;_nc_ohc=SCx3prJ7-ykAX_69FuX&amp;_nc_ht=scontent.fdac28-1.fna&amp;_nc_tp=6&amp;oh=6b5ff46746eea688322af51081be5836&amp;oe=5F409EF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754" y="4722544"/>
              <a:ext cx="3584348" cy="2070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ফটো গ্যালারী | পূর্বকন্ঠ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754" y="1779878"/>
              <a:ext cx="3584349" cy="2301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ধান উড়ানোর গল্প | Bangladesh | Gulzar Rasel | Flick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8786" y="1835126"/>
              <a:ext cx="3683000" cy="22816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60169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622" y="186131"/>
            <a:ext cx="8995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শিখনফলঃ</a:t>
            </a:r>
            <a:endParaRPr lang="en-US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1239"/>
            <a:ext cx="1245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bn-BD" sz="4800" dirty="0">
                <a:latin typeface="SutonnyOMJ" pitchFamily="2" charset="0"/>
                <a:cs typeface="SutonnyOMJ" pitchFamily="2" charset="0"/>
              </a:rPr>
              <a:t>১।কবি পরিচিতি বলতে পারবে।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  <a:p>
            <a:pPr>
              <a:buClr>
                <a:srgbClr val="0070C0"/>
              </a:buClr>
            </a:pPr>
            <a:endParaRPr lang="en-US" sz="4800" dirty="0">
              <a:latin typeface="SutonnyOMJ" pitchFamily="2" charset="0"/>
              <a:cs typeface="SutonnyOMJ" pitchFamily="2" charset="0"/>
            </a:endParaRPr>
          </a:p>
          <a:p>
            <a:pPr>
              <a:buClr>
                <a:srgbClr val="0070C0"/>
              </a:buClr>
            </a:pPr>
            <a:r>
              <a:rPr lang="bn-BD" sz="4800" dirty="0">
                <a:latin typeface="SutonnyOMJ" pitchFamily="2" charset="0"/>
                <a:cs typeface="SutonnyOMJ" pitchFamily="2" charset="0"/>
              </a:rPr>
              <a:t>২। </a:t>
            </a:r>
            <a:r>
              <a:rPr lang="en-US" sz="4800" dirty="0" err="1">
                <a:latin typeface="SutonnyOMJ" pitchFamily="2" charset="0"/>
                <a:cs typeface="SutonnyOMJ" pitchFamily="2" charset="0"/>
              </a:rPr>
              <a:t>বাংলার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>
                <a:latin typeface="SutonnyOMJ" pitchFamily="2" charset="0"/>
                <a:cs typeface="SutonnyOMJ" pitchFamily="2" charset="0"/>
              </a:rPr>
              <a:t>প্রকৃতির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>
                <a:latin typeface="SutonnyOMJ" pitchFamily="2" charset="0"/>
                <a:cs typeface="SutonnyOMJ" pitchFamily="2" charset="0"/>
              </a:rPr>
              <a:t>রূপবৈচিত্র্য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>
                <a:latin typeface="SutonnyOMJ" pitchFamily="2" charset="0"/>
                <a:cs typeface="SutonnyOMJ" pitchFamily="2" charset="0"/>
              </a:rPr>
              <a:t>সম্পর্কে</a:t>
            </a:r>
            <a:r>
              <a:rPr lang="en-US" sz="4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>
                <a:latin typeface="SutonnyOMJ" pitchFamily="2" charset="0"/>
                <a:cs typeface="SutonnyOMJ" pitchFamily="2" charset="0"/>
              </a:rPr>
              <a:t>বলতে</a:t>
            </a:r>
            <a:r>
              <a:rPr lang="bn-BD" sz="4800" dirty="0">
                <a:latin typeface="SutonnyOMJ" pitchFamily="2" charset="0"/>
                <a:cs typeface="SutonnyOMJ" pitchFamily="2" charset="0"/>
              </a:rPr>
              <a:t> পারবে।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01236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93014" y="0"/>
            <a:ext cx="518920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কবি-পরিচিতি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12225A-D777-47CD-A641-EC2AB4803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03" y="1680519"/>
            <a:ext cx="3991232" cy="336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74318"/>
      </p:ext>
    </p:extLst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168" y="185099"/>
            <a:ext cx="1148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জন্ম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: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2367" y="185099"/>
            <a:ext cx="97370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১৮৯৯খ্রিষ্টাব্দের ১৭ই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ফেব্রুয়ারি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বরিশাল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শহরে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জন্মগ্রহণ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করেন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।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তার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পিতার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নাম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সত্যানন্দ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দাশগুপ্ত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।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মাতার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নাম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কুসুমকুমারী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দাশ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-32854" y="2724612"/>
            <a:ext cx="15849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পেশাঃ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9542" y="4743125"/>
            <a:ext cx="141256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>
              <a:latin typeface="Vrinda" panose="020B0502040204020203" pitchFamily="34" charset="0"/>
              <a:cs typeface="Vrinda" panose="020B0502040204020203" pitchFamily="34" charset="0"/>
            </a:endParaRPr>
          </a:p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পুরষ্কারঃ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9035" y="5035059"/>
            <a:ext cx="100825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রবীন্দ্র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স্মৃতি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পুরুষ্কার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(১৯৫২), 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সাহিত্য আকাদেমি পুরস্কার (১৯৫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৫) 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লাভ করে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ন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1150" y="1448492"/>
            <a:ext cx="2175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>
                <a:latin typeface="SutonnyMJ" pitchFamily="2" charset="0"/>
              </a:rPr>
              <a:t> 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শিক্ষাঃ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1552" y="2551387"/>
            <a:ext cx="98580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কলকাতা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সিটি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কলেজ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,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দিল্লি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রামযশ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কলেজ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,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বরিশাল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ব্রজমোহন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কলেজ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,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খগড়পুর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কলেজ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,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বরিষা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কলেজ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, ও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হাওড়া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কলেজে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পনা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ও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সাংবাদিকতা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করেন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  <a:endParaRPr lang="as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s-IN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41553" y="6303453"/>
            <a:ext cx="9858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২২অক্টোবর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১৯৫৪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সালে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কলকাতায়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এক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ট্রাম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দূর্ঘটনায়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মৃত্যুবরণ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করেন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।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0551" y="6180343"/>
            <a:ext cx="9781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মৃ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ত্যুঃ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23154" y="1474168"/>
            <a:ext cx="9876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১৯২১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সালে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কলকাতা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বিশ্ববিদ্যালয়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থেকে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ইংরেজিতে এম</a:t>
            </a:r>
            <a:r>
              <a:rPr lang="as-IN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 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পাস করেন। আইন কলেজে ভর্তি হলেও শেষ পর্যন্ত তিনি পরীক্ষা দেননি।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68" y="3892355"/>
            <a:ext cx="12248381" cy="841248"/>
          </a:xfrm>
        </p:spPr>
        <p:txBody>
          <a:bodyPr>
            <a:normAutofit fontScale="90000"/>
          </a:bodyPr>
          <a:lstStyle/>
          <a:p>
            <a:r>
              <a:rPr lang="en-US" sz="32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উল্লেখ্যযোগ্য</a:t>
            </a:r>
            <a:r>
              <a:rPr lang="en-US" sz="32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32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গ্রন্থঃ</a:t>
            </a:r>
            <a:r>
              <a:rPr lang="en-US" sz="32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ঝরা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পালক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,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ধুসর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পান্ডুলিপি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,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বনলতা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সেন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,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রূপসী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বাংলা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,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সাতটি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তারার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                       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তিমির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sz="27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প্রভৃতি</a:t>
            </a:r>
            <a:r>
              <a:rPr lang="en-US" sz="27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rinda" panose="020B0502040204020203" pitchFamily="34" charset="0"/>
                <a:cs typeface="Vrinda" panose="020B0502040204020203" pitchFamily="34" charset="0"/>
              </a:rPr>
              <a:t>।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rinda" panose="020B0502040204020203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53921"/>
      </p:ext>
    </p:extLst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4957" y="286603"/>
            <a:ext cx="14109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latin typeface="SutonnyOMJ" pitchFamily="2" charset="0"/>
                <a:cs typeface="SutonnyOMJ" pitchFamily="2" charset="0"/>
              </a:rPr>
              <a:t>সুদর্শন</a:t>
            </a:r>
            <a:r>
              <a:rPr lang="en-US" sz="4000" dirty="0"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7766882" y="570337"/>
            <a:ext cx="41264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SutonnyOMJ" pitchFamily="2" charset="0"/>
                <a:cs typeface="SutonnyOMJ" pitchFamily="2" charset="0"/>
              </a:rPr>
              <a:t>এক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latin typeface="SutonnyOMJ" pitchFamily="2" charset="0"/>
                <a:cs typeface="SutonnyOMJ" pitchFamily="2" charset="0"/>
              </a:rPr>
              <a:t>ধরনের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latin typeface="SutonnyOMJ" pitchFamily="2" charset="0"/>
                <a:cs typeface="SutonnyOMJ" pitchFamily="2" charset="0"/>
              </a:rPr>
              <a:t>গুবরে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>
                <a:latin typeface="SutonnyOMJ" pitchFamily="2" charset="0"/>
                <a:cs typeface="SutonnyOMJ" pitchFamily="2" charset="0"/>
              </a:rPr>
              <a:t>পোকা</a:t>
            </a:r>
            <a:r>
              <a:rPr lang="en-US" sz="4000" dirty="0">
                <a:latin typeface="SutonnyOMJ" pitchFamily="2" charset="0"/>
                <a:cs typeface="SutonnyOMJ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477599" y="5135512"/>
            <a:ext cx="24899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কার্তিকের</a:t>
            </a:r>
            <a:r>
              <a:rPr lang="en-US" sz="4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নবান্নের</a:t>
            </a:r>
            <a:r>
              <a:rPr lang="en-US" sz="4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>
                <a:latin typeface="SutonnyOMJ" panose="01010600010101010101" pitchFamily="2" charset="0"/>
                <a:cs typeface="SutonnyOMJ" panose="01010600010101010101" pitchFamily="2" charset="0"/>
              </a:rPr>
              <a:t>দেশে</a:t>
            </a:r>
            <a:r>
              <a:rPr lang="en-US" sz="4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8083897" y="4506455"/>
            <a:ext cx="39248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SutonnyOMJ" pitchFamily="2" charset="0"/>
                <a:cs typeface="SutonnyOMJ" pitchFamily="2" charset="0"/>
              </a:rPr>
              <a:t>কবি</a:t>
            </a:r>
            <a:r>
              <a:rPr lang="en-US" sz="4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>
                <a:latin typeface="SutonnyOMJ" pitchFamily="2" charset="0"/>
                <a:cs typeface="SutonnyOMJ" pitchFamily="2" charset="0"/>
              </a:rPr>
              <a:t>নিজের</a:t>
            </a:r>
            <a:r>
              <a:rPr lang="en-US" sz="4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>
                <a:latin typeface="SutonnyOMJ" pitchFamily="2" charset="0"/>
                <a:cs typeface="SutonnyOMJ" pitchFamily="2" charset="0"/>
              </a:rPr>
              <a:t>জন্মভূমি</a:t>
            </a:r>
            <a:r>
              <a:rPr lang="en-US" sz="4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>
                <a:latin typeface="SutonnyOMJ" pitchFamily="2" charset="0"/>
                <a:cs typeface="SutonnyOMJ" pitchFamily="2" charset="0"/>
              </a:rPr>
              <a:t>বাংলাদেশকে</a:t>
            </a:r>
            <a:r>
              <a:rPr lang="en-US" sz="4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>
                <a:latin typeface="SutonnyOMJ" pitchFamily="2" charset="0"/>
                <a:cs typeface="SutonnyOMJ" pitchFamily="2" charset="0"/>
              </a:rPr>
              <a:t>নবান্নের</a:t>
            </a:r>
            <a:r>
              <a:rPr lang="en-US" sz="4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>
                <a:latin typeface="SutonnyOMJ" pitchFamily="2" charset="0"/>
                <a:cs typeface="SutonnyOMJ" pitchFamily="2" charset="0"/>
              </a:rPr>
              <a:t>দেশ</a:t>
            </a:r>
            <a:r>
              <a:rPr lang="en-US" sz="4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>
                <a:latin typeface="SutonnyOMJ" pitchFamily="2" charset="0"/>
                <a:cs typeface="SutonnyOMJ" pitchFamily="2" charset="0"/>
              </a:rPr>
              <a:t>বলেছেন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2050" name="Picture 2" descr="C:\Users\Uttam\Desktop\kplkjljjjkjj\একধরনেরগুবরেপোক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8808" y="286603"/>
            <a:ext cx="3189666" cy="234538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3" name="Picture 5" descr="C:\Users\Uttam\Desktop\kplkjljjjkjj\কার্তিকেরনবান্নেরদেশে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8808" y="3809076"/>
            <a:ext cx="3291598" cy="27729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11453921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4222" y="759245"/>
            <a:ext cx="1021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latin typeface="SutonnyOMJ" pitchFamily="2" charset="0"/>
                <a:cs typeface="SutonnyOMJ" pitchFamily="2" charset="0"/>
              </a:rPr>
              <a:t>নীড়ে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4297" y="446276"/>
            <a:ext cx="26324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latin typeface="SutonnyOMJ" pitchFamily="2" charset="0"/>
                <a:cs typeface="SutonnyOMJ" pitchFamily="2" charset="0"/>
              </a:rPr>
              <a:t>পাখির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latin typeface="SutonnyOMJ" pitchFamily="2" charset="0"/>
                <a:cs typeface="SutonnyOMJ" pitchFamily="2" charset="0"/>
              </a:rPr>
              <a:t>বাসায়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8327" y="2790178"/>
            <a:ext cx="9717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latin typeface="SutonnyOMJ" pitchFamily="2" charset="0"/>
                <a:cs typeface="SutonnyOMJ" pitchFamily="2" charset="0"/>
              </a:rPr>
              <a:t>ধবল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5815" y="2197290"/>
            <a:ext cx="12202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latin typeface="SutonnyOMJ" pitchFamily="2" charset="0"/>
                <a:cs typeface="SutonnyOMJ" pitchFamily="2" charset="0"/>
              </a:rPr>
              <a:t>সাদা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5551" y="5205831"/>
            <a:ext cx="10583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latin typeface="SutonnyOMJ" pitchFamily="2" charset="0"/>
                <a:cs typeface="SutonnyOMJ" pitchFamily="2" charset="0"/>
              </a:rPr>
              <a:t>নবান্ন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82264" y="4311982"/>
            <a:ext cx="389115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latin typeface="SutonnyOMJ" pitchFamily="2" charset="0"/>
                <a:cs typeface="SutonnyOMJ" pitchFamily="2" charset="0"/>
              </a:rPr>
              <a:t>নতুন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latin typeface="SutonnyOMJ" pitchFamily="2" charset="0"/>
                <a:cs typeface="SutonnyOMJ" pitchFamily="2" charset="0"/>
              </a:rPr>
              <a:t>ধানকাটার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latin typeface="SutonnyOMJ" pitchFamily="2" charset="0"/>
                <a:cs typeface="SutonnyOMJ" pitchFamily="2" charset="0"/>
              </a:rPr>
              <a:t>পর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latin typeface="SutonnyOMJ" pitchFamily="2" charset="0"/>
                <a:cs typeface="SutonnyOMJ" pitchFamily="2" charset="0"/>
              </a:rPr>
              <a:t>আমাদের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latin typeface="SutonnyOMJ" pitchFamily="2" charset="0"/>
                <a:cs typeface="SutonnyOMJ" pitchFamily="2" charset="0"/>
              </a:rPr>
              <a:t>দেশে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 এ </a:t>
            </a:r>
            <a:r>
              <a:rPr lang="en-US" sz="4400" dirty="0" err="1">
                <a:latin typeface="SutonnyOMJ" pitchFamily="2" charset="0"/>
                <a:cs typeface="SutonnyOMJ" pitchFamily="2" charset="0"/>
              </a:rPr>
              <a:t>উৎসব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4400" dirty="0">
                <a:latin typeface="SutonnyOMJ" pitchFamily="2" charset="0"/>
                <a:cs typeface="SutonnyOMJ" pitchFamily="2" charset="0"/>
              </a:rPr>
              <a:t>।</a:t>
            </a:r>
          </a:p>
        </p:txBody>
      </p:sp>
      <p:pic>
        <p:nvPicPr>
          <p:cNvPr id="3074" name="Picture 2" descr="C:\Users\Uttam\Desktop\kplkjljjjkjj\পাখিরবাসায়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2793">
            <a:off x="3675228" y="234145"/>
            <a:ext cx="4307036" cy="19631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5" name="Picture 3" descr="C:\Users\Uttam\Desktop\kplkjljjjkjj\ধব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895" y="2464132"/>
            <a:ext cx="434396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6" name="Picture 4" descr="C:\Users\Uttam\Desktop\kplkjljjjkjj\নবান্ন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84895" y="4500491"/>
            <a:ext cx="4297369" cy="1853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11453921"/>
      </p:ext>
    </p:extLst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228" y="4499575"/>
            <a:ext cx="119451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800" dirty="0">
                <a:solidFill>
                  <a:srgbClr val="7030A0"/>
                </a:solidFill>
              </a:rPr>
              <a:t>হয়তো দেখিবে চেয়ে সুদর্শন উড়িতেছে সন্ধ্যার বাতাসে।</a:t>
            </a:r>
            <a:br>
              <a:rPr lang="as-IN" sz="2800" dirty="0">
                <a:solidFill>
                  <a:srgbClr val="7030A0"/>
                </a:solidFill>
              </a:rPr>
            </a:br>
            <a:r>
              <a:rPr lang="as-IN" sz="2800" dirty="0">
                <a:solidFill>
                  <a:srgbClr val="7030A0"/>
                </a:solidFill>
              </a:rPr>
              <a:t>হয়তো শুনিবে এক লক্ষ্মীপেঁচা ডাকিতেছে শিমূলের ডালে।</a:t>
            </a:r>
            <a:br>
              <a:rPr lang="as-IN" sz="2800" dirty="0">
                <a:solidFill>
                  <a:srgbClr val="7030A0"/>
                </a:solidFill>
              </a:rPr>
            </a:br>
            <a:r>
              <a:rPr lang="as-IN" sz="2800" dirty="0">
                <a:solidFill>
                  <a:srgbClr val="7030A0"/>
                </a:solidFill>
              </a:rPr>
              <a:t>হয়তো খইয়ের ধান ছড়াতেছে শিশু এক উঠানের ঘাসে</a:t>
            </a:r>
            <a:br>
              <a:rPr lang="as-IN" sz="2800" dirty="0"/>
            </a:br>
            <a:r>
              <a:rPr lang="as-IN" sz="2800" dirty="0"/>
              <a:t>।</a:t>
            </a:r>
            <a:endParaRPr lang="en-US" sz="2800" dirty="0"/>
          </a:p>
        </p:txBody>
      </p:sp>
      <p:pic>
        <p:nvPicPr>
          <p:cNvPr id="7171" name="Picture 3" descr="C:\Users\Uttam\Desktop\kplkjljjjkjj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8250" y="282229"/>
            <a:ext cx="8169067" cy="37124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1453921"/>
      </p:ext>
    </p:extLst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294</Words>
  <Application>Microsoft Office PowerPoint</Application>
  <PresentationFormat>Widescreen</PresentationFormat>
  <Paragraphs>46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Franklin Gothic Book</vt:lpstr>
      <vt:lpstr>Franklin Gothic Medium</vt:lpstr>
      <vt:lpstr>SutonnyMJ</vt:lpstr>
      <vt:lpstr>SutonnyOMJ</vt:lpstr>
      <vt:lpstr>Vrinda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উল্লেখ্যযোগ্য গ্রন্থঃ ঝরা পালক, ধুসর পান্ডুলিপি, বনলতা সেন, রূপসী বাংলা, সাতটি তারার                         তিমির প্রভৃতি।</vt:lpstr>
      <vt:lpstr>PowerPoint Presentation</vt:lpstr>
      <vt:lpstr>PowerPoint Presentation</vt:lpstr>
      <vt:lpstr>PowerPoint Presentation</vt:lpstr>
      <vt:lpstr>PowerPoint Presentation</vt:lpstr>
      <vt:lpstr>কবি কিভাবে আবার বাংলায় ফিরে আসতে পারেন? কবিতার আলোকে ব্যাখ্যা কর।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8801761923100</cp:lastModifiedBy>
  <cp:revision>75</cp:revision>
  <dcterms:created xsi:type="dcterms:W3CDTF">2020-07-22T07:31:55Z</dcterms:created>
  <dcterms:modified xsi:type="dcterms:W3CDTF">2020-12-28T15:52:40Z</dcterms:modified>
</cp:coreProperties>
</file>