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2" r:id="rId10"/>
    <p:sldId id="264" r:id="rId11"/>
    <p:sldId id="265" r:id="rId12"/>
    <p:sldId id="266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48928ED-2C35-44BD-AC9C-BFF9DA7AAA3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89ECF6-FF7F-48B4-8F9D-6DF54BF72D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-388208" y="1566211"/>
            <a:ext cx="6386355" cy="120430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10000"/>
            <a:ext cx="3810000" cy="259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2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rcular Arrow 1"/>
          <p:cNvSpPr/>
          <p:nvPr/>
        </p:nvSpPr>
        <p:spPr>
          <a:xfrm>
            <a:off x="990600" y="3969327"/>
            <a:ext cx="1295400" cy="10668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33400" y="623455"/>
            <a:ext cx="8077200" cy="990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is Direct Speech?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-533400" y="1239982"/>
            <a:ext cx="5638800" cy="2729345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We may quote his actual words . This is called Direct Speech.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Horizontal Scroll 5"/>
          <p:cNvSpPr/>
          <p:nvPr/>
        </p:nvSpPr>
        <p:spPr>
          <a:xfrm rot="19510488">
            <a:off x="-121000" y="3134269"/>
            <a:ext cx="8764326" cy="990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is Indirect Speech?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xplosion 2 6"/>
          <p:cNvSpPr/>
          <p:nvPr/>
        </p:nvSpPr>
        <p:spPr>
          <a:xfrm rot="20986905">
            <a:off x="2259754" y="3373226"/>
            <a:ext cx="7633030" cy="2864426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We may report what he said without quoting his actual words . This is called indirect Speech.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ircular Arrow 7"/>
          <p:cNvSpPr/>
          <p:nvPr/>
        </p:nvSpPr>
        <p:spPr>
          <a:xfrm>
            <a:off x="58882" y="110836"/>
            <a:ext cx="1295400" cy="10668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1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827809" y="685800"/>
            <a:ext cx="75438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Sukumar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said to me , “ I ate bread and butter.”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2209800" y="1288473"/>
            <a:ext cx="1524000" cy="1828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Reporting Speech</a:t>
            </a:r>
            <a:endParaRPr lang="en-US" dirty="0"/>
          </a:p>
        </p:txBody>
      </p:sp>
      <p:sp>
        <p:nvSpPr>
          <p:cNvPr id="6" name="Up-Down Arrow 5"/>
          <p:cNvSpPr/>
          <p:nvPr/>
        </p:nvSpPr>
        <p:spPr>
          <a:xfrm>
            <a:off x="5791200" y="1295400"/>
            <a:ext cx="1524000" cy="1828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Reported Speech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3117273"/>
            <a:ext cx="6096000" cy="159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4504459" y="2202873"/>
            <a:ext cx="5715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orizontal Scroll 11"/>
          <p:cNvSpPr/>
          <p:nvPr/>
        </p:nvSpPr>
        <p:spPr>
          <a:xfrm>
            <a:off x="2542309" y="3193473"/>
            <a:ext cx="44958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Direct Speech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152400" y="5867400"/>
            <a:ext cx="89154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Sukumar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said to me  that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had eaten  bread and butter.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ck Arc 13"/>
          <p:cNvSpPr/>
          <p:nvPr/>
        </p:nvSpPr>
        <p:spPr>
          <a:xfrm>
            <a:off x="1335232" y="5148577"/>
            <a:ext cx="3733800" cy="1295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 rot="10623199">
            <a:off x="5958849" y="4828310"/>
            <a:ext cx="571500" cy="9037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orizontal Scroll 15"/>
          <p:cNvSpPr/>
          <p:nvPr/>
        </p:nvSpPr>
        <p:spPr>
          <a:xfrm>
            <a:off x="2971800" y="4080164"/>
            <a:ext cx="44958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Indirect Speech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4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28600" y="838200"/>
            <a:ext cx="8686800" cy="1981200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speech which is under Quotation marks  or Inverted commas in writing is called Direct Speech and the verb by which it is expressed, is called Reporting Speech 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09600" y="30480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1447800" y="3048000"/>
            <a:ext cx="6858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There are three features of Direct Speech-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30383" y="37719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1461656" y="3657600"/>
            <a:ext cx="6705600" cy="7239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writing, the Direct Speech is put within Inverted Comma (“……”) to mark off the exact words of the speaker.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50719" y="45720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1489365" y="4607502"/>
            <a:ext cx="6705600" cy="3619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Comma is used after Reporting Speech.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40328" y="51054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1447801" y="5132243"/>
            <a:ext cx="6705600" cy="3619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first letter of the Direct Speech is a Capital letter.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5791200"/>
            <a:ext cx="636616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He said, </a:t>
            </a:r>
            <a:r>
              <a:rPr lang="en-US" sz="5400" b="1" dirty="0" smtClean="0">
                <a:solidFill>
                  <a:srgbClr val="00B050"/>
                </a:solidFill>
              </a:rPr>
              <a:t>“ I am ill.”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1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51816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Now Look at the following table.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057400" y="609600"/>
            <a:ext cx="42672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Rafiq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said, ‘’ I am very busy”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71343"/>
              </p:ext>
            </p:extLst>
          </p:nvPr>
        </p:nvGraphicFramePr>
        <p:xfrm>
          <a:off x="838200" y="1752600"/>
          <a:ext cx="7467600" cy="7416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Reporting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 Speech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Rafiq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“I am very busy”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lowchart: Process 4"/>
          <p:cNvSpPr/>
          <p:nvPr/>
        </p:nvSpPr>
        <p:spPr>
          <a:xfrm>
            <a:off x="2819400" y="1281545"/>
            <a:ext cx="27432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Direct Speech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819400" y="2590800"/>
            <a:ext cx="27432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Indirect Speech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11031"/>
              </p:ext>
            </p:extLst>
          </p:nvPr>
        </p:nvGraphicFramePr>
        <p:xfrm>
          <a:off x="762000" y="3048000"/>
          <a:ext cx="7543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Reporter/ Speaker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Reporting verb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Reported Speech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Rafiq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that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 was very</a:t>
                      </a:r>
                      <a:r>
                        <a:rPr lang="en-US" b="1" baseline="0" dirty="0" smtClean="0"/>
                        <a:t> busy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4114800"/>
            <a:ext cx="8686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will be noticed that in changing  the Direct Speech into Indirect certain grammatical changes have been made.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6927" y="5105400"/>
            <a:ext cx="9137073" cy="76920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We have used ‘that’ before the Reported Speech or Indirect Speech.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72736" y="6019800"/>
            <a:ext cx="7471063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Pronoun ‘I’ is changed to ‘he.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58881" y="6400800"/>
            <a:ext cx="7484917" cy="3602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The verb ‘am’ is changed to ‘was’.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2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959" y="152400"/>
            <a:ext cx="83058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 we want to change a Direct Speech into Indirect , we have to change three or more changes --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84007" y="113615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1227575" y="1071478"/>
            <a:ext cx="1828800" cy="4191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Tense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 flipV="1">
            <a:off x="4090554" y="113615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5105400" y="1040900"/>
            <a:ext cx="1828800" cy="4191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Person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01138" y="2309695"/>
            <a:ext cx="65462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1246909" y="1609725"/>
            <a:ext cx="4038600" cy="4762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Certain words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809" y="2140418"/>
            <a:ext cx="8264236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If the Reporting Speech is in the Past Tense, we must make the following changes-- </a:t>
            </a:r>
            <a:endParaRPr lang="en-US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flipV="1">
            <a:off x="398318" y="173355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2717403" y="2829730"/>
            <a:ext cx="3380509" cy="3539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Change of Tense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441254"/>
              </p:ext>
            </p:extLst>
          </p:nvPr>
        </p:nvGraphicFramePr>
        <p:xfrm>
          <a:off x="457886" y="3276600"/>
          <a:ext cx="8298873" cy="3474720"/>
        </p:xfrm>
        <a:graphic>
          <a:graphicData uri="http://schemas.openxmlformats.org/drawingml/2006/table">
            <a:tbl>
              <a:tblPr/>
              <a:tblGrid>
                <a:gridCol w="2766291"/>
                <a:gridCol w="2766291"/>
                <a:gridCol w="2766291"/>
              </a:tblGrid>
              <a:tr h="2216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r>
                        <a:rPr lang="en-US" dirty="0" smtClean="0"/>
                        <a:t>a. Present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r>
                        <a:rPr lang="en-US" dirty="0" smtClean="0"/>
                        <a:t>b. Present continuous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continuous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r>
                        <a:rPr lang="en-US" dirty="0" smtClean="0"/>
                        <a:t>c. Present perfect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Past Perfect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r>
                        <a:rPr lang="en-US" dirty="0" smtClean="0"/>
                        <a:t>d. Past Indefinite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r>
                        <a:rPr lang="en-US" dirty="0" smtClean="0"/>
                        <a:t>e. Past perfect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Past Perfect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r>
                        <a:rPr lang="en-US" dirty="0" smtClean="0"/>
                        <a:t>f. Past continuous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 continuous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r>
                        <a:rPr lang="en-US" dirty="0" smtClean="0"/>
                        <a:t>g. Future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in the past</a:t>
                      </a:r>
                    </a:p>
                    <a:p>
                      <a:r>
                        <a:rPr lang="en-US" dirty="0" smtClean="0"/>
                        <a:t>Subject + should/ would+ v1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22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829697"/>
              </p:ext>
            </p:extLst>
          </p:nvPr>
        </p:nvGraphicFramePr>
        <p:xfrm>
          <a:off x="152400" y="838200"/>
          <a:ext cx="8839200" cy="6035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419600"/>
                <a:gridCol w="4419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Reported speech of Direct Narration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Reported speech of Indirect Narration</a:t>
                      </a:r>
                      <a:endParaRPr lang="en-US" sz="20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Present Indefinite Tense</a:t>
                      </a:r>
                    </a:p>
                    <a:p>
                      <a:r>
                        <a:rPr lang="en-US" sz="2000" dirty="0" smtClean="0"/>
                        <a:t>He said, “I write a letter”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Past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Indefinite Tense</a:t>
                      </a:r>
                    </a:p>
                    <a:p>
                      <a:r>
                        <a:rPr lang="en-US" sz="2000" dirty="0" smtClean="0"/>
                        <a:t>He said</a:t>
                      </a:r>
                      <a:r>
                        <a:rPr lang="en-US" sz="2000" baseline="0" dirty="0" smtClean="0"/>
                        <a:t> that he </a:t>
                      </a:r>
                      <a:r>
                        <a:rPr lang="en-US" sz="2000" dirty="0" smtClean="0"/>
                        <a:t> wrote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a letter.</a:t>
                      </a:r>
                      <a:endParaRPr 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Present Continuous Tense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He said, “ I am reading a book.”</a:t>
                      </a:r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Past Continuous Tense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He said</a:t>
                      </a:r>
                      <a:r>
                        <a:rPr lang="en-US" sz="1800" baseline="0" dirty="0" smtClean="0"/>
                        <a:t> that he</a:t>
                      </a:r>
                      <a:r>
                        <a:rPr lang="en-US" sz="1800" dirty="0" smtClean="0"/>
                        <a:t> was reading a book.</a:t>
                      </a:r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Present Perfect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Tense</a:t>
                      </a:r>
                    </a:p>
                    <a:p>
                      <a:r>
                        <a:rPr lang="en-US" dirty="0" smtClean="0"/>
                        <a:t>He said, “I have done my duty.”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Past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Perfect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Tense</a:t>
                      </a:r>
                    </a:p>
                    <a:p>
                      <a:r>
                        <a:rPr lang="en-US" dirty="0" smtClean="0"/>
                        <a:t>He said</a:t>
                      </a:r>
                      <a:r>
                        <a:rPr lang="en-US" baseline="0" dirty="0" smtClean="0"/>
                        <a:t> that he had </a:t>
                      </a:r>
                      <a:r>
                        <a:rPr lang="en-US" dirty="0" smtClean="0"/>
                        <a:t>have done his duty.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Present Perfect Continuous Tense</a:t>
                      </a:r>
                    </a:p>
                    <a:p>
                      <a:r>
                        <a:rPr lang="en-US" sz="1600" dirty="0" smtClean="0"/>
                        <a:t>They said, “We have been working for two hours”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Past Perfect Continuous Tense</a:t>
                      </a:r>
                    </a:p>
                    <a:p>
                      <a:r>
                        <a:rPr lang="en-US" sz="1500" dirty="0" smtClean="0"/>
                        <a:t>They said</a:t>
                      </a:r>
                      <a:r>
                        <a:rPr lang="en-US" sz="1500" baseline="0" dirty="0" smtClean="0"/>
                        <a:t> that they </a:t>
                      </a:r>
                      <a:r>
                        <a:rPr lang="en-US" sz="1500" dirty="0" smtClean="0"/>
                        <a:t> had been working for two hours.</a:t>
                      </a:r>
                      <a:endParaRPr lang="en-US" sz="15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Past Indefinite Tense</a:t>
                      </a:r>
                    </a:p>
                    <a:p>
                      <a:r>
                        <a:rPr lang="en-US" sz="1800" dirty="0" smtClean="0"/>
                        <a:t>He said,</a:t>
                      </a:r>
                      <a:r>
                        <a:rPr lang="en-US" sz="1800" baseline="0" dirty="0" smtClean="0"/>
                        <a:t> “I wrote letters.”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 Tense</a:t>
                      </a:r>
                    </a:p>
                    <a:p>
                      <a:r>
                        <a:rPr lang="en-US" sz="1800" dirty="0" smtClean="0"/>
                        <a:t>He said</a:t>
                      </a:r>
                      <a:r>
                        <a:rPr lang="en-US" sz="1800" baseline="0" dirty="0" smtClean="0"/>
                        <a:t> that he had written letters.</a:t>
                      </a:r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Past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Continuous Tense</a:t>
                      </a:r>
                    </a:p>
                    <a:p>
                      <a:r>
                        <a:rPr lang="en-US" dirty="0" smtClean="0"/>
                        <a:t>He said, “I was writing letters.”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Past Perfect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Continuous Tense</a:t>
                      </a:r>
                    </a:p>
                    <a:p>
                      <a:r>
                        <a:rPr lang="en-US" dirty="0" smtClean="0"/>
                        <a:t>He said</a:t>
                      </a:r>
                      <a:r>
                        <a:rPr lang="en-US" baseline="0" dirty="0" smtClean="0"/>
                        <a:t> that he had been</a:t>
                      </a:r>
                      <a:r>
                        <a:rPr lang="en-US" dirty="0" smtClean="0"/>
                        <a:t> writing letters.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Past Perfect Tense</a:t>
                      </a:r>
                    </a:p>
                    <a:p>
                      <a:r>
                        <a:rPr lang="en-US" dirty="0" smtClean="0"/>
                        <a:t>He said, “I had passed the examination.”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Past Perfect Tense ( No change)</a:t>
                      </a:r>
                    </a:p>
                    <a:p>
                      <a:r>
                        <a:rPr lang="en-US" dirty="0" smtClean="0"/>
                        <a:t>He said</a:t>
                      </a:r>
                      <a:r>
                        <a:rPr lang="en-US" baseline="0" dirty="0" smtClean="0"/>
                        <a:t> that he</a:t>
                      </a:r>
                      <a:r>
                        <a:rPr lang="en-US" dirty="0" smtClean="0"/>
                        <a:t> had passed the examination.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Future Tense</a:t>
                      </a:r>
                    </a:p>
                    <a:p>
                      <a:r>
                        <a:rPr lang="en-US" dirty="0" smtClean="0"/>
                        <a:t>She said to me, “I shall help you.”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in</a:t>
                      </a:r>
                      <a:r>
                        <a:rPr lang="en-US" baseline="0" dirty="0" smtClean="0"/>
                        <a:t> the past Tense</a:t>
                      </a:r>
                      <a:endParaRPr lang="en-US" dirty="0" smtClean="0"/>
                    </a:p>
                    <a:p>
                      <a:r>
                        <a:rPr lang="en-US" sz="1600" dirty="0" smtClean="0"/>
                        <a:t>She said to me</a:t>
                      </a:r>
                      <a:r>
                        <a:rPr lang="en-US" sz="1600" baseline="0" dirty="0" smtClean="0"/>
                        <a:t> that she</a:t>
                      </a:r>
                      <a:r>
                        <a:rPr lang="en-US" sz="1600" dirty="0" smtClean="0"/>
                        <a:t> should/would help me.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0" y="152400"/>
            <a:ext cx="1981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57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569"/>
            <a:ext cx="91440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If the Reporting Speech is in the Past Tense, some words of Time expression and place expression are changed.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 Of Certain Words)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984"/>
              </p:ext>
            </p:extLst>
          </p:nvPr>
        </p:nvGraphicFramePr>
        <p:xfrm>
          <a:off x="76200" y="1645920"/>
          <a:ext cx="8991600" cy="47548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274398"/>
                <a:gridCol w="2858601"/>
                <a:gridCol w="2858601"/>
              </a:tblGrid>
              <a:tr h="2924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then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Ago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Today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day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Tonight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night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Tomorrow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next</a:t>
                      </a:r>
                      <a:r>
                        <a:rPr lang="en-US" baseline="0" dirty="0" smtClean="0"/>
                        <a:t> day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Yesterday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previous day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Last + 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previous +time 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These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those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Thus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way/ so</a:t>
                      </a:r>
                      <a:endParaRPr lang="en-US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r>
                        <a:rPr lang="en-US" dirty="0" smtClean="0"/>
                        <a:t>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6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418531" y="186687"/>
            <a:ext cx="1219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70813" y="23883"/>
            <a:ext cx="362461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Change Of Person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27295" y="895488"/>
            <a:ext cx="418531" cy="457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9431" y="2018495"/>
            <a:ext cx="869817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the subject of Reported Speech is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person, it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will be changed , followed by the object of Reporting Speech.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0" y="2143838"/>
            <a:ext cx="418531" cy="457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2178" y="770145"/>
            <a:ext cx="869817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the subject of Reported Speech is 1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person, it will be changed , followed by the subject of Reporting Speech.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-9099" y="3431976"/>
            <a:ext cx="418531" cy="457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906" y="3306633"/>
            <a:ext cx="869817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there is no object in Reporting Speech,2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person will be changed into 3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person. 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357" y="4572000"/>
            <a:ext cx="869817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the subject of Reported Speech is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person,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there will be no changed.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-9100" y="4514910"/>
            <a:ext cx="418531" cy="457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1 13"/>
          <p:cNvSpPr/>
          <p:nvPr/>
        </p:nvSpPr>
        <p:spPr>
          <a:xfrm>
            <a:off x="-4551" y="5588730"/>
            <a:ext cx="418531" cy="457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5826" y="5588730"/>
            <a:ext cx="869817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the subject of Reported Speech is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person ‘We’ Which means Whole Mankind , there will be no changed.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600200"/>
            <a:ext cx="82296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 said to me, “ I have done my duty</a:t>
            </a:r>
            <a:r>
              <a:rPr lang="en-US" dirty="0" smtClean="0">
                <a:solidFill>
                  <a:srgbClr val="00B0F0"/>
                </a:solidFill>
              </a:rPr>
              <a:t>”          </a:t>
            </a:r>
            <a:r>
              <a:rPr lang="en-US" dirty="0" smtClean="0">
                <a:solidFill>
                  <a:srgbClr val="FFFF00"/>
                </a:solidFill>
              </a:rPr>
              <a:t>He said to me that he had done his duty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267200" y="1556266"/>
            <a:ext cx="38896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1361" y="2819400"/>
            <a:ext cx="856624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 said to me, “ You have done your duty</a:t>
            </a:r>
            <a:r>
              <a:rPr lang="en-US" dirty="0" smtClean="0">
                <a:solidFill>
                  <a:srgbClr val="00B0F0"/>
                </a:solidFill>
              </a:rPr>
              <a:t>”          </a:t>
            </a:r>
            <a:r>
              <a:rPr lang="en-US" dirty="0" smtClean="0">
                <a:solidFill>
                  <a:srgbClr val="FFFF00"/>
                </a:solidFill>
              </a:rPr>
              <a:t>He said to me that I had done my duty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4564037" y="2775466"/>
            <a:ext cx="38896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7906" y="4022480"/>
            <a:ext cx="861969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 said, “ You have done your duty</a:t>
            </a:r>
            <a:r>
              <a:rPr lang="en-US" dirty="0" smtClean="0">
                <a:solidFill>
                  <a:srgbClr val="00B0F0"/>
                </a:solidFill>
              </a:rPr>
              <a:t>”                          </a:t>
            </a:r>
            <a:r>
              <a:rPr lang="en-US" dirty="0" smtClean="0">
                <a:solidFill>
                  <a:srgbClr val="FFFF00"/>
                </a:solidFill>
              </a:rPr>
              <a:t>He said that he had done his duty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4461681" y="4014519"/>
            <a:ext cx="38896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87906" y="5105400"/>
            <a:ext cx="861969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 said, “ He has done his duty</a:t>
            </a:r>
            <a:r>
              <a:rPr lang="en-US" dirty="0" smtClean="0">
                <a:solidFill>
                  <a:srgbClr val="00B0F0"/>
                </a:solidFill>
              </a:rPr>
              <a:t>”                          </a:t>
            </a:r>
            <a:r>
              <a:rPr lang="en-US" dirty="0" smtClean="0">
                <a:solidFill>
                  <a:srgbClr val="FFFF00"/>
                </a:solidFill>
              </a:rPr>
              <a:t>He said that he had done his duty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4283122" y="5105400"/>
            <a:ext cx="38896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32178" y="6325049"/>
            <a:ext cx="861969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Teacher  said, “ We are mortal</a:t>
            </a:r>
            <a:r>
              <a:rPr lang="en-US" dirty="0" smtClean="0">
                <a:solidFill>
                  <a:srgbClr val="00B0F0"/>
                </a:solidFill>
              </a:rPr>
              <a:t>”                          </a:t>
            </a:r>
            <a:r>
              <a:rPr lang="en-US" dirty="0" smtClean="0">
                <a:solidFill>
                  <a:srgbClr val="FFFF00"/>
                </a:solidFill>
              </a:rPr>
              <a:t>Teacher said that we are mortal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072719" y="6325049"/>
            <a:ext cx="38896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9" grpId="0" animBg="1"/>
      <p:bldP spid="12" grpId="0" animBg="1"/>
      <p:bldP spid="15" grpId="0" animBg="1"/>
      <p:bldP spid="11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051" y="65487"/>
            <a:ext cx="22479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 basic changes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95047"/>
              </p:ext>
            </p:extLst>
          </p:nvPr>
        </p:nvGraphicFramePr>
        <p:xfrm>
          <a:off x="304800" y="434819"/>
          <a:ext cx="8229600" cy="6084001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2743200"/>
                <a:gridCol w="2743200"/>
                <a:gridCol w="2743200"/>
              </a:tblGrid>
              <a:tr h="292801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Reporting Verb</a:t>
                      </a:r>
                      <a:endParaRPr lang="en-US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Conjunction</a:t>
                      </a:r>
                      <a:endParaRPr lang="en-US" sz="1800" b="1" dirty="0"/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Assertive Sen.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Say/ Said/ Tell/Told/ Also say/said</a:t>
                      </a:r>
                      <a:endParaRPr lang="en-US" sz="13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Assertive Sen.</a:t>
                      </a:r>
                      <a:endParaRPr lang="en-US" sz="16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Also tell/told/ again said/further said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Assertive Sen.</a:t>
                      </a:r>
                      <a:endParaRPr lang="en-US" sz="16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Add/ Added </a:t>
                      </a:r>
                      <a:endParaRPr lang="en-US" sz="13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Interrogative Sen.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Ask/Asked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If/Whether/ WH-Q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 Imperative Sen.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Ordef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/ordered,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not + verb +to</a:t>
                      </a: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Imperative Sen.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command/commanded,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Imperative Sen.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request/requested,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Imperative Sen.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advise/advised,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Imperative Sen.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forbid/forbade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Imperative Sen.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Propose/proposed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 Optative Sen.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wish/wished</a:t>
                      </a: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Pray/prayed</a:t>
                      </a: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Exclamatory Sen.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Exclaim/exclaimed in/with 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joy</a:t>
                      </a: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Exclamatory Sen.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Exclaim/exclaimed in/with 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sorrow</a:t>
                      </a: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Exclamatory Sen.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Exclaim/exclaimed in/with wonder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</a:p>
                  </a:txBody>
                  <a:tcPr/>
                </a:tc>
              </a:tr>
              <a:tr h="292801">
                <a:tc>
                  <a:txBody>
                    <a:bodyPr/>
                    <a:lstStyle/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00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there is in  direct speech “ wish, would, rather, sooner, it is time’ It would be unreal past Tense in the Indirect speech.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1219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066800"/>
            <a:ext cx="7543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girl said, “ I wish I sang.”             The girl said that she wished she sang.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575979" y="1171854"/>
            <a:ext cx="4953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686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When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reporting</a:t>
            </a:r>
            <a:r>
              <a:rPr lang="en-US" dirty="0" smtClean="0"/>
              <a:t> or principal verb is in the Past Tense, all Present Tenses of the Direct are changed into the corresponding Past  Tenses. Thus: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4370" y="2322731"/>
            <a:ext cx="461863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 simple present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dirty="0" smtClean="0"/>
              <a:t> becomes simple 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370" y="2716410"/>
            <a:ext cx="118963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2716410"/>
            <a:ext cx="61722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He said, “ I am unwell.”              He said that he was unwell.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810000" y="2808743"/>
            <a:ext cx="3810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4370" y="3176222"/>
            <a:ext cx="599023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 present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US" dirty="0" smtClean="0"/>
              <a:t> tense becomes a past continuous tense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3672765"/>
            <a:ext cx="1066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672765"/>
            <a:ext cx="77724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 said, “ My master is writing a letter.”            He said that his master was writing a letter      </a:t>
            </a:r>
            <a:endParaRPr lang="en-US" sz="1600" dirty="0"/>
          </a:p>
        </p:txBody>
      </p:sp>
      <p:sp>
        <p:nvSpPr>
          <p:cNvPr id="15" name="Right Arrow 14"/>
          <p:cNvSpPr/>
          <p:nvPr/>
        </p:nvSpPr>
        <p:spPr>
          <a:xfrm flipV="1">
            <a:off x="4853769" y="3807447"/>
            <a:ext cx="419100" cy="160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1000" y="4191000"/>
            <a:ext cx="52578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present perfect tense becomes a past perfect tense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00968" y="4587165"/>
            <a:ext cx="771923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 said, “ I have passed the exam.”                           He said that he had passed the exam    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587165"/>
            <a:ext cx="1066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flipV="1">
            <a:off x="4853769" y="4676213"/>
            <a:ext cx="419100" cy="160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5105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Note- The shall of the Future Tense is changed into should, the will is changed into would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" y="565939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a rule, the simple past tense becomes the past perfect tense in the Indirect.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6204466"/>
            <a:ext cx="1066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85900" y="6050578"/>
            <a:ext cx="75438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 said, “ The horse died last night.”                    He said that the horse had died the previous night.   </a:t>
            </a:r>
            <a:endParaRPr lang="en-US" sz="1600" dirty="0"/>
          </a:p>
        </p:txBody>
      </p:sp>
      <p:sp>
        <p:nvSpPr>
          <p:cNvPr id="24" name="Right Arrow 23"/>
          <p:cNvSpPr/>
          <p:nvPr/>
        </p:nvSpPr>
        <p:spPr>
          <a:xfrm flipV="1">
            <a:off x="4812825" y="6182507"/>
            <a:ext cx="419100" cy="160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85800"/>
            <a:ext cx="5029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1676400"/>
            <a:ext cx="3060700" cy="40311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1828800"/>
            <a:ext cx="4572000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Book Antiqua" pitchFamily="18" charset="0"/>
              </a:rPr>
              <a:t>Md.Farid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r>
              <a:rPr lang="en-US" sz="3600" b="1" dirty="0" err="1" smtClean="0">
                <a:latin typeface="Book Antiqua" pitchFamily="18" charset="0"/>
              </a:rPr>
              <a:t>Uddin</a:t>
            </a:r>
            <a:endParaRPr lang="en-US" sz="3600" b="1" dirty="0" smtClean="0">
              <a:latin typeface="Book Antiqua" pitchFamily="18" charset="0"/>
            </a:endParaRPr>
          </a:p>
          <a:p>
            <a:r>
              <a:rPr lang="en-US" sz="3600" b="1" dirty="0" smtClean="0">
                <a:latin typeface="Book Antiqua" pitchFamily="18" charset="0"/>
              </a:rPr>
              <a:t>Assistant Teacher</a:t>
            </a:r>
          </a:p>
          <a:p>
            <a:r>
              <a:rPr lang="en-US" sz="3600" b="1" dirty="0" err="1" smtClean="0">
                <a:latin typeface="Book Antiqua" pitchFamily="18" charset="0"/>
              </a:rPr>
              <a:t>Dupchanchia</a:t>
            </a:r>
            <a:r>
              <a:rPr lang="en-US" sz="3600" b="1" dirty="0" smtClean="0">
                <a:latin typeface="Book Antiqua" pitchFamily="18" charset="0"/>
              </a:rPr>
              <a:t> D.S </a:t>
            </a:r>
            <a:r>
              <a:rPr lang="en-US" sz="3600" b="1" dirty="0" err="1" smtClean="0">
                <a:latin typeface="Book Antiqua" pitchFamily="18" charset="0"/>
              </a:rPr>
              <a:t>Fazil</a:t>
            </a:r>
            <a:r>
              <a:rPr lang="en-US" sz="3600" b="1" dirty="0" smtClean="0">
                <a:latin typeface="Book Antiqua" pitchFamily="18" charset="0"/>
              </a:rPr>
              <a:t> Madrasah</a:t>
            </a:r>
            <a:r>
              <a:rPr lang="en-US" sz="2400" b="1" dirty="0" smtClean="0">
                <a:latin typeface="Book Antiqua" pitchFamily="18" charset="0"/>
              </a:rPr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4038600"/>
            <a:ext cx="434340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u="sng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Book Antiqua" pitchFamily="18" charset="0"/>
              </a:rPr>
              <a:t>Presentation made for class</a:t>
            </a:r>
          </a:p>
          <a:p>
            <a:r>
              <a:rPr lang="en-US" sz="3200" b="1" dirty="0" smtClean="0">
                <a:latin typeface="Book Antiqua" pitchFamily="18" charset="0"/>
              </a:rPr>
              <a:t>Nine &amp; Ten</a:t>
            </a:r>
          </a:p>
          <a:p>
            <a:r>
              <a:rPr lang="en-US" sz="3200" b="1" dirty="0" smtClean="0">
                <a:latin typeface="Book Antiqua" pitchFamily="18" charset="0"/>
              </a:rPr>
              <a:t>English 2</a:t>
            </a:r>
            <a:r>
              <a:rPr lang="en-US" sz="3200" b="1" baseline="30000" dirty="0" smtClean="0">
                <a:latin typeface="Book Antiqua" pitchFamily="18" charset="0"/>
              </a:rPr>
              <a:t>nd</a:t>
            </a:r>
            <a:r>
              <a:rPr lang="en-US" sz="3200" b="1" dirty="0" smtClean="0">
                <a:latin typeface="Book Antiqua" pitchFamily="18" charset="0"/>
              </a:rPr>
              <a:t> paper</a:t>
            </a:r>
          </a:p>
          <a:p>
            <a:r>
              <a:rPr lang="en-US" sz="3200" b="1" dirty="0" smtClean="0">
                <a:latin typeface="Book Antiqua" pitchFamily="18" charset="0"/>
              </a:rPr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354774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tense may not change if the statement is universal truth. We may only change the verb according to  the subject’s number and person.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10668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066800"/>
            <a:ext cx="5257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teacher said, “ The earth moves round the sun.”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479350"/>
            <a:ext cx="54102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teacher said that </a:t>
            </a:r>
            <a:r>
              <a:rPr lang="en-US" dirty="0"/>
              <a:t>t</a:t>
            </a:r>
            <a:r>
              <a:rPr lang="en-US" dirty="0" smtClean="0"/>
              <a:t>he earth moves round the sun.”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066800"/>
            <a:ext cx="9906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Direct: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479350"/>
            <a:ext cx="9906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Indirect: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20980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the reporting verb is in the Present Tense, the tenses of the Direct Speech do not changed.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667000"/>
            <a:ext cx="8077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 says, “ He has passed the exam.”            He says that he has passed the exam.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667000"/>
            <a:ext cx="10668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724400" y="2761818"/>
            <a:ext cx="5715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pronoun of the Direct Speech  are changed where necessary, so that their relations with the reporter and his hearer, rather than with the original speaker, are indicated.  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762570"/>
            <a:ext cx="10668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3762570"/>
            <a:ext cx="8077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 said to me, “I do not believe you.”            He said that he did not believe me..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4876800" y="3854903"/>
            <a:ext cx="5715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4131902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19036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93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9870" y="40943"/>
            <a:ext cx="4648200" cy="2133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Interrogative/Questions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790" y="3011269"/>
            <a:ext cx="907121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When the direct speech is introduced by an auxiliary verb ‘If/ whether’ is used instead of inverted  comma.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124" y="4025627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 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1790" y="2362200"/>
            <a:ext cx="904220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changing a direct speech into indirect , we used ask/ asked  instead of the reporting verb say/ said.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4025627"/>
            <a:ext cx="376507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 said to me, “ Do you know me?”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4052123"/>
            <a:ext cx="27813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 asked me if I knew him</a:t>
            </a:r>
            <a:endParaRPr lang="en-US" dirty="0"/>
          </a:p>
        </p:txBody>
      </p:sp>
      <p:sp>
        <p:nvSpPr>
          <p:cNvPr id="11" name="Pentagon 10"/>
          <p:cNvSpPr/>
          <p:nvPr/>
        </p:nvSpPr>
        <p:spPr>
          <a:xfrm>
            <a:off x="121125" y="4572000"/>
            <a:ext cx="8870476" cy="8382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But, when  </a:t>
            </a:r>
            <a:r>
              <a:rPr lang="en-US" dirty="0"/>
              <a:t>the direct speech is introduced by </a:t>
            </a:r>
            <a:r>
              <a:rPr lang="en-US" dirty="0" smtClean="0"/>
              <a:t>WH-Q</a:t>
            </a:r>
          </a:p>
          <a:p>
            <a:pPr algn="ctr"/>
            <a:r>
              <a:rPr lang="en-US" dirty="0" smtClean="0"/>
              <a:t>We have to use WH-Q which is in the sentence </a:t>
            </a:r>
            <a:r>
              <a:rPr lang="en-US" dirty="0"/>
              <a:t>instead of inverted  comma. 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124" y="5562600"/>
            <a:ext cx="114300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 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62586" y="4052123"/>
            <a:ext cx="376507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 said to me, “ Do you know me?”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5910" y="5589096"/>
            <a:ext cx="114300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 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21642" y="5562600"/>
            <a:ext cx="376507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 said to me, “ What do you  want?”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10199" y="5562600"/>
            <a:ext cx="358140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 asked me what I wanted.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21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17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600200"/>
            <a:ext cx="33528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  <a:t>Let’s see some images and texts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  <a:t>&amp;</a:t>
            </a:r>
            <a:b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  <a:t>guess</a:t>
            </a:r>
          </a:p>
        </p:txBody>
      </p:sp>
    </p:spTree>
    <p:extLst>
      <p:ext uri="{BB962C8B-B14F-4D97-AF65-F5344CB8AC3E}">
        <p14:creationId xmlns:p14="http://schemas.microsoft.com/office/powerpoint/2010/main" val="6199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4" y="124738"/>
            <a:ext cx="2514600" cy="1412886"/>
          </a:xfrm>
          <a:prstGeom prst="rect">
            <a:avLst/>
          </a:prstGeom>
        </p:spPr>
      </p:pic>
      <p:sp>
        <p:nvSpPr>
          <p:cNvPr id="4" name="Flowchart: Decision 3"/>
          <p:cNvSpPr/>
          <p:nvPr/>
        </p:nvSpPr>
        <p:spPr>
          <a:xfrm>
            <a:off x="2209800" y="124738"/>
            <a:ext cx="6324600" cy="757535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They said, “We are teachers”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2305504" cy="1295400"/>
          </a:xfrm>
          <a:prstGeom prst="rect">
            <a:avLst/>
          </a:prstGeom>
        </p:spPr>
      </p:pic>
      <p:sp>
        <p:nvSpPr>
          <p:cNvPr id="6" name="Flowchart: Decision 5"/>
          <p:cNvSpPr/>
          <p:nvPr/>
        </p:nvSpPr>
        <p:spPr>
          <a:xfrm>
            <a:off x="1143000" y="2286000"/>
            <a:ext cx="7734300" cy="1295400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They said that they were teachers.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25" y="4267200"/>
            <a:ext cx="2717800" cy="2038350"/>
          </a:xfrm>
          <a:prstGeom prst="rect">
            <a:avLst/>
          </a:prstGeom>
        </p:spPr>
      </p:pic>
      <p:sp>
        <p:nvSpPr>
          <p:cNvPr id="8" name="Flowchart: Decision 7"/>
          <p:cNvSpPr/>
          <p:nvPr/>
        </p:nvSpPr>
        <p:spPr>
          <a:xfrm>
            <a:off x="1409700" y="4253345"/>
            <a:ext cx="5981700" cy="928255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He says, “ I like playing”</a:t>
            </a:r>
            <a:endParaRPr lang="en-US" dirty="0"/>
          </a:p>
        </p:txBody>
      </p:sp>
      <p:sp>
        <p:nvSpPr>
          <p:cNvPr id="9" name="Flowchart: Decision 8"/>
          <p:cNvSpPr/>
          <p:nvPr/>
        </p:nvSpPr>
        <p:spPr>
          <a:xfrm>
            <a:off x="1686152" y="5279448"/>
            <a:ext cx="5981700" cy="928255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He says that he likes playing.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4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067800" cy="23083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do you guess by seeing these images and conversations?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changes do you notice here?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057400" y="3581400"/>
            <a:ext cx="49530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Yes, I think you can guess.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6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8546" y="838200"/>
            <a:ext cx="9137073" cy="5334000"/>
            <a:chOff x="27709" y="228600"/>
            <a:chExt cx="9137073" cy="5334000"/>
          </a:xfrm>
        </p:grpSpPr>
        <p:sp>
          <p:nvSpPr>
            <p:cNvPr id="5" name="Flowchart: Extract 4"/>
            <p:cNvSpPr/>
            <p:nvPr/>
          </p:nvSpPr>
          <p:spPr>
            <a:xfrm>
              <a:off x="727364" y="2209800"/>
              <a:ext cx="7959436" cy="3352800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NARRATION</a:t>
              </a:r>
              <a:r>
                <a:rPr lang="en-US" sz="6000" dirty="0" smtClean="0">
                  <a:latin typeface="Times New Roman" pitchFamily="18" charset="0"/>
                  <a:cs typeface="Times New Roman" pitchFamily="18" charset="0"/>
                </a:rPr>
                <a:t>/Speech</a:t>
              </a:r>
              <a:endParaRPr lang="en-US" sz="6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7709" y="228600"/>
              <a:ext cx="9137073" cy="2770909"/>
              <a:chOff x="6927" y="200891"/>
              <a:chExt cx="9137073" cy="2770909"/>
            </a:xfrm>
          </p:grpSpPr>
          <p:sp>
            <p:nvSpPr>
              <p:cNvPr id="2" name="Flowchart: Merge 1"/>
              <p:cNvSpPr/>
              <p:nvPr/>
            </p:nvSpPr>
            <p:spPr>
              <a:xfrm>
                <a:off x="1676400" y="200891"/>
                <a:ext cx="7467600" cy="2667000"/>
              </a:xfrm>
              <a:prstGeom prst="flowChartMerg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So, </a:t>
                </a:r>
              </a:p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Our Today’s </a:t>
                </a:r>
              </a:p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Lesson </a:t>
                </a:r>
              </a:p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is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" name="Flowchart: Merge 2"/>
              <p:cNvSpPr/>
              <p:nvPr/>
            </p:nvSpPr>
            <p:spPr>
              <a:xfrm>
                <a:off x="6927" y="304800"/>
                <a:ext cx="7467600" cy="2667000"/>
              </a:xfrm>
              <a:prstGeom prst="flowChartMerg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bliqueTopRight"/>
                  <a:lightRig rig="threePt" dir="t"/>
                </a:scene3d>
              </a:bodyPr>
              <a:lstStyle/>
              <a:p>
                <a:pPr algn="ctr"/>
                <a:r>
                  <a:rPr lang="en-US" sz="2800" b="1" spc="200" dirty="0" smtClean="0">
                    <a:ln w="29210">
                      <a:solidFill>
                        <a:schemeClr val="accent3">
                          <a:tint val="10000"/>
                        </a:schemeClr>
                      </a:solidFill>
                    </a:ln>
                    <a:solidFill>
                      <a:schemeClr val="accent3">
                        <a:satMod val="200000"/>
                        <a:alpha val="50000"/>
                      </a:schemeClr>
                    </a:solidFill>
                    <a:effectLst>
                      <a:innerShdw blurRad="50800" dist="50800" dir="8100000">
                        <a:srgbClr val="7D7D7D">
                          <a:alpha val="73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So, </a:t>
                </a:r>
              </a:p>
              <a:p>
                <a:pPr algn="ctr"/>
                <a:r>
                  <a:rPr lang="en-US" sz="2800" b="1" spc="200" dirty="0" smtClean="0">
                    <a:ln w="29210">
                      <a:solidFill>
                        <a:schemeClr val="accent3">
                          <a:tint val="10000"/>
                        </a:schemeClr>
                      </a:solidFill>
                    </a:ln>
                    <a:solidFill>
                      <a:schemeClr val="accent3">
                        <a:satMod val="200000"/>
                        <a:alpha val="50000"/>
                      </a:schemeClr>
                    </a:solidFill>
                    <a:effectLst>
                      <a:innerShdw blurRad="50800" dist="50800" dir="8100000">
                        <a:srgbClr val="7D7D7D">
                          <a:alpha val="73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Our Today’s </a:t>
                </a:r>
              </a:p>
              <a:p>
                <a:pPr algn="ctr"/>
                <a:r>
                  <a:rPr lang="en-US" sz="2800" b="1" spc="200" dirty="0" smtClean="0">
                    <a:ln w="29210">
                      <a:solidFill>
                        <a:schemeClr val="accent3">
                          <a:tint val="10000"/>
                        </a:schemeClr>
                      </a:solidFill>
                    </a:ln>
                    <a:solidFill>
                      <a:schemeClr val="accent3">
                        <a:satMod val="200000"/>
                        <a:alpha val="50000"/>
                      </a:schemeClr>
                    </a:solidFill>
                    <a:effectLst>
                      <a:innerShdw blurRad="50800" dist="50800" dir="8100000">
                        <a:srgbClr val="7D7D7D">
                          <a:alpha val="73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Lesson </a:t>
                </a:r>
              </a:p>
              <a:p>
                <a:pPr algn="ctr"/>
                <a:r>
                  <a:rPr lang="en-US" sz="2800" b="1" spc="200" dirty="0" smtClean="0">
                    <a:ln w="29210">
                      <a:solidFill>
                        <a:schemeClr val="accent3">
                          <a:tint val="10000"/>
                        </a:schemeClr>
                      </a:solidFill>
                    </a:ln>
                    <a:solidFill>
                      <a:schemeClr val="accent3">
                        <a:satMod val="200000"/>
                        <a:alpha val="50000"/>
                      </a:schemeClr>
                    </a:solidFill>
                    <a:effectLst>
                      <a:innerShdw blurRad="50800" dist="50800" dir="8100000">
                        <a:srgbClr val="7D7D7D">
                          <a:alpha val="73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is</a:t>
                </a:r>
                <a:endParaRPr lang="en-US" sz="2800" b="1" spc="200" dirty="0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innerShdw blurRad="50800" dist="50800" dir="8100000">
                      <a:srgbClr val="7D7D7D">
                        <a:alpha val="73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952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838200" y="304800"/>
            <a:ext cx="6858000" cy="1524000"/>
          </a:xfrm>
          <a:prstGeom prst="wedgeRound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838200" y="2286000"/>
            <a:ext cx="7467600" cy="27432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the end of this lesson, learners  will be able to---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define speech.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classify  speech.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change speech from direct to indirect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45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990600"/>
            <a:ext cx="78486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What is  Speech?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09600" y="1905000"/>
            <a:ext cx="8382000" cy="2209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Speech is an expression which is </a:t>
            </a: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expressed by the speaker.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" y="2971800"/>
            <a:ext cx="90678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There are two kinds of  speech.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936182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We may report the words of a speaker in two ways.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33800" y="2167592"/>
            <a:ext cx="1981200" cy="804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0782" y="4343400"/>
            <a:ext cx="2874818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They are :-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95600" y="4329545"/>
            <a:ext cx="403860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Direct Speech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nip and Round Single Corner Rectangle 6"/>
          <p:cNvSpPr/>
          <p:nvPr/>
        </p:nvSpPr>
        <p:spPr>
          <a:xfrm>
            <a:off x="2895600" y="6068291"/>
            <a:ext cx="4038600" cy="609600"/>
          </a:xfrm>
          <a:prstGeom prst="snip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Indirect Speech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4419600" y="5410200"/>
            <a:ext cx="914400" cy="4572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&amp;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7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1257</TotalTime>
  <Words>1661</Words>
  <Application>Microsoft Office PowerPoint</Application>
  <PresentationFormat>On-screen Show (4:3)</PresentationFormat>
  <Paragraphs>279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Angles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Windows User</dc:creator>
  <cp:lastModifiedBy>ZC</cp:lastModifiedBy>
  <cp:revision>101</cp:revision>
  <dcterms:created xsi:type="dcterms:W3CDTF">2020-10-20T16:17:03Z</dcterms:created>
  <dcterms:modified xsi:type="dcterms:W3CDTF">2020-11-11T06:52:41Z</dcterms:modified>
</cp:coreProperties>
</file>