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82" r:id="rId3"/>
    <p:sldId id="280" r:id="rId4"/>
    <p:sldId id="258" r:id="rId5"/>
    <p:sldId id="259" r:id="rId6"/>
    <p:sldId id="272" r:id="rId7"/>
    <p:sldId id="260" r:id="rId8"/>
    <p:sldId id="275" r:id="rId9"/>
    <p:sldId id="262" r:id="rId10"/>
    <p:sldId id="263" r:id="rId11"/>
    <p:sldId id="264" r:id="rId12"/>
    <p:sldId id="265" r:id="rId13"/>
    <p:sldId id="267" r:id="rId14"/>
    <p:sldId id="269" r:id="rId15"/>
    <p:sldId id="270" r:id="rId16"/>
    <p:sldId id="274" r:id="rId17"/>
    <p:sldId id="268" r:id="rId18"/>
    <p:sldId id="261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FF00"/>
    <a:srgbClr val="87ED3B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0569" autoAdjust="0"/>
  </p:normalViewPr>
  <p:slideViewPr>
    <p:cSldViewPr>
      <p:cViewPr varScale="1">
        <p:scale>
          <a:sx n="62" d="100"/>
          <a:sy n="62" d="100"/>
        </p:scale>
        <p:origin x="16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71553-7B46-46E2-BC6C-5E2950620ADF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4B37E-8BE9-41A2-B598-709EDC088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0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B37E-8BE9-41A2-B598-709EDC0886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2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10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2867025" cy="1609117"/>
          </a:xfrm>
          <a:prstGeom prst="rect">
            <a:avLst/>
          </a:prstGeom>
          <a:ln w="28575">
            <a:solidFill>
              <a:srgbClr val="92D050"/>
            </a:solidFill>
            <a:prstDash val="sys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2743200" cy="1620741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2834640" cy="1885493"/>
          </a:xfrm>
          <a:prstGeom prst="rect">
            <a:avLst/>
          </a:prstGeom>
          <a:ln w="28575">
            <a:solidFill>
              <a:srgbClr val="92D050"/>
            </a:solidFill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00400"/>
            <a:ext cx="2743200" cy="1609117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sp>
        <p:nvSpPr>
          <p:cNvPr id="9" name="TextBox 8"/>
          <p:cNvSpPr txBox="1"/>
          <p:nvPr/>
        </p:nvSpPr>
        <p:spPr>
          <a:xfrm>
            <a:off x="1143000" y="5193538"/>
            <a:ext cx="7208065" cy="156966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আমরা কোনো জায়গার আবহাওয়া আকাশের অবস্থা, বায়ুর তাপমাত্রা,</a:t>
            </a:r>
            <a:r>
              <a:rPr lang="en-US" sz="3200" dirty="0" err="1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আর্দ্রতা</a:t>
            </a:r>
            <a:r>
              <a:rPr lang="bn-IN" sz="3200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,বায়ুপ্রবাহ ও বৃষ্টিপাত দ্বারা প্রকাশ করি।এগুলোই আবহাওয়ার উপাদান। </a:t>
            </a:r>
            <a:endParaRPr lang="en-US" sz="3200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5" y="20598"/>
            <a:ext cx="8960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ছবিগুলো দেখে কি বুঝতে পারছ? এগুলো কিসের উপাদান হতে পারে বলে মনে কর?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142996" y="4142509"/>
            <a:ext cx="7086601" cy="2743200"/>
          </a:xfrm>
          <a:prstGeom prst="cloudCallout">
            <a:avLst>
              <a:gd name="adj1" fmla="val -22592"/>
              <a:gd name="adj2" fmla="val -80429"/>
            </a:avLst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আবহাওয়ার বিভিন্ন অবস্থা বোঝানোর জন্য বাংলাদেশের আবহাওয়া অফিস  বিভিন্ন প্রতীক ব্যবহার করে।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8562" y="85784"/>
            <a:ext cx="6628638" cy="584775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ছবিগুলোর কোনটি কোন আবহাওয়ার প্রতীক?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820244"/>
            <a:ext cx="2209800" cy="1689093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2000"/>
            <a:ext cx="2189433" cy="1754862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1931670" cy="1686379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2366097" cy="1693904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sp>
        <p:nvSpPr>
          <p:cNvPr id="12" name="TextBox 11"/>
          <p:cNvSpPr txBox="1"/>
          <p:nvPr/>
        </p:nvSpPr>
        <p:spPr>
          <a:xfrm>
            <a:off x="228600" y="2712720"/>
            <a:ext cx="1394833" cy="523220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রৌদ্রোজ্জ্বল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5707" y="2712720"/>
            <a:ext cx="2140526" cy="523220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আংশিক মেঘাচ্ছন্ন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6880" y="2712720"/>
            <a:ext cx="1272890" cy="523220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বর্ষণ মুখর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7459" y="2720310"/>
            <a:ext cx="1018513" cy="523220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বজ্রবৃষ্টি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124200" cy="2133600"/>
          </a:xfrm>
          <a:prstGeom prst="rect">
            <a:avLst/>
          </a:prstGeom>
          <a:ln w="28575">
            <a:solidFill>
              <a:srgbClr val="00B050"/>
            </a:solidFill>
            <a:prstDash val="sys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399"/>
            <a:ext cx="2931886" cy="2133600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"/>
            <a:ext cx="2438400" cy="2133599"/>
          </a:xfrm>
          <a:prstGeom prst="rect">
            <a:avLst/>
          </a:prstGeom>
          <a:ln w="28575">
            <a:solidFill>
              <a:srgbClr val="00B050"/>
            </a:solidFill>
            <a:prstDash val="sysDash"/>
          </a:ln>
        </p:spPr>
      </p:pic>
      <p:sp>
        <p:nvSpPr>
          <p:cNvPr id="5" name="Cloud Callout 4"/>
          <p:cNvSpPr/>
          <p:nvPr/>
        </p:nvSpPr>
        <p:spPr>
          <a:xfrm>
            <a:off x="1123043" y="2590800"/>
            <a:ext cx="7543800" cy="3505200"/>
          </a:xfrm>
          <a:prstGeom prst="cloudCallout">
            <a:avLst>
              <a:gd name="adj1" fmla="val -13427"/>
              <a:gd name="adj2" fmla="val -46855"/>
            </a:avLst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 গ্রীষ্মকালে বজ্রবৃষ্টি, বর্ষাকালে বৃষ্টি, শীতকালে কুয়াশা,শুকনো মৌসুমে ধুলাময় অবস্থা একট সাধারন অবস্থা।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054412"/>
            <a:ext cx="9144000" cy="80358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02150" y="3213100"/>
          <a:ext cx="13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7" imgW="139680" imgH="431640" progId="Equation.3">
                  <p:embed/>
                </p:oleObj>
              </mc:Choice>
              <mc:Fallback>
                <p:oleObj name="Equation" r:id="rId7" imgW="1396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13100"/>
                        <a:ext cx="139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4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2743200" cy="2038350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14400"/>
            <a:ext cx="2590800" cy="2038350"/>
          </a:xfrm>
          <a:prstGeom prst="rect">
            <a:avLst/>
          </a:prstGeom>
          <a:ln w="28575">
            <a:solidFill>
              <a:srgbClr val="92D050"/>
            </a:solidFill>
            <a:prstDash val="sysDash"/>
          </a:ln>
        </p:spPr>
      </p:pic>
      <p:sp>
        <p:nvSpPr>
          <p:cNvPr id="4" name="6-Point Star 3"/>
          <p:cNvSpPr/>
          <p:nvPr/>
        </p:nvSpPr>
        <p:spPr>
          <a:xfrm>
            <a:off x="2209800" y="3200400"/>
            <a:ext cx="4038600" cy="3429000"/>
          </a:xfrm>
          <a:prstGeom prst="star6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কতটা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ঠাণ্ডা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14400"/>
            <a:ext cx="3132438" cy="2048905"/>
          </a:xfrm>
          <a:prstGeom prst="rect">
            <a:avLst/>
          </a:prstGeom>
          <a:ln w="28575">
            <a:solidFill>
              <a:srgbClr val="92D050"/>
            </a:solidFill>
            <a:prstDash val="sysDash"/>
          </a:ln>
        </p:spPr>
      </p:pic>
      <p:sp>
        <p:nvSpPr>
          <p:cNvPr id="6" name="TextBox 5"/>
          <p:cNvSpPr txBox="1"/>
          <p:nvPr/>
        </p:nvSpPr>
        <p:spPr>
          <a:xfrm>
            <a:off x="1371600" y="152400"/>
            <a:ext cx="4800600" cy="584775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তাপমাত্রা বলতে তোমরা কী বুঝ?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0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1" y="345819"/>
            <a:ext cx="4800600" cy="646331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আর্দ্রতা বলতে তোমরা  কি বুঝ?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105400"/>
            <a:ext cx="4419600" cy="1077218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আর্দ্রতা হচ্ছে বাতাসে কতটুকু জলীয় বাষ্প আছে তার পরিমাণ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486400" cy="3124200"/>
          </a:xfrm>
          <a:prstGeom prst="rect">
            <a:avLst/>
          </a:prstGeom>
          <a:ln w="28575">
            <a:solidFill>
              <a:srgbClr val="92D05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74301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09827"/>
            <a:ext cx="2438400" cy="1622323"/>
          </a:xfrm>
          <a:prstGeom prst="rect">
            <a:avLst/>
          </a:prstGeom>
          <a:ln w="28575">
            <a:solidFill>
              <a:srgbClr val="92D050"/>
            </a:solidFill>
            <a:prstDash val="dash"/>
          </a:ln>
        </p:spPr>
      </p:pic>
      <p:sp>
        <p:nvSpPr>
          <p:cNvPr id="4" name="TextBox 3"/>
          <p:cNvSpPr txBox="1"/>
          <p:nvPr/>
        </p:nvSpPr>
        <p:spPr>
          <a:xfrm>
            <a:off x="3417094" y="418811"/>
            <a:ext cx="2095500" cy="584775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বায়ুপ্রবাহ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886200"/>
            <a:ext cx="6934200" cy="707886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বায়ুপ্রবাহ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বায়ুর সচল অবস্থা।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307"/>
            <a:ext cx="2743200" cy="1640645"/>
          </a:xfrm>
          <a:prstGeom prst="rect">
            <a:avLst/>
          </a:prstGeom>
          <a:ln w="28575">
            <a:solidFill>
              <a:srgbClr val="92D050"/>
            </a:solidFill>
            <a:prstDash val="sysDash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40307"/>
            <a:ext cx="3017520" cy="16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2438400" cy="584775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686800" cy="584775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পাশের বন্ধুর সাথে আলাপ করে প্রশ্নগুলোর  উত্তর বলতে চেষ্টা কর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90600" y="2514600"/>
            <a:ext cx="7620000" cy="1569660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বায়ু প্রবাহ কী?</a:t>
            </a:r>
          </a:p>
          <a:p>
            <a:pPr marL="342900" indent="-342900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তাপমাত্রা দিয়ে কী বুঝায়?</a:t>
            </a:r>
          </a:p>
          <a:p>
            <a:pPr marL="342900" indent="-342900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আর্দ্রতা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কাকে বলে?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334"/>
            <a:ext cx="9144000" cy="7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3276600" cy="7078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752600"/>
            <a:ext cx="5715000" cy="3046988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কী?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তোমার নিজ এলাকায় হঠাৎ ঝড় শুরু হলো।এটি আবহাওয়ার কোন উপাদানের কারণে হলো?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718" y="381000"/>
            <a:ext cx="5516881" cy="707886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থেকে যা শিখলে---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799" y="2034058"/>
            <a:ext cx="6248400" cy="3416320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আজ আমরা আবহাওয়া নিয়ে আলোচনা করেছি ।আবহাওয়ার উপাদানগুলো কী কী ? আবহাওয়া বলতে আমরা কী বুঝি? এগুলোই আমাদের আজকের পাঠের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 প্রশ্ন ছিল।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কাজের মাধ্যমে  আমরা এ প্রশ্নের উত্তর  খুঁজতে চেষ্টা  করেছি।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3999" cy="11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TI-16\Desktop\r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919" y="838200"/>
            <a:ext cx="8838681" cy="49766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533400" y="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57150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219200" y="1828800"/>
            <a:ext cx="6248400" cy="4648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7444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6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দেলাউর</a:t>
            </a:r>
            <a:r>
              <a:rPr lang="en-US" sz="6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6000" b="1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4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মদনসিং</a:t>
            </a:r>
            <a:r>
              <a:rPr lang="en-US" sz="44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বিদ্যালয় </a:t>
            </a:r>
          </a:p>
          <a:p>
            <a:pPr algn="ctr"/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সাপাহার,নওগাঁ।</a:t>
            </a:r>
            <a:endParaRPr lang="en-US" sz="44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6858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098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শ্রেনিঃ চতুর্থ   </a:t>
            </a:r>
          </a:p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 বিজ্ঞান </a:t>
            </a:r>
          </a:p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পাঠের শিরোনামঃ আবহাওয়া ও জলবায়ু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পাঠ্যাংশঃ আবহাওয়ার উপাদান </a:t>
            </a:r>
          </a:p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সময়ঃ৪০ মিনিট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t="7226" r="-1371" b="-7226"/>
          <a:stretch/>
        </p:blipFill>
        <p:spPr>
          <a:xfrm>
            <a:off x="228600" y="76200"/>
            <a:ext cx="4038600" cy="2770391"/>
          </a:xfrm>
          <a:prstGeom prst="rect">
            <a:avLst/>
          </a:prstGeom>
          <a:ln w="28575">
            <a:solidFill>
              <a:srgbClr val="FFFF00"/>
            </a:solidFill>
            <a:prstDash val="sys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r="6925" b="8874"/>
          <a:stretch/>
        </p:blipFill>
        <p:spPr>
          <a:xfrm>
            <a:off x="4420968" y="60958"/>
            <a:ext cx="4707792" cy="2702831"/>
          </a:xfrm>
          <a:prstGeom prst="rect">
            <a:avLst/>
          </a:prstGeom>
          <a:ln w="28575">
            <a:solidFill>
              <a:srgbClr val="92D050"/>
            </a:solidFill>
            <a:prstDash val="sysDash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r="12748"/>
          <a:stretch/>
        </p:blipFill>
        <p:spPr>
          <a:xfrm>
            <a:off x="228600" y="3581400"/>
            <a:ext cx="3694671" cy="2209800"/>
          </a:xfrm>
          <a:prstGeom prst="rect">
            <a:avLst/>
          </a:prstGeom>
          <a:ln w="28575">
            <a:solidFill>
              <a:srgbClr val="FFC000"/>
            </a:solidFill>
            <a:prstDash val="sysDash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38800"/>
            <a:ext cx="914400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4495800"/>
            <a:ext cx="4620491" cy="1200329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সম্পর্কে বলতে চেষ্টা কর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895600"/>
            <a:ext cx="1401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096000" y="2971800"/>
            <a:ext cx="2156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রৌদ্রোজ্জ্বল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43000" y="5791200"/>
            <a:ext cx="235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চ্ছন্ন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2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0"/>
            <a:ext cx="3886200" cy="707886"/>
          </a:xfrm>
          <a:prstGeom prst="rect">
            <a:avLst/>
          </a:prstGeom>
          <a:noFill/>
          <a:ln w="28575"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পড়বো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838200"/>
            <a:ext cx="3657600" cy="245745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</p:pic>
      <p:sp>
        <p:nvSpPr>
          <p:cNvPr id="4" name="TextBox 3"/>
          <p:cNvSpPr txBox="1"/>
          <p:nvPr/>
        </p:nvSpPr>
        <p:spPr>
          <a:xfrm>
            <a:off x="2209800" y="3733800"/>
            <a:ext cx="4724400" cy="132343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আবহাওয়া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4525"/>
            <a:ext cx="9144000" cy="1133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24345"/>
            <a:ext cx="4334933" cy="243840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7663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219200"/>
            <a:ext cx="1905000" cy="646331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শিখনফল---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0" y="2130621"/>
            <a:ext cx="7078980" cy="2062103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১৩.১.১ আবহাওয়ার উপাদানসমুহ কী কী তা বলতে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১৩.১.২ আবহাওয়ার উপাদান সমুহ সম্পর্কে লিখতে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1"/>
            <a:ext cx="9144000" cy="223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3599960" cy="2008078"/>
          </a:xfrm>
          <a:prstGeom prst="rect">
            <a:avLst/>
          </a:prstGeom>
          <a:ln w="28575">
            <a:solidFill>
              <a:schemeClr val="accent5"/>
            </a:solidFill>
            <a:prstDash val="sys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47705"/>
            <a:ext cx="4076700" cy="1974773"/>
          </a:xfrm>
          <a:prstGeom prst="rect">
            <a:avLst/>
          </a:prstGeom>
          <a:ln w="28575">
            <a:solidFill>
              <a:srgbClr val="92D050"/>
            </a:solidFill>
            <a:prstDash val="sysDash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8600"/>
            <a:ext cx="3619499" cy="2157120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</p:pic>
      <p:sp>
        <p:nvSpPr>
          <p:cNvPr id="9" name="Rectangular Callout 8"/>
          <p:cNvSpPr/>
          <p:nvPr/>
        </p:nvSpPr>
        <p:spPr>
          <a:xfrm>
            <a:off x="5105400" y="4572000"/>
            <a:ext cx="3810000" cy="1678811"/>
          </a:xfrm>
          <a:prstGeom prst="wedgeRectCallout">
            <a:avLst>
              <a:gd name="adj1" fmla="val -76079"/>
              <a:gd name="adj2" fmla="val -54531"/>
            </a:avLst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আবহাওয়া  হলো প্রতিদিনের  আকাশ  ও বায়ুমণ্ডলের অবস্থা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52400"/>
            <a:ext cx="5784274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এসো ছবি সম্পর্কে বলতে চেষ্টা 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146162"/>
            <a:ext cx="2476501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9" y="6172200"/>
            <a:ext cx="9144000" cy="7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638800"/>
            <a:ext cx="91440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861060"/>
            <a:ext cx="4334933" cy="2438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9" name="Rounded Rectangular Callout 8"/>
          <p:cNvSpPr/>
          <p:nvPr/>
        </p:nvSpPr>
        <p:spPr>
          <a:xfrm>
            <a:off x="2468880" y="3451860"/>
            <a:ext cx="5029200" cy="2171700"/>
          </a:xfrm>
          <a:prstGeom prst="wedgeRoundRectCallout">
            <a:avLst/>
          </a:prstGeom>
          <a:noFill/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দিনের আকাশ থাকতে পারে  রৌদ্রোজ্জ্বল বা মেঘাচ্ছন্ন। বৃষ্টিপাতের পরিমা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বাড়তে পারে।হালকা কুয়াশা থাকতে পারে।বাতাস  হতে পারে গরম অথবা ঠাণ্ডা।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880110"/>
            <a:ext cx="4206240" cy="2366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8710"/>
            <a:ext cx="4572000" cy="584775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ছবিগুলো কেমন দিনের মনে হচ্ছে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1"/>
            <a:ext cx="9144000" cy="53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7237"/>
            <a:ext cx="4419600" cy="175432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3600" b="1" dirty="0">
                <a:solidFill>
                  <a:schemeClr val="accent3"/>
                </a:solidFill>
                <a:cs typeface="NikoshBAN" pitchFamily="2" charset="0"/>
              </a:rPr>
              <a:t>: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b="1" dirty="0" smtClean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পৃষ্টাঃ৬৮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43659"/>
              </p:ext>
            </p:extLst>
          </p:nvPr>
        </p:nvGraphicFramePr>
        <p:xfrm>
          <a:off x="2057400" y="3276600"/>
          <a:ext cx="28194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আবাহাওয়ার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উপাদান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5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2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38200" y="1981200"/>
            <a:ext cx="7010400" cy="10772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 বইয়ের ছকের মতো তোমার খাতায়  ছকটি এঁকে আবহাওয়ার উপাদানের একটি তালিকা তৈরি কর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4419600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0825" y="4928175"/>
            <a:ext cx="100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আর্দ্রতা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1300" y="5334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2743200" y="3886200"/>
            <a:ext cx="126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32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5" grpId="0"/>
      <p:bldP spid="6" grpId="0"/>
      <p:bldP spid="7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382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DPE</cp:lastModifiedBy>
  <cp:revision>323</cp:revision>
  <dcterms:created xsi:type="dcterms:W3CDTF">2006-08-16T00:00:00Z</dcterms:created>
  <dcterms:modified xsi:type="dcterms:W3CDTF">2020-12-28T07:10:02Z</dcterms:modified>
</cp:coreProperties>
</file>