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82" r:id="rId9"/>
    <p:sldId id="288" r:id="rId10"/>
    <p:sldId id="274" r:id="rId11"/>
    <p:sldId id="262" r:id="rId12"/>
    <p:sldId id="285" r:id="rId13"/>
    <p:sldId id="279" r:id="rId14"/>
    <p:sldId id="280" r:id="rId15"/>
    <p:sldId id="281" r:id="rId16"/>
    <p:sldId id="263" r:id="rId17"/>
    <p:sldId id="289" r:id="rId18"/>
    <p:sldId id="290" r:id="rId19"/>
    <p:sldId id="270" r:id="rId20"/>
    <p:sldId id="283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87D9"/>
    <a:srgbClr val="3399FF"/>
    <a:srgbClr val="3A21CF"/>
    <a:srgbClr val="CCFFFF"/>
    <a:srgbClr val="66FFFF"/>
    <a:srgbClr val="CC99FF"/>
    <a:srgbClr val="DF57CC"/>
    <a:srgbClr val="FF99CC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4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2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3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8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7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1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17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2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9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4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3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06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09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09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74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18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0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9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82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1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26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5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8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0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9187D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17AE-2B7B-4E24-BAB6-0DAEE7E8DD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D965-D6F5-47BD-8436-4A50306E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9187D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1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9187D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F14B-3202-4A04-9AD0-DFB09727A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D223B-14FE-4B2A-810C-2037D8F3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4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18309" r="1563" b="20696"/>
          <a:stretch/>
        </p:blipFill>
        <p:spPr>
          <a:xfrm>
            <a:off x="6226693" y="313899"/>
            <a:ext cx="5360256" cy="616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93" y="109182"/>
            <a:ext cx="4749420" cy="5670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319" y="1748173"/>
            <a:ext cx="5233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lgerian" panose="04020705040A02060702" pitchFamily="82" charset="0"/>
              </a:rPr>
              <a:t>Welcome to my </a:t>
            </a:r>
            <a:r>
              <a:rPr lang="en-US" sz="80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 </a:t>
            </a:r>
            <a:r>
              <a:rPr lang="en-US" sz="8000" dirty="0">
                <a:solidFill>
                  <a:prstClr val="black"/>
                </a:solidFill>
                <a:latin typeface="Algerian" panose="04020705040A02060702" pitchFamily="82" charset="0"/>
              </a:rPr>
              <a:t>class.</a:t>
            </a:r>
          </a:p>
        </p:txBody>
      </p:sp>
    </p:spTree>
    <p:extLst>
      <p:ext uri="{BB962C8B-B14F-4D97-AF65-F5344CB8AC3E}">
        <p14:creationId xmlns:p14="http://schemas.microsoft.com/office/powerpoint/2010/main" val="2315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547" y="232012"/>
            <a:ext cx="11573302" cy="6414447"/>
          </a:xfrm>
          <a:prstGeom prst="roundRect">
            <a:avLst/>
          </a:prstGeom>
          <a:gradFill>
            <a:gsLst>
              <a:gs pos="15000">
                <a:schemeClr val="accent6">
                  <a:lumMod val="40000"/>
                  <a:lumOff val="60000"/>
                </a:schemeClr>
              </a:gs>
              <a:gs pos="71000">
                <a:schemeClr val="accent1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9110" y="1268236"/>
            <a:ext cx="321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Square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79110" y="2330125"/>
            <a:ext cx="321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139D1A"/>
                </a:solidFill>
              </a:rPr>
              <a:t>Square</a:t>
            </a:r>
            <a:endParaRPr lang="en-US" sz="8000" b="1" dirty="0">
              <a:solidFill>
                <a:srgbClr val="139D1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9110" y="4826954"/>
            <a:ext cx="321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Square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5865" y="2757268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6565" y="3811291"/>
            <a:ext cx="189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</a:rPr>
              <a:t>বর্গ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251" y="1929955"/>
            <a:ext cx="3928492" cy="35142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3840" y="3049655"/>
            <a:ext cx="2692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Square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258" y="1929955"/>
            <a:ext cx="3892484" cy="3514242"/>
          </a:xfrm>
          <a:prstGeom prst="rect">
            <a:avLst/>
          </a:prstGeom>
          <a:noFill/>
          <a:ln w="76200">
            <a:solidFill>
              <a:srgbClr val="139D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16258" y="1929955"/>
            <a:ext cx="3892484" cy="351424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74600" y="794115"/>
            <a:ext cx="1089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056" y="683520"/>
            <a:ext cx="93377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Say the name of the shape.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 animBg="1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547" y="232012"/>
            <a:ext cx="11573302" cy="6414447"/>
          </a:xfrm>
          <a:prstGeom prst="roundRect">
            <a:avLst/>
          </a:prstGeom>
          <a:gradFill>
            <a:gsLst>
              <a:gs pos="15000">
                <a:schemeClr val="accent6">
                  <a:lumMod val="40000"/>
                  <a:lumOff val="60000"/>
                </a:schemeClr>
              </a:gs>
              <a:gs pos="71000">
                <a:schemeClr val="accent1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0824" y="1919803"/>
            <a:ext cx="5219477" cy="4208042"/>
          </a:xfrm>
          <a:prstGeom prst="ellipse">
            <a:avLst/>
          </a:prstGeom>
          <a:solidFill>
            <a:srgbClr val="7030A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4789" y="3329327"/>
            <a:ext cx="2680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prstClr val="white"/>
                </a:solidFill>
              </a:rPr>
              <a:t>Circle</a:t>
            </a:r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0297" y="1789182"/>
            <a:ext cx="321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prstClr val="black"/>
                </a:solidFill>
              </a:rPr>
              <a:t>Circle</a:t>
            </a:r>
            <a:endParaRPr lang="en-US" sz="8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0297" y="3003501"/>
            <a:ext cx="321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139D1A"/>
                </a:solidFill>
              </a:rPr>
              <a:t>Circle</a:t>
            </a:r>
            <a:endParaRPr lang="en-US" sz="8000" b="1" dirty="0">
              <a:solidFill>
                <a:srgbClr val="139D1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0297" y="4217820"/>
            <a:ext cx="321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prstClr val="black"/>
                </a:solidFill>
              </a:rPr>
              <a:t>Circle</a:t>
            </a:r>
            <a:endParaRPr lang="en-US" sz="8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5865" y="2757268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0605" y="3148082"/>
            <a:ext cx="189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139D1A"/>
                </a:solidFill>
              </a:rPr>
              <a:t>বৃত্ত</a:t>
            </a:r>
            <a:endParaRPr lang="en-US" sz="6000" b="1" dirty="0">
              <a:solidFill>
                <a:srgbClr val="139D1A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0825" y="1926411"/>
            <a:ext cx="5193498" cy="4201434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70825" y="1919803"/>
            <a:ext cx="5193498" cy="4201434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40174" y="776013"/>
            <a:ext cx="1089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056" y="683520"/>
            <a:ext cx="93377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Say the name of the shape.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547" y="232012"/>
            <a:ext cx="11573302" cy="6414447"/>
          </a:xfrm>
          <a:prstGeom prst="roundRect">
            <a:avLst/>
          </a:prstGeom>
          <a:gradFill>
            <a:gsLst>
              <a:gs pos="15000">
                <a:schemeClr val="accent6">
                  <a:lumMod val="40000"/>
                  <a:lumOff val="60000"/>
                </a:schemeClr>
              </a:gs>
              <a:gs pos="71000">
                <a:schemeClr val="accent1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4892" y="1412357"/>
            <a:ext cx="4770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triangle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54338" y="2576075"/>
            <a:ext cx="3808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139D1A"/>
                </a:solidFill>
              </a:rPr>
              <a:t>triangle</a:t>
            </a:r>
            <a:endParaRPr lang="en-US" sz="8000" b="1" dirty="0">
              <a:solidFill>
                <a:srgbClr val="139D1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5869" y="4838232"/>
            <a:ext cx="412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prstClr val="black"/>
                </a:solidFill>
              </a:rPr>
              <a:t>triangle</a:t>
            </a:r>
            <a:endParaRPr lang="en-US" sz="8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5865" y="2757268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7802" y="4047569"/>
            <a:ext cx="377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</a:rPr>
              <a:t>ত্রিভূজ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085179" y="1412357"/>
            <a:ext cx="4471104" cy="4087594"/>
          </a:xfrm>
          <a:prstGeom prst="triangle">
            <a:avLst/>
          </a:prstGeom>
          <a:solidFill>
            <a:srgbClr val="139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85551" y="4074822"/>
            <a:ext cx="354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triangle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1155568" y="1542854"/>
            <a:ext cx="4330326" cy="3930646"/>
          </a:xfrm>
          <a:prstGeom prst="triangle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155568" y="1556080"/>
            <a:ext cx="4330326" cy="3930646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139D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29748" y="614300"/>
            <a:ext cx="93377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Say the name of the shape.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4981" y="717231"/>
            <a:ext cx="1089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8" grpId="0" animBg="1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547" y="232012"/>
            <a:ext cx="11573302" cy="6414447"/>
          </a:xfrm>
          <a:prstGeom prst="roundRect">
            <a:avLst/>
          </a:prstGeom>
          <a:gradFill>
            <a:gsLst>
              <a:gs pos="15000">
                <a:schemeClr val="accent6">
                  <a:lumMod val="40000"/>
                  <a:lumOff val="60000"/>
                </a:schemeClr>
              </a:gs>
              <a:gs pos="71000">
                <a:schemeClr val="accent1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4892" y="1412357"/>
            <a:ext cx="4770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prstClr val="black"/>
                </a:solidFill>
              </a:rPr>
              <a:t>rectangle</a:t>
            </a:r>
            <a:endParaRPr lang="en-US" sz="8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4338" y="2576075"/>
            <a:ext cx="4670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rectangle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5869" y="4838232"/>
            <a:ext cx="412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prstClr val="black"/>
                </a:solidFill>
              </a:rPr>
              <a:t>rectangle</a:t>
            </a:r>
            <a:endParaRPr lang="en-US" sz="8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5865" y="2757268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5869" y="4030694"/>
            <a:ext cx="377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139D1A"/>
                </a:solidFill>
              </a:rPr>
              <a:t>আয়ত</a:t>
            </a:r>
            <a:endParaRPr lang="en-US" sz="6000" b="1" dirty="0">
              <a:solidFill>
                <a:srgbClr val="139D1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939" y="2307543"/>
            <a:ext cx="5563538" cy="292608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08066" y="2965249"/>
            <a:ext cx="457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rectangle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65" y="2282758"/>
            <a:ext cx="5517696" cy="2832011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7565" y="2280248"/>
            <a:ext cx="5527258" cy="2832011"/>
          </a:xfrm>
          <a:prstGeom prst="rect">
            <a:avLst/>
          </a:prstGeom>
          <a:noFill/>
          <a:ln w="762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69877" y="800099"/>
            <a:ext cx="1089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056" y="683520"/>
            <a:ext cx="93377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Say the name of the shape.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4" grpId="0" animBg="1"/>
      <p:bldP spid="13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0912" y="469355"/>
            <a:ext cx="9367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 your EFT book at 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page-28.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4" y="115537"/>
            <a:ext cx="11357832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2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17299" r="34096" b="5979"/>
          <a:stretch/>
        </p:blipFill>
        <p:spPr>
          <a:xfrm>
            <a:off x="0" y="-36051"/>
            <a:ext cx="12192000" cy="6894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978" y="4503761"/>
            <a:ext cx="10304061" cy="2197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4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67485" r="38154" b="5979"/>
          <a:stretch/>
        </p:blipFill>
        <p:spPr>
          <a:xfrm>
            <a:off x="286605" y="252484"/>
            <a:ext cx="11600596" cy="6605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263" y="6209731"/>
            <a:ext cx="750627" cy="6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640239" y="2030102"/>
            <a:ext cx="1733265" cy="21836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69790" y="4449170"/>
            <a:ext cx="11054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19934" y="1910687"/>
            <a:ext cx="1744639" cy="133975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44600" y="1937983"/>
            <a:ext cx="143301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33081" y="4445757"/>
            <a:ext cx="2140423" cy="9860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69790" y="5639938"/>
            <a:ext cx="1207825" cy="2729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03292" y="3125336"/>
            <a:ext cx="985482" cy="2538486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43715" y="3250440"/>
            <a:ext cx="1162052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49720" y="436729"/>
            <a:ext cx="8871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4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"/>
            <a:ext cx="12191999" cy="685399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68000">
                <a:schemeClr val="accent1">
                  <a:lumMod val="0"/>
                  <a:lumOff val="100000"/>
                </a:schemeClr>
              </a:gs>
              <a:gs pos="100000">
                <a:srgbClr val="9187D9"/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3" name="TextBox 2"/>
          <p:cNvSpPr txBox="1"/>
          <p:nvPr/>
        </p:nvSpPr>
        <p:spPr>
          <a:xfrm>
            <a:off x="5243059" y="2326335"/>
            <a:ext cx="3565067" cy="7078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3000">
                <a:schemeClr val="accent1">
                  <a:lumMod val="0"/>
                  <a:lumOff val="100000"/>
                </a:schemeClr>
              </a:gs>
              <a:gs pos="100000">
                <a:srgbClr val="9187D9"/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Fill in the gaps.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9427" y="2980908"/>
            <a:ext cx="5472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Tx/>
              <a:buAutoNum type="alphaLcPeriod"/>
            </a:pPr>
            <a:r>
              <a:rPr lang="en-US" sz="5400" b="1" dirty="0" smtClean="0">
                <a:solidFill>
                  <a:prstClr val="black"/>
                </a:solidFill>
              </a:rPr>
              <a:t>cir__le</a:t>
            </a:r>
            <a:endParaRPr lang="en-US" sz="5400" b="1" dirty="0" smtClean="0">
              <a:solidFill>
                <a:prstClr val="black"/>
              </a:solidFill>
            </a:endParaRPr>
          </a:p>
          <a:p>
            <a:pPr marL="914400" indent="-914400">
              <a:buFontTx/>
              <a:buAutoNum type="alphaLcPeriod"/>
            </a:pPr>
            <a:r>
              <a:rPr lang="en-US" sz="5400" b="1" dirty="0" smtClean="0">
                <a:solidFill>
                  <a:prstClr val="black"/>
                </a:solidFill>
              </a:rPr>
              <a:t>rec__angle</a:t>
            </a:r>
            <a:endParaRPr lang="en-US" sz="5400" b="1" dirty="0" smtClean="0">
              <a:solidFill>
                <a:prstClr val="black"/>
              </a:solidFill>
            </a:endParaRPr>
          </a:p>
          <a:p>
            <a:pPr marL="914400" indent="-914400">
              <a:buFontTx/>
              <a:buAutoNum type="alphaLcPeriod"/>
            </a:pPr>
            <a:r>
              <a:rPr lang="en-US" sz="5400" b="1" dirty="0" smtClean="0">
                <a:solidFill>
                  <a:prstClr val="black"/>
                </a:solidFill>
              </a:rPr>
              <a:t>squ__re</a:t>
            </a:r>
            <a:endParaRPr lang="en-US" sz="5400" b="1" dirty="0" smtClean="0">
              <a:solidFill>
                <a:prstClr val="black"/>
              </a:solidFill>
            </a:endParaRPr>
          </a:p>
          <a:p>
            <a:pPr marL="914400" indent="-914400">
              <a:buFontTx/>
              <a:buAutoNum type="alphaLcPeriod"/>
            </a:pPr>
            <a:r>
              <a:rPr lang="en-US" sz="5400" b="1" dirty="0" smtClean="0">
                <a:solidFill>
                  <a:prstClr val="black"/>
                </a:solidFill>
              </a:rPr>
              <a:t>tri__ngle</a:t>
            </a:r>
            <a:endParaRPr lang="en-US" sz="5400" b="1" dirty="0" smtClean="0">
              <a:solidFill>
                <a:prstClr val="black"/>
              </a:solidFill>
            </a:endParaRPr>
          </a:p>
          <a:p>
            <a:pPr marL="914400" indent="-914400">
              <a:buFontTx/>
              <a:buAutoNum type="alphaLcPeriod"/>
            </a:pP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9" y="2969337"/>
            <a:ext cx="48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0469" y="3719572"/>
            <a:ext cx="48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283" y="4642901"/>
            <a:ext cx="48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9" y="5501347"/>
            <a:ext cx="48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1888" y="1508248"/>
            <a:ext cx="3218562" cy="6463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1000">
                <a:schemeClr val="accent1">
                  <a:lumMod val="0"/>
                  <a:lumOff val="100000"/>
                </a:schemeClr>
              </a:gs>
              <a:gs pos="100000">
                <a:srgbClr val="9187D9"/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evaluation</a:t>
            </a:r>
            <a:endParaRPr lang="en-US" sz="3600" b="1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547" y="232012"/>
            <a:ext cx="11573302" cy="6414447"/>
          </a:xfrm>
          <a:prstGeom prst="roundRect">
            <a:avLst/>
          </a:prstGeom>
          <a:gradFill>
            <a:gsLst>
              <a:gs pos="15000">
                <a:schemeClr val="accent6">
                  <a:lumMod val="40000"/>
                  <a:lumOff val="60000"/>
                </a:schemeClr>
              </a:gs>
              <a:gs pos="71000">
                <a:schemeClr val="accent1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5865" y="2757268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2138" y="1076403"/>
            <a:ext cx="3613683" cy="10570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3A21C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Home Work</a:t>
            </a:r>
            <a:endParaRPr lang="en-US" sz="5400" b="1" dirty="0">
              <a:ln w="0"/>
              <a:solidFill>
                <a:srgbClr val="3A21C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7977" y="2263073"/>
            <a:ext cx="10108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5 times on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notebook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hut and colour it.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2772" y="3830982"/>
            <a:ext cx="7711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Clr>
                <a:srgbClr val="3A21CF"/>
              </a:buClr>
              <a:buFont typeface="Wingdings" panose="05000000000000000000" pitchFamily="2" charset="2"/>
              <a:buChar char="q"/>
              <a:defRPr/>
            </a:pPr>
            <a:r>
              <a:rPr lang="en-US" sz="6000" b="1" kern="0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rectan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 </a:t>
            </a:r>
            <a:r>
              <a:rPr lang="en-US" sz="6000" b="1" dirty="0" smtClean="0"/>
              <a:t>- </a:t>
            </a:r>
            <a:r>
              <a:rPr lang="bn-IN" sz="6000" b="1" dirty="0"/>
              <a:t>আয়ত</a:t>
            </a:r>
            <a:endParaRPr lang="en-US" sz="6000" b="1" dirty="0"/>
          </a:p>
          <a:p>
            <a:pPr marL="857250" indent="-8572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111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18309" r="1563" b="20696"/>
          <a:stretch/>
        </p:blipFill>
        <p:spPr>
          <a:xfrm>
            <a:off x="6226693" y="313899"/>
            <a:ext cx="5360256" cy="616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93" y="109182"/>
            <a:ext cx="4749420" cy="5670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995" y="2248047"/>
            <a:ext cx="7015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A21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Goodbye, </a:t>
            </a:r>
            <a:endParaRPr lang="en-US" sz="6000" b="1" dirty="0" smtClean="0">
              <a:solidFill>
                <a:srgbClr val="3A21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smtClean="0">
                <a:solidFill>
                  <a:srgbClr val="3A21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6000" b="1" dirty="0">
                <a:solidFill>
                  <a:srgbClr val="3A21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students.</a:t>
            </a:r>
            <a:endParaRPr lang="en-US" sz="6000" b="1" dirty="0">
              <a:solidFill>
                <a:srgbClr val="3A21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6512" y="2701212"/>
            <a:ext cx="5683347" cy="3302759"/>
          </a:xfrm>
          <a:prstGeom prst="rect">
            <a:avLst/>
          </a:prstGeom>
          <a:solidFill>
            <a:srgbClr val="F3CDF0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Syeda Nusrat Sarmin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Ayjuddin Matobbar Kandi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Faridpur Sadar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Faridpur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5" y="643396"/>
            <a:ext cx="4556239" cy="536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96512" y="643396"/>
            <a:ext cx="568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information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316" y="471133"/>
            <a:ext cx="5373858" cy="59973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2969" y="471133"/>
            <a:ext cx="568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information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5443" y="1909125"/>
            <a:ext cx="5683347" cy="45593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19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Lesson:1-3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38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913" y="3232959"/>
            <a:ext cx="11314587" cy="181588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1.1.2 say simple words and phrases with proper sounds and stress.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13" y="2006581"/>
            <a:ext cx="11310879" cy="9541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13" y="5307293"/>
            <a:ext cx="11314587" cy="12618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Reading: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help of visual clues and simple sentences.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2781094" y="394444"/>
            <a:ext cx="7033260" cy="762000"/>
          </a:xfrm>
          <a:prstGeom prst="flowChartAlternateProcess">
            <a:avLst/>
          </a:prstGeom>
          <a:solidFill>
            <a:srgbClr val="CCFF99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8354" y="1285670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By the end of the lesson the students will be able to :</a:t>
            </a:r>
          </a:p>
        </p:txBody>
      </p:sp>
    </p:spTree>
    <p:extLst>
      <p:ext uri="{BB962C8B-B14F-4D97-AF65-F5344CB8AC3E}">
        <p14:creationId xmlns:p14="http://schemas.microsoft.com/office/powerpoint/2010/main" val="4155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1" y="1289187"/>
            <a:ext cx="11286698" cy="4524315"/>
          </a:xfrm>
          <a:prstGeom prst="rect">
            <a:avLst/>
          </a:prstGeom>
          <a:gradFill>
            <a:gsLst>
              <a:gs pos="0">
                <a:srgbClr val="00B0F0"/>
              </a:gs>
              <a:gs pos="94000">
                <a:schemeClr val="accent6"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kern="0" dirty="0">
                <a:solidFill>
                  <a:prstClr val="black"/>
                </a:solidFill>
              </a:rPr>
              <a:t>Teaching aids 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</a:rPr>
              <a:t> Pictures of </a:t>
            </a:r>
            <a:r>
              <a:rPr lang="en-US" sz="4800" kern="0" dirty="0" smtClean="0">
                <a:solidFill>
                  <a:prstClr val="black"/>
                </a:solidFill>
              </a:rPr>
              <a:t>a square, a circle, a </a:t>
            </a:r>
            <a:r>
              <a:rPr lang="en-US" sz="4800" kern="0" dirty="0">
                <a:solidFill>
                  <a:prstClr val="black"/>
                </a:solidFill>
              </a:rPr>
              <a:t>triangle </a:t>
            </a:r>
            <a:r>
              <a:rPr lang="en-US" sz="4800" kern="0" dirty="0" smtClean="0">
                <a:solidFill>
                  <a:prstClr val="black"/>
                </a:solidFill>
              </a:rPr>
              <a:t> and a</a:t>
            </a:r>
            <a:r>
              <a:rPr lang="en-US" sz="4800" kern="0" dirty="0">
                <a:solidFill>
                  <a:prstClr val="black"/>
                </a:solidFill>
              </a:rPr>
              <a:t> rectangle.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</a:rPr>
              <a:t> word </a:t>
            </a:r>
            <a:r>
              <a:rPr lang="en-US" sz="4800" kern="0" dirty="0" smtClean="0">
                <a:solidFill>
                  <a:prstClr val="black"/>
                </a:solidFill>
              </a:rPr>
              <a:t>cards.</a:t>
            </a:r>
            <a:endParaRPr lang="en-US" sz="4800" kern="0" dirty="0">
              <a:solidFill>
                <a:prstClr val="black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</a:rPr>
              <a:t> Poster paper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12279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5532" y="1904807"/>
            <a:ext cx="622337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Look, listen and try to say.</a:t>
            </a:r>
            <a:endParaRPr lang="en-US" sz="6000" b="1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53767" y="21722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954206"/>
            <a:ext cx="5786082" cy="5514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217227"/>
            <a:ext cx="6168787" cy="644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69" y="1510068"/>
            <a:ext cx="5143500" cy="508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88" y="217227"/>
            <a:ext cx="6442880" cy="644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56" y="1358095"/>
            <a:ext cx="5110944" cy="511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522027"/>
            <a:ext cx="5817426" cy="6138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75" y="526694"/>
            <a:ext cx="5715000" cy="571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90" y="1563806"/>
            <a:ext cx="6683989" cy="300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1401" y="-14996"/>
            <a:ext cx="5857092" cy="6872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47" y="468834"/>
            <a:ext cx="6476691" cy="60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4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8" y="162872"/>
            <a:ext cx="11556871" cy="6551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27000">
              <a:schemeClr val="accent4">
                <a:lumMod val="20000"/>
                <a:lumOff val="80000"/>
              </a:schemeClr>
            </a:glow>
            <a:innerShdw blurRad="762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6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3659" r="8495" b="3862"/>
          <a:stretch/>
        </p:blipFill>
        <p:spPr>
          <a:xfrm>
            <a:off x="-10813" y="0"/>
            <a:ext cx="12202813" cy="68579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5004" y="542546"/>
            <a:ext cx="594473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prstClr val="black"/>
                </a:solidFill>
              </a:rPr>
              <a:t>Our today’s lesson is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3025" y="1551806"/>
            <a:ext cx="4365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Shapes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25083" y="2871726"/>
            <a:ext cx="3541831" cy="6172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92134" y="3543182"/>
            <a:ext cx="5430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Unit: </a:t>
            </a:r>
            <a:r>
              <a:rPr lang="en-US" sz="4400" dirty="0" smtClean="0">
                <a:solidFill>
                  <a:prstClr val="black"/>
                </a:solidFill>
              </a:rPr>
              <a:t>19, </a:t>
            </a:r>
            <a:r>
              <a:rPr lang="en-US" sz="4400" dirty="0">
                <a:solidFill>
                  <a:prstClr val="black"/>
                </a:solidFill>
              </a:rPr>
              <a:t>Lesson: </a:t>
            </a:r>
            <a:r>
              <a:rPr lang="en-US" sz="4400" dirty="0" smtClean="0">
                <a:solidFill>
                  <a:prstClr val="black"/>
                </a:solidFill>
              </a:rPr>
              <a:t>1-3,</a:t>
            </a:r>
            <a:r>
              <a:rPr lang="en-US" sz="4400" dirty="0">
                <a:solidFill>
                  <a:prstClr val="black"/>
                </a:solidFill>
              </a:rPr>
              <a:t/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4400" dirty="0">
                <a:solidFill>
                  <a:prstClr val="black"/>
                </a:solidFill>
              </a:rPr>
              <a:t>Activity B</a:t>
            </a:r>
            <a:r>
              <a:rPr lang="en-US" sz="4400" dirty="0" smtClean="0">
                <a:solidFill>
                  <a:prstClr val="black"/>
                </a:solidFill>
              </a:rPr>
              <a:t>; Page</a:t>
            </a:r>
            <a:r>
              <a:rPr lang="en-US" sz="4400" dirty="0">
                <a:solidFill>
                  <a:prstClr val="black"/>
                </a:solidFill>
              </a:rPr>
              <a:t>: </a:t>
            </a:r>
            <a:r>
              <a:rPr lang="en-US" sz="4400" dirty="0" smtClean="0">
                <a:solidFill>
                  <a:prstClr val="black"/>
                </a:solidFill>
              </a:rPr>
              <a:t>38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294</Words>
  <Application>Microsoft Office PowerPoint</Application>
  <PresentationFormat>Widescreen</PresentationFormat>
  <Paragraphs>78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Algerian</vt:lpstr>
      <vt:lpstr>Arial</vt:lpstr>
      <vt:lpstr>Bookman Old Style</vt:lpstr>
      <vt:lpstr>Calibri</vt:lpstr>
      <vt:lpstr>Calibri Light</vt:lpstr>
      <vt:lpstr>Times New Roman</vt:lpstr>
      <vt:lpstr>Vrinda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85</cp:revision>
  <dcterms:created xsi:type="dcterms:W3CDTF">2020-11-21T13:39:03Z</dcterms:created>
  <dcterms:modified xsi:type="dcterms:W3CDTF">2020-12-28T15:50:01Z</dcterms:modified>
</cp:coreProperties>
</file>