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60" r:id="rId3"/>
    <p:sldId id="262" r:id="rId4"/>
    <p:sldId id="292" r:id="rId5"/>
    <p:sldId id="264" r:id="rId6"/>
    <p:sldId id="266" r:id="rId7"/>
    <p:sldId id="267" r:id="rId8"/>
    <p:sldId id="268" r:id="rId9"/>
    <p:sldId id="287" r:id="rId10"/>
    <p:sldId id="261" r:id="rId11"/>
    <p:sldId id="288" r:id="rId12"/>
    <p:sldId id="289" r:id="rId13"/>
    <p:sldId id="29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5266-8AA1-41A9-A78C-DD78F879F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80695-D8C7-4AFF-9D9C-03C38B238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0D040-6F8D-44F7-B55B-D0FD177F2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56F4C-5304-47F4-95D5-7578C47C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C1474-31BC-47A5-8F8A-F0E2E50E3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1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0D00E-9646-4CCA-9B8D-23DE67F75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73973-8E10-4654-AF56-5149AD977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D116D-521E-4F21-8E86-F8571FFE6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F3755-F376-452D-8641-689033A0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A44A7-B52D-4985-B4D0-4293E49E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9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0A61F5-39D0-4CBC-9F76-5E10A1E31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7557C-B26C-47EB-84A3-1C4847710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8042D-75AB-4D78-AC77-B6DF919E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7A3A-E2B9-4882-AB05-8F9C9283A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63388-A1BA-490C-989D-31FDC02E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1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DB90D-43B1-4D05-B44B-9CC7B4F5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18EBA-6371-497E-9DBC-E0534A7D7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F67EB-DF3B-47F8-9A9A-5A38B7D1D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ADDE8-2872-48B8-A31B-A646E744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13AB0-EBC9-466C-9E36-3964077E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2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FB94E-A19B-4F78-BBD9-2434AD9F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92C92-98E0-465D-89D7-50C42175F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589B5-8264-4124-9E74-5C5480AF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36B0A-5111-46A8-9AEF-8ACEFA8B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F1940-33FA-4865-8175-F58AD329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31A74-7EEF-452D-AB7C-E30A8CD3F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20DF0-E0D5-4D07-9C07-E67648C5C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74E18-7A77-40E3-8E3D-29E5FE7A5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335C3-ACFB-47A3-979F-84DD5BBA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D2B6C-96FD-41A1-A507-A5F6ACDB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C9485-1E3C-4DC2-8928-DC4FD73AC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19E90-09F8-45AD-96B7-3A58A3E8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DB9B0-E2AC-47E7-BE81-01300F370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B548A-8DE9-466E-B4BD-093DEE574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3E7F4C-C505-4A39-BE70-F404E400B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555D0B-517F-4F12-BBBF-4EC7FECFB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410CA-CAB0-4E30-9DA4-08922336A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D2D9AF-FC2A-4477-BE45-10ADC7057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C2862F-4261-40E1-A1EA-25CDA75D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B2A9-9685-4662-AA2E-50B372724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2B090-BBA5-4FDE-A9D6-576FFCF1C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51F823-CBC5-4E6E-A5EA-95CC8310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ECE33-72C3-4A17-A83B-01870437F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8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95D475-981A-4998-BD96-7034D4237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4EB2C-FE3C-4D13-987E-EE49F324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6319A-3224-4F4B-B9F5-099DFDA0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3F6C2-D11C-4F22-A4A3-DEFF74EF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33402-D12F-4A46-A6D8-D8E29AA5D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48449-8307-4B8B-9F06-0EFAA8EA2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0F031-4080-4658-B5FB-8FCD82A7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7B85D-B2FB-4925-9405-4A8EEF52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79371-22B7-4CCD-B8FB-0F227C06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0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7E9A-FC40-4C59-BE93-08C65A0ED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970EE-9F86-4834-A9A0-4172EE3FD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F0AA3-7345-4001-95EF-5954F9BD3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1CAFA-4C40-4F6B-8CA1-677871B3B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2C4C1-DC2A-4E09-A027-E904C60A4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AE939-0E1D-4372-920E-A0A26F16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7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83A38A-229A-4EBB-BF72-181C2014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D23B-A5F5-49CD-83E6-9B1001F23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23410-53F9-42A8-9E9C-A13ABA43C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349E2-C028-4E3C-A9EA-1D0BBB43A8E4}" type="datetimeFigureOut">
              <a:rPr lang="en-US" smtClean="0"/>
              <a:t>28-Dec-20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6CA9A-AF6D-4390-A1C6-66E6EF59D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3041C-492E-46A1-A015-CC39C5B22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FC467-D858-4BB7-84DC-4D3943F6D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2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6416BF-0C54-4FC3-B16A-78EA1E975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3" y="304800"/>
            <a:ext cx="9971313" cy="638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5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B13AC1-AAFB-4498-A530-862B570D8CBE}"/>
              </a:ext>
            </a:extLst>
          </p:cNvPr>
          <p:cNvSpPr txBox="1"/>
          <p:nvPr/>
        </p:nvSpPr>
        <p:spPr>
          <a:xfrm>
            <a:off x="8613913" y="954155"/>
            <a:ext cx="157700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85A1C9-60F0-4153-8199-84DE05E8B01C}"/>
              </a:ext>
            </a:extLst>
          </p:cNvPr>
          <p:cNvSpPr txBox="1"/>
          <p:nvPr/>
        </p:nvSpPr>
        <p:spPr>
          <a:xfrm>
            <a:off x="225287" y="2305878"/>
            <a:ext cx="7409401" cy="156966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বর্ণনা কি ?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যৌক্তিক সংজ্ঞায় পদের কোন দিকটি উল্লেখ করতে হয়?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37981B-7E52-46B3-A0A7-63658B98C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435" y="1822171"/>
            <a:ext cx="2000250" cy="2286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8750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8C9F90-63F7-40A3-B9A4-0E5DA8BA1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363" y="1961323"/>
            <a:ext cx="2274404" cy="257734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C8C8E0-C606-4EE7-9C86-452BCD40FC10}"/>
              </a:ext>
            </a:extLst>
          </p:cNvPr>
          <p:cNvSpPr txBox="1"/>
          <p:nvPr/>
        </p:nvSpPr>
        <p:spPr>
          <a:xfrm>
            <a:off x="8494647" y="808385"/>
            <a:ext cx="200247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101DC3-2185-4904-B1B8-2239C59C5751}"/>
              </a:ext>
            </a:extLst>
          </p:cNvPr>
          <p:cNvSpPr txBox="1"/>
          <p:nvPr/>
        </p:nvSpPr>
        <p:spPr>
          <a:xfrm>
            <a:off x="1961322" y="2869411"/>
            <a:ext cx="5949064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সংজ্ঞা ও বর্ণনার মধ্যে দুটি করে পার্থক্য লিখ।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24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F79934-7A24-482F-A44C-675FD74AB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610" y="2357437"/>
            <a:ext cx="2143125" cy="214312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C9F099-A0D0-4099-A5ED-148C4EFEE7F6}"/>
              </a:ext>
            </a:extLst>
          </p:cNvPr>
          <p:cNvSpPr txBox="1"/>
          <p:nvPr/>
        </p:nvSpPr>
        <p:spPr>
          <a:xfrm>
            <a:off x="9260118" y="1233715"/>
            <a:ext cx="199125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9BEF3C-E470-44C6-A287-5438F40831FC}"/>
              </a:ext>
            </a:extLst>
          </p:cNvPr>
          <p:cNvSpPr txBox="1"/>
          <p:nvPr/>
        </p:nvSpPr>
        <p:spPr>
          <a:xfrm>
            <a:off x="377372" y="3193143"/>
            <a:ext cx="8257389" cy="58477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 কি? যৌক্তিক সংজ্ঞা ও বর্ণনার মধ্যে পার্থক্য লিখ।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94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C075D3-8480-45C8-8061-12064D8FF6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343" y="784689"/>
            <a:ext cx="6771318" cy="5282281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</p:pic>
    </p:spTree>
    <p:extLst>
      <p:ext uri="{BB962C8B-B14F-4D97-AF65-F5344CB8AC3E}">
        <p14:creationId xmlns:p14="http://schemas.microsoft.com/office/powerpoint/2010/main" val="33019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2828018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676401"/>
            <a:ext cx="3393134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শারমিন আক্তার</a:t>
            </a: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প্রভাষক,দর্শন বিভাগ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নোয়াপাড়া কলেজ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রাউজান,চট্টগ্রাম।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 flipV="1">
            <a:off x="6135659" y="2377959"/>
            <a:ext cx="5257801" cy="350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7975A88-9306-4620-A5D6-BE97A49C78EC}"/>
              </a:ext>
            </a:extLst>
          </p:cNvPr>
          <p:cNvGrpSpPr/>
          <p:nvPr/>
        </p:nvGrpSpPr>
        <p:grpSpPr>
          <a:xfrm>
            <a:off x="3962400" y="267267"/>
            <a:ext cx="4648200" cy="1295400"/>
            <a:chOff x="2438400" y="152400"/>
            <a:chExt cx="4648200" cy="1295400"/>
          </a:xfrm>
        </p:grpSpPr>
        <p:sp>
          <p:nvSpPr>
            <p:cNvPr id="10" name="Callout: Down Arrow 9">
              <a:extLst>
                <a:ext uri="{FF2B5EF4-FFF2-40B4-BE49-F238E27FC236}">
                  <a16:creationId xmlns:a16="http://schemas.microsoft.com/office/drawing/2014/main" id="{5DCE817B-51D9-4F8E-B1E1-CED0B2F91B5E}"/>
                </a:ext>
              </a:extLst>
            </p:cNvPr>
            <p:cNvSpPr/>
            <p:nvPr/>
          </p:nvSpPr>
          <p:spPr>
            <a:xfrm>
              <a:off x="2438400" y="152400"/>
              <a:ext cx="4648200" cy="1295400"/>
            </a:xfrm>
            <a:prstGeom prst="downArrowCallou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505200" y="228600"/>
              <a:ext cx="2362200" cy="70788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57150">
              <a:solidFill>
                <a:schemeClr val="accent4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পাঠ ঘোষণা 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5C992E-3DF0-47BA-8724-7CB15A0A3E9A}"/>
              </a:ext>
            </a:extLst>
          </p:cNvPr>
          <p:cNvGrpSpPr/>
          <p:nvPr/>
        </p:nvGrpSpPr>
        <p:grpSpPr>
          <a:xfrm>
            <a:off x="1533652" y="2971229"/>
            <a:ext cx="9144000" cy="1741557"/>
            <a:chOff x="0" y="2058101"/>
            <a:chExt cx="9144000" cy="1741557"/>
          </a:xfrm>
        </p:grpSpPr>
        <p:sp>
          <p:nvSpPr>
            <p:cNvPr id="5" name="Ribbon: Tilted Down 4">
              <a:extLst>
                <a:ext uri="{FF2B5EF4-FFF2-40B4-BE49-F238E27FC236}">
                  <a16:creationId xmlns:a16="http://schemas.microsoft.com/office/drawing/2014/main" id="{B53F5248-923E-42B7-9D9B-CFCF43CE912C}"/>
                </a:ext>
              </a:extLst>
            </p:cNvPr>
            <p:cNvSpPr/>
            <p:nvPr/>
          </p:nvSpPr>
          <p:spPr>
            <a:xfrm>
              <a:off x="0" y="2058101"/>
              <a:ext cx="9144000" cy="1741557"/>
            </a:xfrm>
            <a:prstGeom prst="ribbon">
              <a:avLst>
                <a:gd name="adj1" fmla="val 33333"/>
                <a:gd name="adj2" fmla="val 4716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762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17409" y="2789249"/>
              <a:ext cx="3709182" cy="7078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/>
                <a:t>যৌক্তিক সংজ্ঞা </a:t>
              </a:r>
              <a:endParaRPr lang="en-US" sz="4000" b="1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733801" y="5883966"/>
            <a:ext cx="4743705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/>
              <a:t>LOGICAL  DEFINITION</a:t>
            </a:r>
            <a:endParaRPr lang="en-US" sz="4000" b="1" dirty="0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5B6DD680-8998-4BA5-AC8C-896245E334F3}"/>
              </a:ext>
            </a:extLst>
          </p:cNvPr>
          <p:cNvSpPr/>
          <p:nvPr/>
        </p:nvSpPr>
        <p:spPr>
          <a:xfrm flipH="1" flipV="1">
            <a:off x="5067300" y="4880715"/>
            <a:ext cx="2057400" cy="925411"/>
          </a:xfrm>
          <a:prstGeom prst="upArrow">
            <a:avLst>
              <a:gd name="adj1" fmla="val 12669"/>
              <a:gd name="adj2" fmla="val 355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E8CCFE78-5204-4271-A433-3A0691EDE976}"/>
              </a:ext>
            </a:extLst>
          </p:cNvPr>
          <p:cNvSpPr/>
          <p:nvPr/>
        </p:nvSpPr>
        <p:spPr>
          <a:xfrm>
            <a:off x="2875722" y="1325217"/>
            <a:ext cx="6745356" cy="14780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 ২য় পত্র(প্রথম অধ্যায়)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856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815CAD-B198-4A11-80F2-55BF9741F530}"/>
              </a:ext>
            </a:extLst>
          </p:cNvPr>
          <p:cNvSpPr txBox="1"/>
          <p:nvPr/>
        </p:nvSpPr>
        <p:spPr>
          <a:xfrm>
            <a:off x="1166191" y="2955910"/>
            <a:ext cx="767300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7736CC-ED4B-4060-87A6-9E084E1800F1}"/>
              </a:ext>
            </a:extLst>
          </p:cNvPr>
          <p:cNvSpPr txBox="1"/>
          <p:nvPr/>
        </p:nvSpPr>
        <p:spPr>
          <a:xfrm>
            <a:off x="1166191" y="2084430"/>
            <a:ext cx="2398116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শিখনফলঃ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2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6738" y="221977"/>
            <a:ext cx="2307042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উপস্থাপনা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81124F-7F3D-4980-9469-92EEE8A5B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55" y="1431235"/>
            <a:ext cx="2746915" cy="359133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DB78AB37-FAAB-4718-8379-F0A321671356}"/>
              </a:ext>
            </a:extLst>
          </p:cNvPr>
          <p:cNvSpPr/>
          <p:nvPr/>
        </p:nvSpPr>
        <p:spPr>
          <a:xfrm>
            <a:off x="2862470" y="2345636"/>
            <a:ext cx="1152939" cy="29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40233A-133C-4D87-968A-241532903D60}"/>
              </a:ext>
            </a:extLst>
          </p:cNvPr>
          <p:cNvSpPr txBox="1"/>
          <p:nvPr/>
        </p:nvSpPr>
        <p:spPr>
          <a:xfrm>
            <a:off x="4386474" y="2226365"/>
            <a:ext cx="351731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বুদ্ধিবৃত্তিসম্পন্ন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F941B0A-D13B-470F-B5E2-CE3E5D36AFCF}"/>
              </a:ext>
            </a:extLst>
          </p:cNvPr>
          <p:cNvSpPr/>
          <p:nvPr/>
        </p:nvSpPr>
        <p:spPr>
          <a:xfrm>
            <a:off x="8110330" y="2345636"/>
            <a:ext cx="1050940" cy="29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B9D9D8-51EC-4D27-BFE9-0AE7ABB3A029}"/>
              </a:ext>
            </a:extLst>
          </p:cNvPr>
          <p:cNvSpPr txBox="1"/>
          <p:nvPr/>
        </p:nvSpPr>
        <p:spPr>
          <a:xfrm>
            <a:off x="9382540" y="2205822"/>
            <a:ext cx="2125903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ADB3C76C-276C-48BB-B6E0-839C346AB754}"/>
              </a:ext>
            </a:extLst>
          </p:cNvPr>
          <p:cNvSpPr/>
          <p:nvPr/>
        </p:nvSpPr>
        <p:spPr>
          <a:xfrm>
            <a:off x="2862470" y="4187687"/>
            <a:ext cx="1152939" cy="29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372F87-01C4-4496-8A69-360079A88A8F}"/>
              </a:ext>
            </a:extLst>
          </p:cNvPr>
          <p:cNvSpPr txBox="1"/>
          <p:nvPr/>
        </p:nvSpPr>
        <p:spPr>
          <a:xfrm>
            <a:off x="4161183" y="4028661"/>
            <a:ext cx="5000087" cy="584775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মানুষ হয় পালকবিহীন দুই পায়ের জীব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BEEF5679-34CC-4B62-AA7D-EC5081523973}"/>
              </a:ext>
            </a:extLst>
          </p:cNvPr>
          <p:cNvSpPr/>
          <p:nvPr/>
        </p:nvSpPr>
        <p:spPr>
          <a:xfrm>
            <a:off x="9272503" y="4187687"/>
            <a:ext cx="944923" cy="29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0B32D4-4D50-4BA7-85D5-6F8E9509925B}"/>
              </a:ext>
            </a:extLst>
          </p:cNvPr>
          <p:cNvSpPr txBox="1"/>
          <p:nvPr/>
        </p:nvSpPr>
        <p:spPr>
          <a:xfrm>
            <a:off x="10323443" y="4108176"/>
            <a:ext cx="825867" cy="523220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বর্ণনা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8E39E1-8224-47A1-8977-6537E04983FB}"/>
              </a:ext>
            </a:extLst>
          </p:cNvPr>
          <p:cNvSpPr txBox="1"/>
          <p:nvPr/>
        </p:nvSpPr>
        <p:spPr>
          <a:xfrm>
            <a:off x="115555" y="5671930"/>
            <a:ext cx="11771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চিত্রে দেখা যাচ্ছে, যৌক্তিক সংজ্ঞা এবং বর্ণনার মধ্যে পার্থক্য রয়েছে। আমরা এখন দেখব যৌক্তিক সংজ্ঞা ও বর্ণনার মধ্যে কি কি পার্থক্য রয়েছে।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E5F409-7CE3-4C9D-A629-5791C1B99245}"/>
              </a:ext>
            </a:extLst>
          </p:cNvPr>
          <p:cNvSpPr txBox="1"/>
          <p:nvPr/>
        </p:nvSpPr>
        <p:spPr>
          <a:xfrm>
            <a:off x="993913" y="781879"/>
            <a:ext cx="96693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550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02850"/>
            <a:ext cx="3760966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 ও বর্ণনাঃ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316540"/>
            <a:ext cx="86106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কোনো পদের সম্পূর্ণ জাত্যর্থের সুস্পষ্ট উল্লেখ করাকে </a:t>
            </a:r>
            <a:r>
              <a:rPr lang="bn-BD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বলে। অর্থাৎ সংজ্ঞায় সংজ্ঞেয় পদের আসন্নতম জাতি এবং বিভেদক লক্ষণ উল্লেখ করতে হবে।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602540"/>
            <a:ext cx="86106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কোনো পদের জাত্যর্থের অংশ বিশেষ কিংবা অংশ বিশেষের সাথে ঐ পদের উপলক্ষণ, অবান্তর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মিশিয়ে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বলে।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3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7217" y="405826"/>
            <a:ext cx="147204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উদাহরণঃ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7217" y="1524000"/>
            <a:ext cx="8814584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মানুষ হয় বুদ্ধিবৃত্তি সম্পন্ন জীব –এটি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পদের যথার্থ সংজ্ঞা। কারণ এখানে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পদের সম্পূর্ণ জাত্যর্থ উল্লেখ করা হয়েছে।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অর্থাৎ এখানে </a:t>
            </a:r>
            <a:r>
              <a:rPr lang="bn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পদের আসন্নতম জাতি হিসেবে জীব এবং বিভেদক লক্ষণ হিসেবে বুদ্ধিবৃত্তি উল্লেখ করা হয়েছে।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7219" y="4259943"/>
            <a:ext cx="8814583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পদের সংজ্ঞা দিতে গিয়ে যদি বলা হয়, মানুষ হল কৌতুক প্রিয় জীব। তাহলে সংজ্ঞাটি যৌক্তিক হবে না। কারণ এক্ষেত্রে মানুষ পদের জাত্যর্থ্য জীববৃত্তি এর সাথে অবান্তর লক্ষণ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কৌতুক প্রিয়তাকে মিশিয়ে উল্লেখ করা হয়েছে। তাই এটি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পদের বর্ণনা।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6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58114"/>
            <a:ext cx="6426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 ও বর্ণনার মধ্যে পার্থক্যঃ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920889"/>
            <a:ext cx="8458200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পদের সংজ্ঞায় জাত্যর্থের সুস্পষ্ট উল্লেখ থাকে। পক্ষান্তরে বর্ণনায় কখনো উপলক্ষণ, কখনো অবান্তর লক্ষণ আবার কখনো জাত্যর্থের অংশ বিশেষ এর সাথে মিশিয়ে এসব গুনের উল্লেখ করা হয়। 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যৌক্তিক সংজ্ঞা নিয়ম কানুনের উপর নির্ভরশীল। কিন্তু বর্ণনায় কোনো সুনির্দিষ্ট নিয়ম কানুন নেই।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৩। সংজ্ঞা হয় কোনো পদের। কিন্তু বর্ণনা হয় বিষয় বা বস্তুর।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৪। একটি পদের কেবলমাত্র একটি সংজ্ঞা দেওয়া সম্ভব। কিন্তু একই বিষয়ের বর্ণনা বিভিন্ন হ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তে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পারে।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30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B46E1C-0B31-41EA-896B-D214AC466792}"/>
              </a:ext>
            </a:extLst>
          </p:cNvPr>
          <p:cNvSpPr/>
          <p:nvPr/>
        </p:nvSpPr>
        <p:spPr>
          <a:xfrm>
            <a:off x="2133600" y="1571686"/>
            <a:ext cx="8001000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৫। যে সব পদের জাত্যর্থ রয়েছে সেসব পদের সংজ্ঞা দেয়া সম্ভব। কিন্তু জাত্যর্থ্যবিহীন কোন পদের কেবলমাত্র বর্ণনা দেওয়া সম্ভব।</a:t>
            </a: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৬। যৌক্তিক সংজ্ঞা একটি বৈজ্ঞানিক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কিন্তু বর্ণনা একটি লৌকিক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প্রক্রিয়া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৭।যৌক্তিক সংজ্ঞার নিয়মসমূহ লংঘিত হলে সংজ্ঞায় অনুপুপত্তি ঘটে। কিন্তু বর্ণনায় এরূপ কোনো ধরা বাঁধা নিয়ম নেই বলে এতে অনুপপত্তি ঘটেনা।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91ADE9-68A9-4F16-86D3-914E0FA4E090}"/>
              </a:ext>
            </a:extLst>
          </p:cNvPr>
          <p:cNvSpPr/>
          <p:nvPr/>
        </p:nvSpPr>
        <p:spPr>
          <a:xfrm>
            <a:off x="2126174" y="304801"/>
            <a:ext cx="5189026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যৌক্তিক সংজ্ঞা ও বর্ণনার মধ্যে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পার্থক্যঃ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27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413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2020-10-07T13:02:44Z</dcterms:created>
  <dcterms:modified xsi:type="dcterms:W3CDTF">2020-12-28T12:54:03Z</dcterms:modified>
</cp:coreProperties>
</file>