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6" r:id="rId5"/>
    <p:sldId id="283" r:id="rId6"/>
    <p:sldId id="259" r:id="rId7"/>
    <p:sldId id="260" r:id="rId8"/>
    <p:sldId id="261" r:id="rId9"/>
    <p:sldId id="289" r:id="rId10"/>
    <p:sldId id="290" r:id="rId11"/>
    <p:sldId id="262" r:id="rId12"/>
    <p:sldId id="263" r:id="rId13"/>
    <p:sldId id="264" r:id="rId14"/>
    <p:sldId id="266" r:id="rId15"/>
    <p:sldId id="271" r:id="rId16"/>
    <p:sldId id="280" r:id="rId17"/>
    <p:sldId id="287" r:id="rId18"/>
    <p:sldId id="272" r:id="rId19"/>
    <p:sldId id="273" r:id="rId20"/>
    <p:sldId id="275" r:id="rId21"/>
    <p:sldId id="288" r:id="rId22"/>
    <p:sldId id="274" r:id="rId23"/>
    <p:sldId id="279" r:id="rId24"/>
    <p:sldId id="281" r:id="rId25"/>
    <p:sldId id="267" r:id="rId26"/>
    <p:sldId id="268" r:id="rId27"/>
    <p:sldId id="269" r:id="rId28"/>
    <p:sldId id="270" r:id="rId29"/>
  </p:sldIdLst>
  <p:sldSz cx="14630400" cy="82296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242" y="-414"/>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0"/>
            <a:ext cx="12435840" cy="163449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7"/>
            <a:ext cx="12435840" cy="1800224"/>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1" y="1842136"/>
            <a:ext cx="6464301"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1" y="2609850"/>
            <a:ext cx="6464301"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121920" y="91440"/>
            <a:ext cx="14386560" cy="8046720"/>
          </a:xfrm>
          <a:prstGeom prst="frame">
            <a:avLst>
              <a:gd name="adj1" fmla="val 2492"/>
            </a:avLst>
          </a:prstGeom>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spcCol="0" rtlCol="0" anchor="ctr"/>
          <a:lstStyle/>
          <a:p>
            <a:pPr algn="ctr"/>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5720080" y="327661"/>
            <a:ext cx="8178800"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522" y="1722121"/>
            <a:ext cx="4813301" cy="5629276"/>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2"/>
            <a:ext cx="13167360" cy="5431155"/>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5852" tIns="67926" rIns="135852" bIns="67926" rtlCol="0" anchor="ctr"/>
          <a:lstStyle>
            <a:lvl1pPr algn="l">
              <a:defRPr sz="1800">
                <a:solidFill>
                  <a:schemeClr val="tx1">
                    <a:tint val="75000"/>
                  </a:schemeClr>
                </a:solidFill>
              </a:defRPr>
            </a:lvl1pPr>
          </a:lstStyle>
          <a:p>
            <a:fld id="{1D8BD707-D9CF-40AE-B4C6-C98DA3205C09}" type="datetimeFigureOut">
              <a:rPr lang="en-US" smtClean="0"/>
              <a:pPr/>
              <a:t>12/28/2020</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5852" tIns="67926" rIns="135852" bIns="67926"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5852" tIns="67926" rIns="135852" bIns="67926"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saifulcjm@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6468443"/>
            <a:ext cx="8686800" cy="1303957"/>
          </a:xfrm>
          <a:prstGeom prst="rect">
            <a:avLst/>
          </a:prstGeom>
          <a:blipFill>
            <a:blip r:embed="rId2"/>
            <a:tile tx="0" ty="0" sx="100000" sy="100000" flip="none" algn="tl"/>
          </a:blipFill>
          <a:ln w="19050">
            <a:solidFill>
              <a:srgbClr val="7030A0"/>
            </a:solid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wrap="square" lIns="194065" tIns="97033" rIns="194065" bIns="97033" rtlCol="0">
            <a:spAutoFit/>
          </a:bodyPr>
          <a:lstStyle/>
          <a:p>
            <a:pPr algn="ctr"/>
            <a:r>
              <a:rPr lang="en-US" sz="7200" b="1" dirty="0">
                <a:ln w="900" cmpd="sng">
                  <a:solidFill>
                    <a:schemeClr val="accent1">
                      <a:satMod val="190000"/>
                      <a:alpha val="55000"/>
                    </a:schemeClr>
                  </a:solidFill>
                  <a:prstDash val="solid"/>
                </a:ln>
                <a:solidFill>
                  <a:srgbClr val="7030A0"/>
                </a:solidFill>
                <a:effectLst>
                  <a:glow rad="139700">
                    <a:schemeClr val="accent1">
                      <a:satMod val="175000"/>
                      <a:alpha val="40000"/>
                    </a:schemeClr>
                  </a:glow>
                  <a:innerShdw blurRad="101600" dist="76200" dir="5400000">
                    <a:schemeClr val="accent1">
                      <a:satMod val="190000"/>
                      <a:tint val="100000"/>
                      <a:alpha val="74000"/>
                    </a:schemeClr>
                  </a:innerShdw>
                </a:effectLst>
                <a:latin typeface="Algerian" pitchFamily="82" charset="0"/>
                <a:cs typeface="Times New Roman" pitchFamily="18" charset="0"/>
              </a:rPr>
              <a:t>Welcome </a:t>
            </a:r>
          </a:p>
        </p:txBody>
      </p:sp>
      <p:pic>
        <p:nvPicPr>
          <p:cNvPr id="5" name="Picture 4" descr="C:\Users\Saiful\Desktop\Tsalsabil\5dd2eae97eece57ff63a852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530342"/>
            <a:ext cx="8686800" cy="5794258"/>
          </a:xfrm>
          <a:prstGeom prst="rect">
            <a:avLst/>
          </a:prstGeom>
          <a:noFill/>
          <a:ln w="28575">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06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391885"/>
            <a:ext cx="13944600" cy="7971413"/>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3200" dirty="0" smtClean="0">
                <a:latin typeface="Times New Roman" pitchFamily="18" charset="0"/>
                <a:ea typeface="Times New Roman" panose="02020603050405020304" pitchFamily="18" charset="0"/>
                <a:cs typeface="Times New Roman" pitchFamily="18" charset="0"/>
              </a:rPr>
              <a:t>The </a:t>
            </a:r>
            <a:r>
              <a:rPr lang="en-US" altLang="en-US" sz="3200" dirty="0">
                <a:latin typeface="Times New Roman" pitchFamily="18" charset="0"/>
                <a:ea typeface="Times New Roman" panose="02020603050405020304" pitchFamily="18" charset="0"/>
                <a:cs typeface="Times New Roman" pitchFamily="18" charset="0"/>
              </a:rPr>
              <a:t>Maldives is well known for being the lowest country in the world. Unfortunately, this small country with idyllic natural beauty is under threat from rising sea levels due to global warming. Most of the country is just 1.5 meters  above sea level with the highest point of 2.3 meters</a:t>
            </a:r>
            <a:r>
              <a:rPr lang="en-US" altLang="en-US" sz="3200" dirty="0" smtClean="0">
                <a:latin typeface="Times New Roman" pitchFamily="18" charset="0"/>
                <a:ea typeface="Times New Roman" panose="02020603050405020304" pitchFamily="18" charset="0"/>
                <a:cs typeface="Times New Roman" pitchFamily="18" charset="0"/>
              </a:rPr>
              <a:t>!</a:t>
            </a:r>
            <a:r>
              <a:rPr lang="en-US" altLang="en-US" sz="3200" dirty="0">
                <a:latin typeface="Times New Roman" pitchFamily="18" charset="0"/>
                <a:ea typeface="Times New Roman" panose="02020603050405020304" pitchFamily="18" charset="0"/>
                <a:cs typeface="Times New Roman" pitchFamily="18" charset="0"/>
              </a:rPr>
              <a:t> Many predictions have been made with respect to Maldives being swept away by the rising water level in the Indian Ocean, when the power tsunami of 2004 hit the island nation, many of the island's dry parts were flooded by the sea water. The government of the Maldives has begun to purchase land from nearby countries for resettling its people in case the islands go under water! In order to highlight the threats  of global warming to its low lying islands, the government of Maldives held a cabinet meeting underwater in 2009.</a:t>
            </a:r>
          </a:p>
          <a:p>
            <a:pPr algn="just" eaLnBrk="0" fontAlgn="base" hangingPunct="0">
              <a:spcBef>
                <a:spcPct val="0"/>
              </a:spcBef>
              <a:spcAft>
                <a:spcPct val="0"/>
              </a:spcAft>
            </a:pPr>
            <a:r>
              <a:rPr lang="en-US" sz="3200" dirty="0">
                <a:latin typeface="Times New Roman" pitchFamily="18" charset="0"/>
                <a:cs typeface="Times New Roman" pitchFamily="18" charset="0"/>
              </a:rPr>
              <a:t>That was the first ever underwater cabinet meeting in the world. The meeting took place about 5 meter underwater, in a blue- green lagoon on a small island. While underwater, the cabinet signed a document calling on all nations to cut their carbon emissions.</a:t>
            </a:r>
          </a:p>
          <a:p>
            <a:pPr algn="just"/>
            <a:r>
              <a:rPr lang="en-US" altLang="en-US" sz="3200" dirty="0" smtClean="0">
                <a:latin typeface="Times New Roman" pitchFamily="18" charset="0"/>
                <a:ea typeface="Times New Roman" panose="02020603050405020304"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2394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wd">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3000"/>
                                        <p:tgtEl>
                                          <p:spTgt spid="2">
                                            <p:txEl>
                                              <p:pRg st="1" end="1"/>
                                            </p:txEl>
                                          </p:spTgt>
                                        </p:tgtEl>
                                      </p:cBhvr>
                                    </p:animEffect>
                                    <p:anim calcmode="lin" valueType="num">
                                      <p:cBhvr>
                                        <p:cTn id="15" dur="3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3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wd">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3000"/>
                                        <p:tgtEl>
                                          <p:spTgt spid="2">
                                            <p:txEl>
                                              <p:pRg st="2" end="2"/>
                                            </p:txEl>
                                          </p:spTgt>
                                        </p:tgtEl>
                                      </p:cBhvr>
                                    </p:animEffect>
                                    <p:anim calcmode="lin" valueType="num">
                                      <p:cBhvr>
                                        <p:cTn id="22" dur="3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3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799" y="6934105"/>
            <a:ext cx="9753601" cy="6858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Go to the section “B” and start silent reading</a:t>
            </a:r>
            <a:r>
              <a:rPr lang="en-US" sz="3600" b="1" dirty="0">
                <a:solidFill>
                  <a:schemeClr val="tx1"/>
                </a:solidFill>
                <a:latin typeface="Times New Roman" pitchFamily="18" charset="0"/>
                <a:cs typeface="Times New Roman" pitchFamily="18" charset="0"/>
              </a:rPr>
              <a:t>.</a:t>
            </a:r>
          </a:p>
        </p:txBody>
      </p:sp>
      <p:sp>
        <p:nvSpPr>
          <p:cNvPr id="5" name="TextBox 4"/>
          <p:cNvSpPr txBox="1"/>
          <p:nvPr/>
        </p:nvSpPr>
        <p:spPr>
          <a:xfrm>
            <a:off x="2590799" y="533400"/>
            <a:ext cx="9753601" cy="646331"/>
          </a:xfrm>
          <a:prstGeom prst="rect">
            <a:avLst/>
          </a:prstGeom>
          <a:noFill/>
        </p:spPr>
        <p:txBody>
          <a:bodyPr wrap="square" rtlCol="0">
            <a:spAutoFit/>
          </a:bodyPr>
          <a:lstStyle/>
          <a:p>
            <a:pPr algn="ctr"/>
            <a:r>
              <a:rPr lang="en-US" sz="3600" b="1" dirty="0">
                <a:solidFill>
                  <a:srgbClr val="7030A0"/>
                </a:solidFill>
                <a:latin typeface="Times New Roman" pitchFamily="18" charset="0"/>
                <a:cs typeface="Times New Roman" pitchFamily="18" charset="0"/>
              </a:rPr>
              <a:t>Student’s Model reading</a:t>
            </a:r>
            <a:r>
              <a:rPr lang="en-US" sz="3600" b="1" dirty="0">
                <a:latin typeface="Times New Roman" pitchFamily="18" charset="0"/>
                <a:cs typeface="Times New Roman" pitchFamily="18" charset="0"/>
              </a:rPr>
              <a:t>.</a:t>
            </a:r>
          </a:p>
        </p:txBody>
      </p:sp>
      <p:pic>
        <p:nvPicPr>
          <p:cNvPr id="1026" name="Picture 2" descr="C:\Users\Saiful\Downloads\133720552_891710888263863_490629875952784114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9" y="1293824"/>
            <a:ext cx="9753601" cy="548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50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5800" y="3810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7" name="TextBox 6"/>
          <p:cNvSpPr txBox="1"/>
          <p:nvPr/>
        </p:nvSpPr>
        <p:spPr>
          <a:xfrm>
            <a:off x="7073153" y="12954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Cluster</a:t>
            </a:r>
          </a:p>
        </p:txBody>
      </p:sp>
      <p:sp>
        <p:nvSpPr>
          <p:cNvPr id="8" name="TextBox 7"/>
          <p:cNvSpPr txBox="1"/>
          <p:nvPr/>
        </p:nvSpPr>
        <p:spPr>
          <a:xfrm>
            <a:off x="7086600" y="214378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Bunch, clump</a:t>
            </a:r>
          </a:p>
        </p:txBody>
      </p:sp>
      <p:sp>
        <p:nvSpPr>
          <p:cNvPr id="10" name="TextBox 9"/>
          <p:cNvSpPr txBox="1"/>
          <p:nvPr/>
        </p:nvSpPr>
        <p:spPr>
          <a:xfrm>
            <a:off x="2667000" y="12954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11" name="TextBox 10"/>
          <p:cNvSpPr txBox="1"/>
          <p:nvPr/>
        </p:nvSpPr>
        <p:spPr>
          <a:xfrm>
            <a:off x="2667000" y="2191871"/>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sp>
        <p:nvSpPr>
          <p:cNvPr id="12" name="TextBox 11"/>
          <p:cNvSpPr txBox="1"/>
          <p:nvPr/>
        </p:nvSpPr>
        <p:spPr>
          <a:xfrm>
            <a:off x="2667000" y="6821269"/>
            <a:ext cx="98298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This is a cluster of flowers.</a:t>
            </a:r>
          </a:p>
        </p:txBody>
      </p:sp>
      <p:pic>
        <p:nvPicPr>
          <p:cNvPr id="13" name="Picture 2" descr="C:\Users\Saiful\Desktop\F-2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175" y="2971800"/>
            <a:ext cx="4580625" cy="3773269"/>
          </a:xfrm>
          <a:prstGeom prst="rect">
            <a:avLst/>
          </a:prstGeom>
          <a:noFill/>
          <a:ln w="28575">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97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500"/>
                                  </p:stCondLst>
                                  <p:iterate type="wd">
                                    <p:tmPct val="10000"/>
                                  </p:iterate>
                                  <p:childTnLst>
                                    <p:set>
                                      <p:cBhvr>
                                        <p:cTn id="13" dur="1" fill="hold">
                                          <p:stCondLst>
                                            <p:cond delay="0"/>
                                          </p:stCondLst>
                                        </p:cTn>
                                        <p:tgtEl>
                                          <p:spTgt spid="12"/>
                                        </p:tgtEl>
                                        <p:attrNameLst>
                                          <p:attrName>style.visibility</p:attrName>
                                        </p:attrNameLst>
                                      </p:cBhvr>
                                      <p:to>
                                        <p:strVal val="visible"/>
                                      </p:to>
                                    </p:set>
                                    <p:animEffect transition="in" filter="checkerboard(across)">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54102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371600"/>
            <a:ext cx="56235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Settler</a:t>
            </a:r>
          </a:p>
        </p:txBody>
      </p:sp>
      <p:sp>
        <p:nvSpPr>
          <p:cNvPr id="4" name="TextBox 3"/>
          <p:cNvSpPr txBox="1"/>
          <p:nvPr/>
        </p:nvSpPr>
        <p:spPr>
          <a:xfrm>
            <a:off x="6705600" y="2286000"/>
            <a:ext cx="56235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Colonist, colonizer</a:t>
            </a:r>
          </a:p>
        </p:txBody>
      </p:sp>
      <p:sp>
        <p:nvSpPr>
          <p:cNvPr id="5" name="TextBox 4"/>
          <p:cNvSpPr txBox="1"/>
          <p:nvPr/>
        </p:nvSpPr>
        <p:spPr>
          <a:xfrm>
            <a:off x="2377440" y="6944380"/>
            <a:ext cx="100431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This house is owned by an Italian  </a:t>
            </a:r>
            <a:r>
              <a:rPr lang="en-US" sz="3200" b="1" dirty="0">
                <a:solidFill>
                  <a:srgbClr val="7030A0"/>
                </a:solidFill>
                <a:latin typeface="Times New Roman" pitchFamily="18" charset="0"/>
                <a:cs typeface="Times New Roman" pitchFamily="18" charset="0"/>
              </a:rPr>
              <a:t>settler .</a:t>
            </a:r>
          </a:p>
        </p:txBody>
      </p:sp>
      <p:sp>
        <p:nvSpPr>
          <p:cNvPr id="6" name="TextBox 5"/>
          <p:cNvSpPr txBox="1"/>
          <p:nvPr/>
        </p:nvSpPr>
        <p:spPr>
          <a:xfrm>
            <a:off x="2286000" y="1447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pic>
        <p:nvPicPr>
          <p:cNvPr id="13" name="Picture 3" descr="C:\Users\Saiful\Desktop\e3400118de20481918d402ede11dbab4l-m2241857190od-w480_h360.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60357"/>
            <a:ext cx="5532120" cy="3743980"/>
          </a:xfrm>
          <a:prstGeom prst="rect">
            <a:avLst/>
          </a:prstGeom>
          <a:noFill/>
          <a:ln w="19050">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05825"/>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354632" y="1447800"/>
            <a:ext cx="576116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Republic</a:t>
            </a:r>
          </a:p>
        </p:txBody>
      </p:sp>
      <p:sp>
        <p:nvSpPr>
          <p:cNvPr id="4" name="TextBox 3"/>
          <p:cNvSpPr txBox="1"/>
          <p:nvPr/>
        </p:nvSpPr>
        <p:spPr>
          <a:xfrm>
            <a:off x="6354632" y="2209800"/>
            <a:ext cx="576116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Self-governed, democratic state</a:t>
            </a:r>
          </a:p>
        </p:txBody>
      </p:sp>
      <p:sp>
        <p:nvSpPr>
          <p:cNvPr id="6" name="TextBox 5"/>
          <p:cNvSpPr txBox="1"/>
          <p:nvPr/>
        </p:nvSpPr>
        <p:spPr>
          <a:xfrm>
            <a:off x="2286000" y="1447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sp>
        <p:nvSpPr>
          <p:cNvPr id="10" name="TextBox 9"/>
          <p:cNvSpPr txBox="1"/>
          <p:nvPr/>
        </p:nvSpPr>
        <p:spPr>
          <a:xfrm>
            <a:off x="2286001" y="7035225"/>
            <a:ext cx="9829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The Republic of Maldives is an island country.</a:t>
            </a:r>
          </a:p>
        </p:txBody>
      </p:sp>
      <p:pic>
        <p:nvPicPr>
          <p:cNvPr id="15" name="Picture 2" descr="C:\Users\Saiful\Desktop\kandolhu-island-resort-maldives-800x4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730" y="3047999"/>
            <a:ext cx="5761168" cy="3581023"/>
          </a:xfrm>
          <a:prstGeom prst="rect">
            <a:avLst/>
          </a:prstGeom>
          <a:noFill/>
          <a:ln w="12700">
            <a:solidFill>
              <a:srgbClr val="7030A0"/>
            </a:solid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3810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3716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Lagoon</a:t>
            </a:r>
          </a:p>
        </p:txBody>
      </p:sp>
      <p:sp>
        <p:nvSpPr>
          <p:cNvPr id="4" name="TextBox 3"/>
          <p:cNvSpPr txBox="1"/>
          <p:nvPr/>
        </p:nvSpPr>
        <p:spPr>
          <a:xfrm>
            <a:off x="6705600" y="2286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Pool,  pond</a:t>
            </a:r>
          </a:p>
        </p:txBody>
      </p:sp>
      <p:sp>
        <p:nvSpPr>
          <p:cNvPr id="6" name="TextBox 5"/>
          <p:cNvSpPr txBox="1"/>
          <p:nvPr/>
        </p:nvSpPr>
        <p:spPr>
          <a:xfrm>
            <a:off x="2286000" y="14478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2286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sp>
        <p:nvSpPr>
          <p:cNvPr id="10" name="TextBox 9"/>
          <p:cNvSpPr txBox="1"/>
          <p:nvPr/>
        </p:nvSpPr>
        <p:spPr>
          <a:xfrm>
            <a:off x="2286000" y="7111425"/>
            <a:ext cx="9829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The largest crystal clear l</a:t>
            </a:r>
            <a:r>
              <a:rPr lang="en-US" sz="3200" b="1" dirty="0" smtClean="0">
                <a:solidFill>
                  <a:srgbClr val="7030A0"/>
                </a:solidFill>
                <a:latin typeface="Times New Roman" pitchFamily="18" charset="0"/>
                <a:cs typeface="Times New Roman" pitchFamily="18" charset="0"/>
              </a:rPr>
              <a:t>agoon is  </a:t>
            </a:r>
            <a:r>
              <a:rPr lang="en-US" sz="3200" b="1" dirty="0">
                <a:solidFill>
                  <a:srgbClr val="7030A0"/>
                </a:solidFill>
                <a:latin typeface="Times New Roman" pitchFamily="18" charset="0"/>
                <a:cs typeface="Times New Roman" pitchFamily="18" charset="0"/>
              </a:rPr>
              <a:t>in Texas.</a:t>
            </a:r>
          </a:p>
        </p:txBody>
      </p:sp>
      <p:pic>
        <p:nvPicPr>
          <p:cNvPr id="13" name="Picture 2" descr="C:\Users\Saiful\Desktop\Crystal-Clear-Lagoon.jpg"/>
          <p:cNvPicPr>
            <a:picLocks noChangeAspect="1" noChangeArrowheads="1"/>
          </p:cNvPicPr>
          <p:nvPr/>
        </p:nvPicPr>
        <p:blipFill rotWithShape="1">
          <a:blip r:embed="rId2">
            <a:extLst>
              <a:ext uri="{28A0092B-C50C-407E-A947-70E740481C1C}">
                <a14:useLocalDpi xmlns:a14="http://schemas.microsoft.com/office/drawing/2010/main" val="0"/>
              </a:ext>
            </a:extLst>
          </a:blip>
          <a:srcRect t="8191"/>
          <a:stretch/>
        </p:blipFill>
        <p:spPr bwMode="auto">
          <a:xfrm>
            <a:off x="5257800" y="3016093"/>
            <a:ext cx="6858000" cy="3841907"/>
          </a:xfrm>
          <a:prstGeom prst="rect">
            <a:avLst/>
          </a:prstGeom>
          <a:noFill/>
          <a:ln w="38100">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3810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
        <p:nvSpPr>
          <p:cNvPr id="3" name="TextBox 2"/>
          <p:cNvSpPr txBox="1"/>
          <p:nvPr/>
        </p:nvSpPr>
        <p:spPr>
          <a:xfrm>
            <a:off x="6705600" y="11430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Prediction</a:t>
            </a:r>
          </a:p>
        </p:txBody>
      </p:sp>
      <p:sp>
        <p:nvSpPr>
          <p:cNvPr id="4" name="TextBox 3"/>
          <p:cNvSpPr txBox="1"/>
          <p:nvPr/>
        </p:nvSpPr>
        <p:spPr>
          <a:xfrm>
            <a:off x="6705600" y="1981200"/>
            <a:ext cx="541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Prophecy, foreshadowing</a:t>
            </a:r>
          </a:p>
        </p:txBody>
      </p:sp>
      <p:sp>
        <p:nvSpPr>
          <p:cNvPr id="6" name="TextBox 5"/>
          <p:cNvSpPr txBox="1"/>
          <p:nvPr/>
        </p:nvSpPr>
        <p:spPr>
          <a:xfrm>
            <a:off x="2286000" y="11430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Key word</a:t>
            </a:r>
            <a:endParaRPr lang="en-US" sz="4000" b="1" dirty="0">
              <a:solidFill>
                <a:srgbClr val="7030A0"/>
              </a:solidFill>
              <a:latin typeface="Times New Roman" pitchFamily="18" charset="0"/>
              <a:cs typeface="Times New Roman" pitchFamily="18" charset="0"/>
            </a:endParaRPr>
          </a:p>
        </p:txBody>
      </p:sp>
      <p:sp>
        <p:nvSpPr>
          <p:cNvPr id="7" name="TextBox 6"/>
          <p:cNvSpPr txBox="1"/>
          <p:nvPr/>
        </p:nvSpPr>
        <p:spPr>
          <a:xfrm>
            <a:off x="2286000" y="1981200"/>
            <a:ext cx="2971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Meaning:</a:t>
            </a:r>
            <a:endParaRPr lang="en-US" sz="4000" b="1" dirty="0">
              <a:solidFill>
                <a:srgbClr val="7030A0"/>
              </a:solidFill>
              <a:latin typeface="Times New Roman" pitchFamily="18" charset="0"/>
              <a:cs typeface="Times New Roman" pitchFamily="18" charset="0"/>
            </a:endParaRPr>
          </a:p>
        </p:txBody>
      </p:sp>
      <p:sp>
        <p:nvSpPr>
          <p:cNvPr id="10" name="TextBox 9"/>
          <p:cNvSpPr txBox="1"/>
          <p:nvPr/>
        </p:nvSpPr>
        <p:spPr>
          <a:xfrm>
            <a:off x="2209800" y="6618982"/>
            <a:ext cx="990600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Many Predictions have been made with respect to Maldives being swept away by the rising water level.</a:t>
            </a:r>
            <a:endParaRPr lang="en-US" sz="3200" b="1" dirty="0">
              <a:solidFill>
                <a:srgbClr val="7030A0"/>
              </a:solidFill>
              <a:latin typeface="Times New Roman" pitchFamily="18" charset="0"/>
              <a:cs typeface="Times New Roman" pitchFamily="18" charset="0"/>
            </a:endParaRPr>
          </a:p>
        </p:txBody>
      </p:sp>
      <p:pic>
        <p:nvPicPr>
          <p:cNvPr id="12" name="Picture 2" descr="C:\Users\Saiful\Desktop\180516-honshu-japan-earthquake-tsunami-2011-ew-1247p_30b4f2b065894321c8f4e46deb247565.nbcnews-fp-1200-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19400"/>
            <a:ext cx="6869000" cy="3606225"/>
          </a:xfrm>
          <a:prstGeom prst="rect">
            <a:avLst/>
          </a:prstGeom>
          <a:noFill/>
          <a:ln w="28575">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500"/>
                                  </p:stCondLst>
                                  <p:iterate type="wd">
                                    <p:tmPct val="10000"/>
                                  </p:iterate>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9799" y="2017931"/>
            <a:ext cx="792480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A large wave</a:t>
            </a:r>
            <a:endParaRPr lang="en-US" sz="3600" b="1" dirty="0">
              <a:solidFill>
                <a:schemeClr val="tx1"/>
              </a:solidFill>
              <a:latin typeface="Times New Roman" pitchFamily="18" charset="0"/>
              <a:cs typeface="Times New Roman" pitchFamily="18" charset="0"/>
            </a:endParaRPr>
          </a:p>
        </p:txBody>
      </p:sp>
      <p:sp>
        <p:nvSpPr>
          <p:cNvPr id="3" name="TextBox 2"/>
          <p:cNvSpPr txBox="1"/>
          <p:nvPr/>
        </p:nvSpPr>
        <p:spPr>
          <a:xfrm>
            <a:off x="2362200" y="6959025"/>
            <a:ext cx="1158240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chemeClr val="tx1"/>
                </a:solidFill>
                <a:latin typeface="Times New Roman" pitchFamily="18" charset="0"/>
                <a:cs typeface="Times New Roman" pitchFamily="18" charset="0"/>
              </a:rPr>
              <a:t>Tsunami</a:t>
            </a:r>
            <a:r>
              <a:rPr lang="en-US" sz="3200" b="1" dirty="0" smtClean="0">
                <a:solidFill>
                  <a:srgbClr val="7030A0"/>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is caused by extreme condition such as an earthquake.</a:t>
            </a:r>
            <a:endParaRPr lang="en-US" sz="3200" b="1" dirty="0">
              <a:solidFill>
                <a:schemeClr val="tx1"/>
              </a:solidFill>
              <a:latin typeface="Times New Roman" pitchFamily="18" charset="0"/>
              <a:cs typeface="Times New Roman" pitchFamily="18" charset="0"/>
            </a:endParaRPr>
          </a:p>
        </p:txBody>
      </p:sp>
      <p:sp>
        <p:nvSpPr>
          <p:cNvPr id="4" name="TextBox 3"/>
          <p:cNvSpPr txBox="1"/>
          <p:nvPr/>
        </p:nvSpPr>
        <p:spPr>
          <a:xfrm>
            <a:off x="2362200" y="1143000"/>
            <a:ext cx="24384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Key word</a:t>
            </a:r>
          </a:p>
        </p:txBody>
      </p:sp>
      <p:sp>
        <p:nvSpPr>
          <p:cNvPr id="5" name="TextBox 4"/>
          <p:cNvSpPr txBox="1"/>
          <p:nvPr/>
        </p:nvSpPr>
        <p:spPr>
          <a:xfrm>
            <a:off x="2362200" y="2017931"/>
            <a:ext cx="24384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p>
        </p:txBody>
      </p:sp>
      <p:sp>
        <p:nvSpPr>
          <p:cNvPr id="6" name="TextBox 5"/>
          <p:cNvSpPr txBox="1"/>
          <p:nvPr/>
        </p:nvSpPr>
        <p:spPr>
          <a:xfrm>
            <a:off x="6019798" y="1179731"/>
            <a:ext cx="792480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Tsunami</a:t>
            </a:r>
            <a:endParaRPr lang="en-US" sz="3600" b="1" dirty="0">
              <a:solidFill>
                <a:srgbClr val="7030A0"/>
              </a:solidFill>
              <a:latin typeface="Times New Roman" pitchFamily="18" charset="0"/>
              <a:cs typeface="Times New Roman" pitchFamily="18" charset="0"/>
            </a:endParaRPr>
          </a:p>
        </p:txBody>
      </p:sp>
      <p:pic>
        <p:nvPicPr>
          <p:cNvPr id="7" name="Picture 3" descr="C:\Users\Saiful\Desktop\tsunami-1.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55" b="11348"/>
          <a:stretch/>
        </p:blipFill>
        <p:spPr bwMode="auto">
          <a:xfrm>
            <a:off x="4788945" y="3022779"/>
            <a:ext cx="6945855" cy="3682821"/>
          </a:xfrm>
          <a:prstGeom prst="rect">
            <a:avLst/>
          </a:prstGeom>
          <a:noFill/>
          <a:ln w="28575">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95800" y="381000"/>
            <a:ext cx="5410200"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Vocabulary</a:t>
            </a:r>
          </a:p>
        </p:txBody>
      </p:sp>
    </p:spTree>
    <p:extLst>
      <p:ext uri="{BB962C8B-B14F-4D97-AF65-F5344CB8AC3E}">
        <p14:creationId xmlns:p14="http://schemas.microsoft.com/office/powerpoint/2010/main" val="60315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97536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6850380" y="2409111"/>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S</a:t>
            </a:r>
            <a:r>
              <a:rPr lang="en-US" sz="3200" b="1" dirty="0" smtClean="0">
                <a:solidFill>
                  <a:srgbClr val="7030A0"/>
                </a:solidFill>
                <a:latin typeface="Times New Roman" pitchFamily="18" charset="0"/>
                <a:cs typeface="Times New Roman" pitchFamily="18" charset="0"/>
              </a:rPr>
              <a:t>oothsaying .</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6850380" y="3199220"/>
            <a:ext cx="564642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Telling fortunes.</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1371600" y="23622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Prophecy.</a:t>
            </a:r>
            <a:endParaRPr lang="en-US" sz="3200" b="1" dirty="0">
              <a:solidFill>
                <a:srgbClr val="7030A0"/>
              </a:solidFill>
              <a:latin typeface="Times New Roman" pitchFamily="18" charset="0"/>
              <a:cs typeface="Times New Roman" pitchFamily="18" charset="0"/>
            </a:endParaRPr>
          </a:p>
        </p:txBody>
      </p:sp>
      <p:sp>
        <p:nvSpPr>
          <p:cNvPr id="7" name="TextBox 6"/>
          <p:cNvSpPr txBox="1"/>
          <p:nvPr/>
        </p:nvSpPr>
        <p:spPr>
          <a:xfrm>
            <a:off x="1371600" y="3247311"/>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Anticipation. </a:t>
            </a:r>
          </a:p>
        </p:txBody>
      </p:sp>
      <p:sp>
        <p:nvSpPr>
          <p:cNvPr id="8" name="TextBox 7"/>
          <p:cNvSpPr txBox="1"/>
          <p:nvPr/>
        </p:nvSpPr>
        <p:spPr>
          <a:xfrm>
            <a:off x="762000" y="4267200"/>
            <a:ext cx="117348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2</a:t>
            </a:r>
            <a:r>
              <a:rPr lang="en-US" sz="3200" b="1" dirty="0">
                <a:solidFill>
                  <a:srgbClr val="002060"/>
                </a:solidFill>
                <a:latin typeface="Times New Roman" pitchFamily="18" charset="0"/>
                <a:cs typeface="Times New Roman" pitchFamily="18" charset="0"/>
              </a:rPr>
              <a:t>. 1.Which of the following </a:t>
            </a:r>
            <a:r>
              <a:rPr lang="en-US" sz="3200" b="1" dirty="0" smtClean="0">
                <a:solidFill>
                  <a:srgbClr val="002060"/>
                </a:solidFill>
                <a:latin typeface="Times New Roman" pitchFamily="18" charset="0"/>
                <a:cs typeface="Times New Roman" pitchFamily="18" charset="0"/>
              </a:rPr>
              <a:t>is not a feature of the Maldives?</a:t>
            </a:r>
            <a:endParaRPr lang="en-US" sz="3200" b="1" dirty="0">
              <a:solidFill>
                <a:srgbClr val="002060"/>
              </a:solidFill>
              <a:latin typeface="Times New Roman" pitchFamily="18" charset="0"/>
              <a:cs typeface="Times New Roman" pitchFamily="18" charset="0"/>
            </a:endParaRPr>
          </a:p>
        </p:txBody>
      </p:sp>
      <p:sp>
        <p:nvSpPr>
          <p:cNvPr id="9" name="TextBox 8"/>
          <p:cNvSpPr txBox="1"/>
          <p:nvPr/>
        </p:nvSpPr>
        <p:spPr>
          <a:xfrm>
            <a:off x="6781800" y="5257800"/>
            <a:ext cx="5715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Blessed with beautiful beaches</a:t>
            </a:r>
            <a:endParaRPr lang="en-US" sz="3200" b="1" dirty="0">
              <a:solidFill>
                <a:srgbClr val="7030A0"/>
              </a:solidFill>
              <a:latin typeface="Times New Roman" pitchFamily="18" charset="0"/>
              <a:cs typeface="Times New Roman" pitchFamily="18" charset="0"/>
            </a:endParaRPr>
          </a:p>
        </p:txBody>
      </p:sp>
      <p:sp>
        <p:nvSpPr>
          <p:cNvPr id="10" name="TextBox 9"/>
          <p:cNvSpPr txBox="1"/>
          <p:nvPr/>
        </p:nvSpPr>
        <p:spPr>
          <a:xfrm>
            <a:off x="6781800" y="6542782"/>
            <a:ext cx="5715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A hilly region</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1371600" y="53340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An island state</a:t>
            </a:r>
            <a:endParaRPr lang="en-US" sz="3200" b="1" dirty="0">
              <a:solidFill>
                <a:srgbClr val="7030A0"/>
              </a:solidFill>
              <a:latin typeface="Times New Roman" pitchFamily="18" charset="0"/>
              <a:cs typeface="Times New Roman" pitchFamily="18" charset="0"/>
            </a:endParaRPr>
          </a:p>
        </p:txBody>
      </p:sp>
      <p:sp>
        <p:nvSpPr>
          <p:cNvPr id="12" name="TextBox 11"/>
          <p:cNvSpPr txBox="1"/>
          <p:nvPr/>
        </p:nvSpPr>
        <p:spPr>
          <a:xfrm>
            <a:off x="1371600" y="6477000"/>
            <a:ext cx="45720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Plenty of recreation facilities</a:t>
            </a:r>
            <a:endParaRPr lang="en-US" sz="3200" b="1" dirty="0">
              <a:solidFill>
                <a:srgbClr val="7030A0"/>
              </a:solidFill>
              <a:latin typeface="Times New Roman" pitchFamily="18" charset="0"/>
              <a:cs typeface="Times New Roman" pitchFamily="18" charset="0"/>
            </a:endParaRPr>
          </a:p>
        </p:txBody>
      </p:sp>
      <p:sp>
        <p:nvSpPr>
          <p:cNvPr id="13" name="TextBox 12"/>
          <p:cNvSpPr txBox="1"/>
          <p:nvPr/>
        </p:nvSpPr>
        <p:spPr>
          <a:xfrm>
            <a:off x="838200" y="1143000"/>
            <a:ext cx="12496800" cy="10772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1.Which of the following has the closest meaning to the word ‘prediction’ used in the passage? </a:t>
            </a:r>
            <a:endParaRPr lang="en-US" sz="3200" b="1" dirty="0">
              <a:solidFill>
                <a:srgbClr val="002060"/>
              </a:solidFill>
              <a:latin typeface="Times New Roman" pitchFamily="18" charset="0"/>
              <a:cs typeface="Times New Roman" pitchFamily="18" charset="0"/>
            </a:endParaRPr>
          </a:p>
        </p:txBody>
      </p:sp>
      <p:sp>
        <p:nvSpPr>
          <p:cNvPr id="14" name="Rectangle 13"/>
          <p:cNvSpPr/>
          <p:nvPr/>
        </p:nvSpPr>
        <p:spPr>
          <a:xfrm>
            <a:off x="10439400" y="381000"/>
            <a:ext cx="3825240" cy="685800"/>
          </a:xfrm>
          <a:prstGeom prst="rect">
            <a:avLst/>
          </a:prstGeom>
          <a:blipFill>
            <a:blip r:embed="rId2"/>
            <a:tile tx="0" ty="0" sx="100000" sy="100000" flip="none" algn="tl"/>
          </a:blipFill>
          <a:ln w="28575">
            <a:solidFill>
              <a:srgbClr val="00B0F0"/>
            </a:solidFill>
          </a:ln>
        </p:spPr>
        <p:style>
          <a:lnRef idx="1">
            <a:schemeClr val="accent4"/>
          </a:lnRef>
          <a:fillRef idx="3">
            <a:schemeClr val="accent4"/>
          </a:fillRef>
          <a:effectRef idx="2">
            <a:schemeClr val="accent4"/>
          </a:effectRef>
          <a:fontRef idx="minor">
            <a:schemeClr val="lt1"/>
          </a:fontRef>
        </p:style>
        <p:txBody>
          <a:bodyPr lIns="130622" tIns="65311" rIns="130622" bIns="65311" rtlCol="0" anchor="ctr"/>
          <a:lstStyle/>
          <a:p>
            <a:pPr algn="ctr"/>
            <a:r>
              <a:rPr lang="en-US" sz="4000" b="1" dirty="0">
                <a:solidFill>
                  <a:srgbClr val="000066"/>
                </a:solidFill>
              </a:rPr>
              <a:t>Individual work</a:t>
            </a:r>
          </a:p>
        </p:txBody>
      </p:sp>
    </p:spTree>
    <p:extLst>
      <p:ext uri="{BB962C8B-B14F-4D97-AF65-F5344CB8AC3E}">
        <p14:creationId xmlns:p14="http://schemas.microsoft.com/office/powerpoint/2010/main" val="22882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100584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6705600" y="2286000"/>
            <a:ext cx="5867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 ultimate future of the Maldives</a:t>
            </a:r>
            <a:endParaRPr lang="en-US" sz="3200" b="1" dirty="0">
              <a:solidFill>
                <a:srgbClr val="7030A0"/>
              </a:solidFill>
              <a:latin typeface="Times New Roman" pitchFamily="18" charset="0"/>
              <a:cs typeface="Times New Roman" pitchFamily="18" charset="0"/>
            </a:endParaRPr>
          </a:p>
        </p:txBody>
      </p:sp>
      <p:sp>
        <p:nvSpPr>
          <p:cNvPr id="4" name="TextBox 3"/>
          <p:cNvSpPr txBox="1"/>
          <p:nvPr/>
        </p:nvSpPr>
        <p:spPr>
          <a:xfrm>
            <a:off x="6705600" y="3530025"/>
            <a:ext cx="5867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It is a modern style</a:t>
            </a:r>
            <a:endParaRPr lang="en-US" sz="3200" b="1" dirty="0">
              <a:solidFill>
                <a:srgbClr val="7030A0"/>
              </a:solidFill>
              <a:latin typeface="Times New Roman" pitchFamily="18" charset="0"/>
              <a:cs typeface="Times New Roman" pitchFamily="18" charset="0"/>
            </a:endParaRPr>
          </a:p>
        </p:txBody>
      </p:sp>
      <p:sp>
        <p:nvSpPr>
          <p:cNvPr id="5" name="TextBox 4"/>
          <p:cNvSpPr txBox="1"/>
          <p:nvPr/>
        </p:nvSpPr>
        <p:spPr>
          <a:xfrm>
            <a:off x="1219200" y="2310825"/>
            <a:ext cx="4648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 rising sea level</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1219200" y="3276600"/>
            <a:ext cx="4648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Unique way of holding meeting</a:t>
            </a:r>
            <a:endParaRPr lang="en-US" sz="3200" b="1" dirty="0">
              <a:solidFill>
                <a:srgbClr val="7030A0"/>
              </a:solidFill>
              <a:latin typeface="Times New Roman" pitchFamily="18" charset="0"/>
              <a:cs typeface="Times New Roman" pitchFamily="18" charset="0"/>
            </a:endParaRPr>
          </a:p>
        </p:txBody>
      </p:sp>
      <p:sp>
        <p:nvSpPr>
          <p:cNvPr id="7" name="TextBox 6"/>
          <p:cNvSpPr txBox="1"/>
          <p:nvPr/>
        </p:nvSpPr>
        <p:spPr>
          <a:xfrm>
            <a:off x="685800" y="4419600"/>
            <a:ext cx="133350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4</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 What might happen to Maldives if the emission of carbon could not stop?</a:t>
            </a:r>
            <a:endParaRPr lang="en-US" sz="3200" b="1" dirty="0">
              <a:solidFill>
                <a:srgbClr val="002060"/>
              </a:solidFill>
              <a:latin typeface="Times New Roman" pitchFamily="18" charset="0"/>
              <a:cs typeface="Times New Roman" pitchFamily="18" charset="0"/>
            </a:endParaRPr>
          </a:p>
        </p:txBody>
      </p:sp>
      <p:sp>
        <p:nvSpPr>
          <p:cNvPr id="8" name="TextBox 7"/>
          <p:cNvSpPr txBox="1"/>
          <p:nvPr/>
        </p:nvSpPr>
        <p:spPr>
          <a:xfrm>
            <a:off x="6705600" y="5562600"/>
            <a:ext cx="5867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 atmosphere of Maldives will be damaged </a:t>
            </a:r>
            <a:endParaRPr lang="en-US" sz="3200" b="1" dirty="0">
              <a:solidFill>
                <a:srgbClr val="7030A0"/>
              </a:solidFill>
              <a:latin typeface="Times New Roman" pitchFamily="18" charset="0"/>
              <a:cs typeface="Times New Roman" pitchFamily="18" charset="0"/>
            </a:endParaRPr>
          </a:p>
        </p:txBody>
      </p:sp>
      <p:sp>
        <p:nvSpPr>
          <p:cNvPr id="9" name="TextBox 8"/>
          <p:cNvSpPr txBox="1"/>
          <p:nvPr/>
        </p:nvSpPr>
        <p:spPr>
          <a:xfrm>
            <a:off x="6705600" y="6705600"/>
            <a:ext cx="5867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There will be no effect on Maldives</a:t>
            </a:r>
            <a:endParaRPr lang="en-US" sz="3200" b="1" dirty="0">
              <a:solidFill>
                <a:srgbClr val="7030A0"/>
              </a:solidFill>
              <a:latin typeface="Times New Roman" pitchFamily="18" charset="0"/>
              <a:cs typeface="Times New Roman" pitchFamily="18" charset="0"/>
            </a:endParaRPr>
          </a:p>
        </p:txBody>
      </p:sp>
      <p:sp>
        <p:nvSpPr>
          <p:cNvPr id="10" name="TextBox 9"/>
          <p:cNvSpPr txBox="1"/>
          <p:nvPr/>
        </p:nvSpPr>
        <p:spPr>
          <a:xfrm>
            <a:off x="1219200" y="5486400"/>
            <a:ext cx="4648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 Maldives will be submerged by sea water</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1219200" y="6705600"/>
            <a:ext cx="4648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The </a:t>
            </a:r>
            <a:r>
              <a:rPr lang="en-US" sz="3200" b="1" dirty="0" smtClean="0">
                <a:solidFill>
                  <a:srgbClr val="7030A0"/>
                </a:solidFill>
                <a:latin typeface="Times New Roman" pitchFamily="18" charset="0"/>
                <a:cs typeface="Times New Roman" pitchFamily="18" charset="0"/>
              </a:rPr>
              <a:t>people of Maldives will die</a:t>
            </a:r>
            <a:endParaRPr lang="en-US" sz="3200" b="1" dirty="0">
              <a:solidFill>
                <a:srgbClr val="7030A0"/>
              </a:solidFill>
              <a:latin typeface="Times New Roman" pitchFamily="18" charset="0"/>
              <a:cs typeface="Times New Roman" pitchFamily="18" charset="0"/>
            </a:endParaRPr>
          </a:p>
        </p:txBody>
      </p:sp>
      <p:sp>
        <p:nvSpPr>
          <p:cNvPr id="12" name="TextBox 11"/>
          <p:cNvSpPr txBox="1"/>
          <p:nvPr/>
        </p:nvSpPr>
        <p:spPr>
          <a:xfrm>
            <a:off x="685800" y="1219200"/>
            <a:ext cx="11887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3.What does the under water meeting symbolize ?</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6384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50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50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BTT Training\01050070187_Saiful\Image\Screenshot_1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2600" y="920610"/>
            <a:ext cx="2667000" cy="3291839"/>
          </a:xfrm>
          <a:prstGeom prst="rect">
            <a:avLst/>
          </a:prstGeom>
          <a:ln>
            <a:noFill/>
          </a:ln>
          <a:effectLst>
            <a:outerShdw blurRad="292100" dist="139700" dir="2700000" algn="tl" rotWithShape="0">
              <a:srgbClr val="333333">
                <a:alpha val="65000"/>
              </a:srgbClr>
            </a:outerShdw>
          </a:effectLst>
          <a:extLst/>
        </p:spPr>
      </p:pic>
      <p:pic>
        <p:nvPicPr>
          <p:cNvPr id="3" name="Picture 3" descr="C:\Users\Saiful\Desktop\Extra content\Download Pic\Saifu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1"/>
            <a:ext cx="2971800" cy="3292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87680" y="4297680"/>
            <a:ext cx="6705600" cy="2994220"/>
          </a:xfrm>
          <a:prstGeom prst="rect">
            <a:avLst/>
          </a:prstGeom>
          <a:noFill/>
        </p:spPr>
        <p:txBody>
          <a:bodyPr wrap="square" lIns="130622" tIns="65311" rIns="130622" bIns="65311" rtlCol="0">
            <a:spAutoFit/>
          </a:bodyPr>
          <a:lstStyle/>
          <a:p>
            <a:pPr algn="ctr"/>
            <a:r>
              <a:rPr lang="en-US" sz="4000" b="1" dirty="0">
                <a:solidFill>
                  <a:srgbClr val="7030A0"/>
                </a:solidFill>
                <a:latin typeface="Times New Roman" pitchFamily="18" charset="0"/>
                <a:cs typeface="Times New Roman" pitchFamily="18" charset="0"/>
              </a:rPr>
              <a:t>Md. </a:t>
            </a:r>
            <a:r>
              <a:rPr lang="en-US" sz="4000" b="1" dirty="0" err="1">
                <a:solidFill>
                  <a:srgbClr val="7030A0"/>
                </a:solidFill>
                <a:latin typeface="Times New Roman" pitchFamily="18" charset="0"/>
                <a:cs typeface="Times New Roman" pitchFamily="18" charset="0"/>
              </a:rPr>
              <a:t>Saiful</a:t>
            </a:r>
            <a:r>
              <a:rPr lang="en-US" sz="4000" b="1" dirty="0">
                <a:solidFill>
                  <a:srgbClr val="7030A0"/>
                </a:solidFill>
                <a:latin typeface="Times New Roman" pitchFamily="18" charset="0"/>
                <a:cs typeface="Times New Roman" pitchFamily="18" charset="0"/>
              </a:rPr>
              <a:t> Islam </a:t>
            </a:r>
            <a:r>
              <a:rPr lang="en-US" sz="4000" b="1" dirty="0" err="1">
                <a:solidFill>
                  <a:srgbClr val="7030A0"/>
                </a:solidFill>
                <a:latin typeface="Times New Roman" pitchFamily="18" charset="0"/>
                <a:cs typeface="Times New Roman" pitchFamily="18" charset="0"/>
              </a:rPr>
              <a:t>Chowdhury</a:t>
            </a:r>
            <a:endParaRPr lang="en-US" sz="4000" b="1" dirty="0">
              <a:solidFill>
                <a:srgbClr val="7030A0"/>
              </a:solidFill>
              <a:latin typeface="Times New Roman" pitchFamily="18" charset="0"/>
              <a:cs typeface="Times New Roman" pitchFamily="18" charset="0"/>
            </a:endParaRPr>
          </a:p>
          <a:p>
            <a:pPr algn="ctr"/>
            <a:r>
              <a:rPr lang="en-US" sz="4000" dirty="0">
                <a:solidFill>
                  <a:srgbClr val="7030A0"/>
                </a:solidFill>
                <a:latin typeface="Times New Roman" pitchFamily="18" charset="0"/>
                <a:cs typeface="Times New Roman" pitchFamily="18" charset="0"/>
              </a:rPr>
              <a:t>     </a:t>
            </a:r>
            <a:r>
              <a:rPr lang="en-US" sz="3400" b="1" dirty="0">
                <a:solidFill>
                  <a:srgbClr val="7030A0"/>
                </a:solidFill>
                <a:latin typeface="Times New Roman" pitchFamily="18" charset="0"/>
                <a:cs typeface="Times New Roman" pitchFamily="18" charset="0"/>
              </a:rPr>
              <a:t>Senior Teacher</a:t>
            </a:r>
          </a:p>
          <a:p>
            <a:pPr algn="ctr"/>
            <a:r>
              <a:rPr lang="en-US" sz="3400" b="1" dirty="0">
                <a:solidFill>
                  <a:srgbClr val="7030A0"/>
                </a:solidFill>
                <a:latin typeface="Times New Roman" pitchFamily="18" charset="0"/>
                <a:cs typeface="Times New Roman" pitchFamily="18" charset="0"/>
              </a:rPr>
              <a:t>    </a:t>
            </a:r>
            <a:r>
              <a:rPr lang="en-US" sz="4600" b="1" dirty="0">
                <a:solidFill>
                  <a:srgbClr val="7030A0"/>
                </a:solidFill>
                <a:latin typeface="Times New Roman" pitchFamily="18" charset="0"/>
                <a:cs typeface="Times New Roman" pitchFamily="18" charset="0"/>
              </a:rPr>
              <a:t>C.  J.  M  High School</a:t>
            </a:r>
            <a:r>
              <a:rPr lang="en-US" sz="4600" dirty="0">
                <a:solidFill>
                  <a:srgbClr val="7030A0"/>
                </a:solidFill>
                <a:latin typeface="Times New Roman" pitchFamily="18" charset="0"/>
                <a:cs typeface="Times New Roman" pitchFamily="18" charset="0"/>
              </a:rPr>
              <a:t>, </a:t>
            </a:r>
          </a:p>
          <a:p>
            <a:pPr algn="ctr"/>
            <a:r>
              <a:rPr lang="en-US" sz="3400" dirty="0">
                <a:solidFill>
                  <a:srgbClr val="7030A0"/>
                </a:solidFill>
                <a:latin typeface="Times New Roman" pitchFamily="18" charset="0"/>
                <a:cs typeface="Times New Roman" pitchFamily="18" charset="0"/>
              </a:rPr>
              <a:t> </a:t>
            </a:r>
            <a:r>
              <a:rPr lang="en-US" sz="2900" b="1" dirty="0" err="1" smtClean="0">
                <a:solidFill>
                  <a:srgbClr val="7030A0"/>
                </a:solidFill>
                <a:latin typeface="Times New Roman" pitchFamily="18" charset="0"/>
                <a:cs typeface="Times New Roman" pitchFamily="18" charset="0"/>
              </a:rPr>
              <a:t>Mohara</a:t>
            </a:r>
            <a:r>
              <a:rPr lang="en-US" sz="2900" b="1" dirty="0" smtClean="0">
                <a:solidFill>
                  <a:srgbClr val="7030A0"/>
                </a:solidFill>
                <a:latin typeface="Times New Roman" pitchFamily="18" charset="0"/>
                <a:cs typeface="Times New Roman" pitchFamily="18" charset="0"/>
              </a:rPr>
              <a:t> ,  </a:t>
            </a:r>
            <a:r>
              <a:rPr lang="en-US" sz="2900" b="1" dirty="0" err="1" smtClean="0">
                <a:solidFill>
                  <a:srgbClr val="7030A0"/>
                </a:solidFill>
                <a:latin typeface="Times New Roman" pitchFamily="18" charset="0"/>
                <a:cs typeface="Times New Roman" pitchFamily="18" charset="0"/>
              </a:rPr>
              <a:t>Chandgaon</a:t>
            </a:r>
            <a:r>
              <a:rPr lang="en-US" sz="2900" b="1" dirty="0" smtClean="0">
                <a:solidFill>
                  <a:srgbClr val="7030A0"/>
                </a:solidFill>
                <a:latin typeface="Times New Roman" pitchFamily="18" charset="0"/>
                <a:cs typeface="Times New Roman" pitchFamily="18" charset="0"/>
              </a:rPr>
              <a:t> , </a:t>
            </a:r>
            <a:r>
              <a:rPr lang="en-US" sz="2900" b="1" dirty="0" err="1" smtClean="0">
                <a:solidFill>
                  <a:srgbClr val="7030A0"/>
                </a:solidFill>
                <a:latin typeface="Times New Roman" pitchFamily="18" charset="0"/>
                <a:cs typeface="Times New Roman" pitchFamily="18" charset="0"/>
              </a:rPr>
              <a:t>Chattogram</a:t>
            </a:r>
            <a:r>
              <a:rPr lang="en-US" sz="2900" b="1" dirty="0" smtClean="0">
                <a:solidFill>
                  <a:srgbClr val="7030A0"/>
                </a:solidFill>
                <a:latin typeface="Times New Roman" pitchFamily="18" charset="0"/>
                <a:cs typeface="Times New Roman" pitchFamily="18" charset="0"/>
              </a:rPr>
              <a:t>.</a:t>
            </a:r>
            <a:endParaRPr lang="en-US" sz="3400" dirty="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hlinkClick r:id="rId4"/>
              </a:rPr>
              <a:t>saifulcjm@gmail.com</a:t>
            </a:r>
            <a:r>
              <a:rPr lang="en-US" dirty="0" smtClean="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Mob: 01991945882</a:t>
            </a:r>
          </a:p>
        </p:txBody>
      </p:sp>
      <p:sp>
        <p:nvSpPr>
          <p:cNvPr id="5" name="TextBox 4"/>
          <p:cNvSpPr txBox="1"/>
          <p:nvPr/>
        </p:nvSpPr>
        <p:spPr>
          <a:xfrm>
            <a:off x="8168640" y="4495800"/>
            <a:ext cx="5852160" cy="2347889"/>
          </a:xfrm>
          <a:prstGeom prst="rect">
            <a:avLst/>
          </a:prstGeom>
          <a:noFill/>
        </p:spPr>
        <p:txBody>
          <a:bodyPr wrap="square" lIns="130622" tIns="65311" rIns="130622" bIns="65311"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ENGLISH FOR TODAY</a:t>
            </a:r>
          </a:p>
          <a:p>
            <a:r>
              <a:rPr lang="en-US" sz="3600" b="1" dirty="0">
                <a:solidFill>
                  <a:srgbClr val="7030A0"/>
                </a:solidFill>
                <a:latin typeface="Times New Roman" panose="02020603050405020304" pitchFamily="18" charset="0"/>
                <a:cs typeface="Times New Roman" panose="02020603050405020304" pitchFamily="18" charset="0"/>
              </a:rPr>
              <a:t>Class :  Nine-Ten </a:t>
            </a:r>
            <a:endParaRPr lang="en-US" sz="3600" b="1" dirty="0" smtClean="0">
              <a:solidFill>
                <a:srgbClr val="7030A0"/>
              </a:solidFill>
              <a:latin typeface="Times New Roman" panose="02020603050405020304" pitchFamily="18" charset="0"/>
              <a:cs typeface="Times New Roman" panose="02020603050405020304" pitchFamily="18" charset="0"/>
            </a:endParaRPr>
          </a:p>
          <a:p>
            <a:r>
              <a:rPr lang="en-US" sz="3600" b="1" dirty="0" smtClean="0">
                <a:solidFill>
                  <a:srgbClr val="7030A0"/>
                </a:solidFill>
                <a:latin typeface="Times New Roman" panose="02020603050405020304" pitchFamily="18" charset="0"/>
                <a:cs typeface="Times New Roman" panose="02020603050405020304" pitchFamily="18" charset="0"/>
              </a:rPr>
              <a:t>Unit-six,  Lesson-3</a:t>
            </a:r>
            <a:endParaRPr lang="en-US" sz="3600" b="1" dirty="0">
              <a:solidFill>
                <a:srgbClr val="7030A0"/>
              </a:solidFill>
              <a:latin typeface="Times New Roman" panose="02020603050405020304" pitchFamily="18" charset="0"/>
              <a:cs typeface="Times New Roman" panose="02020603050405020304" pitchFamily="18" charset="0"/>
            </a:endParaRPr>
          </a:p>
          <a:p>
            <a:r>
              <a:rPr lang="en-US" sz="3600" b="1" dirty="0" smtClean="0">
                <a:solidFill>
                  <a:srgbClr val="7030A0"/>
                </a:solidFill>
                <a:latin typeface="Times New Roman" panose="02020603050405020304" pitchFamily="18" charset="0"/>
                <a:cs typeface="Times New Roman" panose="02020603050405020304" pitchFamily="18" charset="0"/>
              </a:rPr>
              <a:t>Time</a:t>
            </a:r>
            <a:r>
              <a:rPr lang="en-US" sz="3600" b="1" dirty="0">
                <a:solidFill>
                  <a:srgbClr val="7030A0"/>
                </a:solidFill>
                <a:latin typeface="Times New Roman" panose="02020603050405020304" pitchFamily="18" charset="0"/>
                <a:cs typeface="Times New Roman" panose="02020603050405020304" pitchFamily="18" charset="0"/>
              </a:rPr>
              <a:t>: 40 minute</a:t>
            </a:r>
          </a:p>
        </p:txBody>
      </p:sp>
      <p:cxnSp>
        <p:nvCxnSpPr>
          <p:cNvPr id="6" name="Straight Connector 5"/>
          <p:cNvCxnSpPr/>
          <p:nvPr/>
        </p:nvCxnSpPr>
        <p:spPr>
          <a:xfrm>
            <a:off x="7421880" y="2377441"/>
            <a:ext cx="137160" cy="44662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59040" y="1658338"/>
            <a:ext cx="137160" cy="563356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26680" y="2362200"/>
            <a:ext cx="121920" cy="448148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075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10058400" cy="584775"/>
          </a:xfrm>
          <a:prstGeom prst="rect">
            <a:avLst/>
          </a:prstGeom>
          <a:noFill/>
        </p:spPr>
        <p:txBody>
          <a:bodyPr wrap="square" rtlCol="0">
            <a:spAutoFit/>
          </a:bodyPr>
          <a:lstStyle/>
          <a:p>
            <a:pPr algn="ctr"/>
            <a:r>
              <a:rPr lang="en-US" sz="3200" b="1" dirty="0">
                <a:solidFill>
                  <a:srgbClr val="7030A0"/>
                </a:solidFill>
                <a:latin typeface="Times New Roman" pitchFamily="18" charset="0"/>
                <a:cs typeface="Times New Roman" pitchFamily="18" charset="0"/>
              </a:rPr>
              <a:t>Choose the correct answer from the alternative.</a:t>
            </a:r>
          </a:p>
        </p:txBody>
      </p:sp>
      <p:sp>
        <p:nvSpPr>
          <p:cNvPr id="3" name="TextBox 2"/>
          <p:cNvSpPr txBox="1"/>
          <p:nvPr/>
        </p:nvSpPr>
        <p:spPr>
          <a:xfrm>
            <a:off x="7848600" y="2133600"/>
            <a:ext cx="502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Small water boat</a:t>
            </a:r>
            <a:endParaRPr lang="en-US" sz="3200" b="1" dirty="0">
              <a:solidFill>
                <a:srgbClr val="7030A0"/>
              </a:solidFill>
              <a:latin typeface="Times New Roman" pitchFamily="18" charset="0"/>
              <a:cs typeface="Times New Roman" pitchFamily="18" charset="0"/>
            </a:endParaRPr>
          </a:p>
        </p:txBody>
      </p:sp>
      <p:sp>
        <p:nvSpPr>
          <p:cNvPr id="4" name="TextBox 3"/>
          <p:cNvSpPr txBox="1"/>
          <p:nvPr/>
        </p:nvSpPr>
        <p:spPr>
          <a:xfrm>
            <a:off x="7848600" y="2895600"/>
            <a:ext cx="502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A small sea beach</a:t>
            </a:r>
            <a:endParaRPr lang="en-US" sz="3200" b="1" dirty="0">
              <a:solidFill>
                <a:srgbClr val="7030A0"/>
              </a:solidFill>
              <a:latin typeface="Times New Roman" pitchFamily="18" charset="0"/>
              <a:cs typeface="Times New Roman" pitchFamily="18" charset="0"/>
            </a:endParaRPr>
          </a:p>
        </p:txBody>
      </p:sp>
      <p:sp>
        <p:nvSpPr>
          <p:cNvPr id="5" name="TextBox 4"/>
          <p:cNvSpPr txBox="1"/>
          <p:nvPr/>
        </p:nvSpPr>
        <p:spPr>
          <a:xfrm>
            <a:off x="1447800" y="2057400"/>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a:t>
            </a:r>
            <a:r>
              <a:rPr lang="en-US" sz="3200" b="1" dirty="0" smtClean="0">
                <a:solidFill>
                  <a:srgbClr val="7030A0"/>
                </a:solidFill>
                <a:latin typeface="Times New Roman" pitchFamily="18" charset="0"/>
                <a:cs typeface="Times New Roman" pitchFamily="18" charset="0"/>
              </a:rPr>
              <a:t> shallow body of the water</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1447800" y="2895600"/>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Shallow sea truck</a:t>
            </a:r>
            <a:endParaRPr lang="en-US" sz="3200" b="1" dirty="0">
              <a:solidFill>
                <a:srgbClr val="FF0000"/>
              </a:solidFill>
              <a:latin typeface="Times New Roman" pitchFamily="18" charset="0"/>
              <a:cs typeface="Times New Roman" pitchFamily="18" charset="0"/>
            </a:endParaRPr>
          </a:p>
        </p:txBody>
      </p:sp>
      <p:sp>
        <p:nvSpPr>
          <p:cNvPr id="7" name="TextBox 6"/>
          <p:cNvSpPr txBox="1"/>
          <p:nvPr/>
        </p:nvSpPr>
        <p:spPr>
          <a:xfrm>
            <a:off x="685800" y="4114800"/>
            <a:ext cx="121920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solidFill>
                  <a:srgbClr val="002060"/>
                </a:solidFill>
                <a:latin typeface="Times New Roman" pitchFamily="18" charset="0"/>
                <a:cs typeface="Times New Roman" pitchFamily="18" charset="0"/>
              </a:rPr>
              <a:t>6</a:t>
            </a:r>
            <a:r>
              <a:rPr lang="en-US" sz="3200" b="1" dirty="0" smtClean="0">
                <a:solidFill>
                  <a:srgbClr val="002060"/>
                </a:solidFill>
                <a:latin typeface="Times New Roman" pitchFamily="18" charset="0"/>
                <a:cs typeface="Times New Roman" pitchFamily="18" charset="0"/>
              </a:rPr>
              <a:t>. The text is about -</a:t>
            </a:r>
            <a:endParaRPr lang="en-US" sz="3200" b="1" dirty="0">
              <a:solidFill>
                <a:srgbClr val="002060"/>
              </a:solidFill>
              <a:latin typeface="Times New Roman" pitchFamily="18" charset="0"/>
              <a:cs typeface="Times New Roman" pitchFamily="18" charset="0"/>
            </a:endParaRPr>
          </a:p>
        </p:txBody>
      </p:sp>
      <p:sp>
        <p:nvSpPr>
          <p:cNvPr id="8" name="TextBox 7"/>
          <p:cNvSpPr txBox="1"/>
          <p:nvPr/>
        </p:nvSpPr>
        <p:spPr>
          <a:xfrm>
            <a:off x="7848600" y="5029200"/>
            <a:ext cx="5029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Effects of global warming on Maldives</a:t>
            </a:r>
            <a:endParaRPr lang="en-US" sz="3200" b="1" dirty="0">
              <a:solidFill>
                <a:srgbClr val="7030A0"/>
              </a:solidFill>
              <a:latin typeface="Times New Roman" pitchFamily="18" charset="0"/>
              <a:cs typeface="Times New Roman" pitchFamily="18" charset="0"/>
            </a:endParaRPr>
          </a:p>
        </p:txBody>
      </p:sp>
      <p:sp>
        <p:nvSpPr>
          <p:cNvPr id="9" name="TextBox 8"/>
          <p:cNvSpPr txBox="1"/>
          <p:nvPr/>
        </p:nvSpPr>
        <p:spPr>
          <a:xfrm>
            <a:off x="7848600" y="6415444"/>
            <a:ext cx="502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Under water meeting</a:t>
            </a:r>
            <a:endParaRPr lang="en-US" sz="3200" b="1" dirty="0">
              <a:solidFill>
                <a:srgbClr val="7030A0"/>
              </a:solidFill>
              <a:latin typeface="Times New Roman" pitchFamily="18" charset="0"/>
              <a:cs typeface="Times New Roman" pitchFamily="18" charset="0"/>
            </a:endParaRPr>
          </a:p>
        </p:txBody>
      </p:sp>
      <p:sp>
        <p:nvSpPr>
          <p:cNvPr id="10" name="TextBox 9"/>
          <p:cNvSpPr txBox="1"/>
          <p:nvPr/>
        </p:nvSpPr>
        <p:spPr>
          <a:xfrm>
            <a:off x="1371600" y="5054025"/>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Natural beauty of Maldives</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1447800" y="6415445"/>
            <a:ext cx="548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Global warming</a:t>
            </a:r>
            <a:endParaRPr lang="en-US" sz="3200" b="1" dirty="0">
              <a:solidFill>
                <a:srgbClr val="FF0000"/>
              </a:solidFill>
              <a:latin typeface="Times New Roman" pitchFamily="18" charset="0"/>
              <a:cs typeface="Times New Roman" pitchFamily="18" charset="0"/>
            </a:endParaRPr>
          </a:p>
        </p:txBody>
      </p:sp>
      <p:sp>
        <p:nvSpPr>
          <p:cNvPr id="12" name="TextBox 11"/>
          <p:cNvSpPr txBox="1"/>
          <p:nvPr/>
        </p:nvSpPr>
        <p:spPr>
          <a:xfrm>
            <a:off x="609600" y="1219200"/>
            <a:ext cx="122682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002060"/>
                </a:solidFill>
                <a:latin typeface="Times New Roman" pitchFamily="18" charset="0"/>
                <a:cs typeface="Times New Roman" pitchFamily="18" charset="0"/>
              </a:rPr>
              <a:t>5. </a:t>
            </a:r>
            <a:r>
              <a:rPr lang="en-US" sz="3200" b="1" dirty="0" smtClean="0">
                <a:solidFill>
                  <a:schemeClr val="tx1"/>
                </a:solidFill>
                <a:latin typeface="Times New Roman" pitchFamily="18" charset="0"/>
                <a:cs typeface="Times New Roman" pitchFamily="18" charset="0"/>
              </a:rPr>
              <a:t>What is the meaning of the word ‘lagoon’ ? </a:t>
            </a:r>
            <a:endParaRPr lang="en-US" sz="3200" b="1"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579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1286195"/>
              </p:ext>
            </p:extLst>
          </p:nvPr>
        </p:nvGraphicFramePr>
        <p:xfrm>
          <a:off x="533400" y="1371600"/>
          <a:ext cx="13716000" cy="6477000"/>
        </p:xfrm>
        <a:graphic>
          <a:graphicData uri="http://schemas.openxmlformats.org/drawingml/2006/table">
            <a:tbl>
              <a:tblPr firstRow="1" bandRow="1">
                <a:tableStyleId>{5C22544A-7EE6-4342-B048-85BDC9FD1C3A}</a:tableStyleId>
              </a:tblPr>
              <a:tblGrid>
                <a:gridCol w="2340278"/>
                <a:gridCol w="11375722"/>
              </a:tblGrid>
              <a:tr h="682943">
                <a:tc>
                  <a:txBody>
                    <a:bodyPr/>
                    <a:lstStyle/>
                    <a:p>
                      <a:r>
                        <a:rPr lang="en-US" dirty="0" smtClean="0"/>
                        <a:t>Time</a:t>
                      </a:r>
                      <a:endParaRPr lang="en-US" dirty="0"/>
                    </a:p>
                  </a:txBody>
                  <a:tcPr/>
                </a:tc>
                <a:tc>
                  <a:txBody>
                    <a:bodyPr/>
                    <a:lstStyle/>
                    <a:p>
                      <a:r>
                        <a:rPr lang="en-US" dirty="0" smtClean="0"/>
                        <a:t>Facts</a:t>
                      </a:r>
                      <a:endParaRPr lang="en-US" dirty="0"/>
                    </a:p>
                  </a:txBody>
                  <a:tcPr/>
                </a:tc>
              </a:tr>
              <a:tr h="936307">
                <a:tc>
                  <a:txBody>
                    <a:bodyPr/>
                    <a:lstStyle/>
                    <a:p>
                      <a:r>
                        <a:rPr lang="en-US" dirty="0" smtClean="0"/>
                        <a:t>4</a:t>
                      </a:r>
                      <a:r>
                        <a:rPr lang="en-US" baseline="30000" dirty="0" smtClean="0"/>
                        <a:t>th</a:t>
                      </a:r>
                      <a:r>
                        <a:rPr lang="en-US" dirty="0" smtClean="0"/>
                        <a:t> and 5</a:t>
                      </a:r>
                      <a:r>
                        <a:rPr lang="en-US" baseline="30000" dirty="0" smtClean="0"/>
                        <a:t>th</a:t>
                      </a:r>
                      <a:r>
                        <a:rPr lang="en-US" dirty="0" smtClean="0"/>
                        <a:t> centuries BC</a:t>
                      </a:r>
                      <a:endParaRPr lang="en-US" dirty="0"/>
                    </a:p>
                  </a:txBody>
                  <a:tcPr/>
                </a:tc>
                <a:tc>
                  <a:txBody>
                    <a:bodyPr/>
                    <a:lstStyle/>
                    <a:p>
                      <a:r>
                        <a:rPr lang="en-US" dirty="0" smtClean="0"/>
                        <a:t>The early inhabitants of the Maldives arrived and settled from Southern India</a:t>
                      </a:r>
                      <a:endParaRPr lang="en-US" dirty="0"/>
                    </a:p>
                  </a:txBody>
                  <a:tcPr/>
                </a:tc>
              </a:tr>
              <a:tr h="936307">
                <a:tc>
                  <a:txBody>
                    <a:bodyPr/>
                    <a:lstStyle/>
                    <a:p>
                      <a:r>
                        <a:rPr lang="en-US" dirty="0" smtClean="0"/>
                        <a:t>12</a:t>
                      </a:r>
                      <a:r>
                        <a:rPr lang="en-US" baseline="30000" dirty="0" smtClean="0"/>
                        <a:t>th</a:t>
                      </a:r>
                      <a:r>
                        <a:rPr lang="en-US" dirty="0" smtClean="0"/>
                        <a:t> Century</a:t>
                      </a:r>
                      <a:endParaRPr lang="en-US" dirty="0"/>
                    </a:p>
                  </a:txBody>
                  <a:tcPr/>
                </a:tc>
                <a:tc>
                  <a:txBody>
                    <a:bodyPr/>
                    <a:lstStyle/>
                    <a:p>
                      <a:r>
                        <a:rPr lang="en-US" dirty="0" smtClean="0"/>
                        <a:t>The sailors from African and Arab counties started to settle in the islands. Buddhism was    </a:t>
                      </a:r>
                      <a:r>
                        <a:rPr lang="en-US" dirty="0" smtClean="0">
                          <a:solidFill>
                            <a:srgbClr val="7030A0"/>
                          </a:solidFill>
                        </a:rPr>
                        <a:t>-------------</a:t>
                      </a:r>
                      <a:r>
                        <a:rPr lang="en-US" baseline="0" dirty="0" smtClean="0">
                          <a:solidFill>
                            <a:srgbClr val="7030A0"/>
                          </a:solidFill>
                        </a:rPr>
                        <a:t> </a:t>
                      </a:r>
                      <a:r>
                        <a:rPr lang="en-US" dirty="0" smtClean="0">
                          <a:solidFill>
                            <a:srgbClr val="7030A0"/>
                          </a:solidFill>
                        </a:rPr>
                        <a:t> </a:t>
                      </a:r>
                      <a:r>
                        <a:rPr lang="en-US" dirty="0" smtClean="0"/>
                        <a:t> by Islam.</a:t>
                      </a:r>
                      <a:endParaRPr lang="en-US" dirty="0"/>
                    </a:p>
                  </a:txBody>
                  <a:tcPr/>
                </a:tc>
              </a:tr>
              <a:tr h="936307">
                <a:tc>
                  <a:txBody>
                    <a:bodyPr/>
                    <a:lstStyle/>
                    <a:p>
                      <a:r>
                        <a:rPr lang="en-US" dirty="0" smtClean="0">
                          <a:solidFill>
                            <a:srgbClr val="7030A0"/>
                          </a:solidFill>
                        </a:rPr>
                        <a:t>------------</a:t>
                      </a:r>
                      <a:endParaRPr lang="en-US" dirty="0">
                        <a:solidFill>
                          <a:srgbClr val="7030A0"/>
                        </a:solidFill>
                      </a:endParaRPr>
                    </a:p>
                  </a:txBody>
                  <a:tcPr/>
                </a:tc>
                <a:tc>
                  <a:txBody>
                    <a:bodyPr/>
                    <a:lstStyle/>
                    <a:p>
                      <a:r>
                        <a:rPr lang="en-US" dirty="0" smtClean="0"/>
                        <a:t>A famous scholar and historian named </a:t>
                      </a:r>
                      <a:r>
                        <a:rPr lang="en-US" dirty="0" err="1" smtClean="0"/>
                        <a:t>Ibn</a:t>
                      </a:r>
                      <a:r>
                        <a:rPr lang="en-US" dirty="0" smtClean="0"/>
                        <a:t> </a:t>
                      </a:r>
                      <a:r>
                        <a:rPr lang="en-US" dirty="0" err="1" smtClean="0"/>
                        <a:t>Batuta</a:t>
                      </a:r>
                      <a:r>
                        <a:rPr lang="en-US" dirty="0" smtClean="0"/>
                        <a:t> visited the islands of the Maldives.</a:t>
                      </a:r>
                      <a:endParaRPr lang="en-US" dirty="0"/>
                    </a:p>
                  </a:txBody>
                  <a:tcPr/>
                </a:tc>
              </a:tr>
              <a:tr h="936307">
                <a:tc>
                  <a:txBody>
                    <a:bodyPr/>
                    <a:lstStyle/>
                    <a:p>
                      <a:r>
                        <a:rPr lang="en-US" dirty="0" smtClean="0"/>
                        <a:t>16</a:t>
                      </a:r>
                      <a:r>
                        <a:rPr lang="en-US" baseline="30000" dirty="0" smtClean="0"/>
                        <a:t>th</a:t>
                      </a:r>
                      <a:r>
                        <a:rPr lang="en-US" dirty="0" smtClean="0"/>
                        <a:t> century</a:t>
                      </a:r>
                      <a:endParaRPr lang="en-US" dirty="0"/>
                    </a:p>
                  </a:txBody>
                  <a:tcPr/>
                </a:tc>
                <a:tc>
                  <a:txBody>
                    <a:bodyPr/>
                    <a:lstStyle/>
                    <a:p>
                      <a:r>
                        <a:rPr lang="en-US" dirty="0" smtClean="0"/>
                        <a:t>The Portuguese occupied the Maldives and became the  </a:t>
                      </a:r>
                      <a:r>
                        <a:rPr lang="en-US" dirty="0" smtClean="0">
                          <a:solidFill>
                            <a:srgbClr val="FF0000"/>
                          </a:solidFill>
                        </a:rPr>
                        <a:t> </a:t>
                      </a:r>
                      <a:r>
                        <a:rPr lang="en-US" dirty="0" smtClean="0">
                          <a:solidFill>
                            <a:srgbClr val="7030A0"/>
                          </a:solidFill>
                        </a:rPr>
                        <a:t>------------ </a:t>
                      </a:r>
                      <a:r>
                        <a:rPr lang="en-US" dirty="0" smtClean="0">
                          <a:solidFill>
                            <a:srgbClr val="FF0000"/>
                          </a:solidFill>
                        </a:rPr>
                        <a:t>  </a:t>
                      </a:r>
                      <a:r>
                        <a:rPr lang="en-US" dirty="0" smtClean="0"/>
                        <a:t>of the country for</a:t>
                      </a:r>
                      <a:r>
                        <a:rPr lang="en-US" baseline="0" dirty="0" smtClean="0"/>
                        <a:t> 15 years.</a:t>
                      </a:r>
                      <a:r>
                        <a:rPr lang="en-US" baseline="0" dirty="0" smtClean="0">
                          <a:solidFill>
                            <a:srgbClr val="FF0000"/>
                          </a:solidFill>
                        </a:rPr>
                        <a:t> </a:t>
                      </a:r>
                      <a:endParaRPr lang="en-US" dirty="0"/>
                    </a:p>
                  </a:txBody>
                  <a:tcPr/>
                </a:tc>
              </a:tr>
              <a:tr h="682943">
                <a:tc>
                  <a:txBody>
                    <a:bodyPr/>
                    <a:lstStyle/>
                    <a:p>
                      <a:r>
                        <a:rPr lang="en-US" dirty="0" smtClean="0"/>
                        <a:t>1887</a:t>
                      </a:r>
                      <a:endParaRPr lang="en-US" dirty="0"/>
                    </a:p>
                  </a:txBody>
                  <a:tcPr/>
                </a:tc>
                <a:tc>
                  <a:txBody>
                    <a:bodyPr/>
                    <a:lstStyle/>
                    <a:p>
                      <a:r>
                        <a:rPr lang="en-US" dirty="0" smtClean="0"/>
                        <a:t>Beginning</a:t>
                      </a:r>
                      <a:r>
                        <a:rPr lang="en-US" baseline="0" dirty="0" smtClean="0"/>
                        <a:t> of the British    </a:t>
                      </a:r>
                      <a:r>
                        <a:rPr lang="en-US" baseline="0" dirty="0" smtClean="0">
                          <a:solidFill>
                            <a:srgbClr val="7030A0"/>
                          </a:solidFill>
                        </a:rPr>
                        <a:t>-----------------</a:t>
                      </a:r>
                      <a:r>
                        <a:rPr lang="en-US" baseline="0" dirty="0" smtClean="0"/>
                        <a:t>    era.</a:t>
                      </a:r>
                      <a:endParaRPr lang="en-US" dirty="0"/>
                    </a:p>
                  </a:txBody>
                  <a:tcPr/>
                </a:tc>
              </a:tr>
              <a:tr h="682943">
                <a:tc>
                  <a:txBody>
                    <a:bodyPr/>
                    <a:lstStyle/>
                    <a:p>
                      <a:r>
                        <a:rPr lang="en-US" dirty="0" smtClean="0">
                          <a:solidFill>
                            <a:srgbClr val="7030A0"/>
                          </a:solidFill>
                        </a:rPr>
                        <a:t>---------</a:t>
                      </a:r>
                      <a:endParaRPr lang="en-US" dirty="0">
                        <a:solidFill>
                          <a:srgbClr val="7030A0"/>
                        </a:solidFill>
                      </a:endParaRPr>
                    </a:p>
                  </a:txBody>
                  <a:tcPr/>
                </a:tc>
                <a:tc>
                  <a:txBody>
                    <a:bodyPr/>
                    <a:lstStyle/>
                    <a:p>
                      <a:r>
                        <a:rPr lang="en-US" dirty="0" smtClean="0"/>
                        <a:t>The Maldives became independent from the British</a:t>
                      </a:r>
                      <a:r>
                        <a:rPr lang="en-US" baseline="0" dirty="0" smtClean="0"/>
                        <a:t> rule.</a:t>
                      </a:r>
                      <a:endParaRPr lang="en-US" dirty="0"/>
                    </a:p>
                  </a:txBody>
                  <a:tcPr/>
                </a:tc>
              </a:tr>
              <a:tr h="682943">
                <a:tc>
                  <a:txBody>
                    <a:bodyPr/>
                    <a:lstStyle/>
                    <a:p>
                      <a:r>
                        <a:rPr lang="en-US" dirty="0" smtClean="0"/>
                        <a:t>1968</a:t>
                      </a:r>
                      <a:endParaRPr lang="en-US" dirty="0"/>
                    </a:p>
                  </a:txBody>
                  <a:tcPr/>
                </a:tc>
                <a:tc>
                  <a:txBody>
                    <a:bodyPr/>
                    <a:lstStyle/>
                    <a:p>
                      <a:r>
                        <a:rPr lang="en-US" dirty="0" smtClean="0"/>
                        <a:t>End of Islamic sultanate and   </a:t>
                      </a:r>
                      <a:r>
                        <a:rPr lang="en-US" dirty="0" smtClean="0">
                          <a:solidFill>
                            <a:srgbClr val="7030A0"/>
                          </a:solidFill>
                        </a:rPr>
                        <a:t>---------------- </a:t>
                      </a:r>
                      <a:r>
                        <a:rPr lang="en-US" dirty="0" smtClean="0"/>
                        <a:t>   of the Republic</a:t>
                      </a:r>
                      <a:r>
                        <a:rPr lang="en-US" baseline="0" dirty="0" smtClean="0"/>
                        <a:t> of Maldives.</a:t>
                      </a:r>
                      <a:endParaRPr lang="en-US" dirty="0"/>
                    </a:p>
                  </a:txBody>
                  <a:tcPr/>
                </a:tc>
              </a:tr>
            </a:tbl>
          </a:graphicData>
        </a:graphic>
      </p:graphicFrame>
      <p:sp>
        <p:nvSpPr>
          <p:cNvPr id="4" name="TextBox 3"/>
          <p:cNvSpPr txBox="1"/>
          <p:nvPr/>
        </p:nvSpPr>
        <p:spPr>
          <a:xfrm>
            <a:off x="8686800" y="375483"/>
            <a:ext cx="1981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solidFill>
                  <a:srgbClr val="7030A0"/>
                </a:solidFill>
              </a:rPr>
              <a:t>beginning </a:t>
            </a:r>
            <a:endParaRPr lang="en-US" sz="3200" b="1" dirty="0">
              <a:solidFill>
                <a:srgbClr val="7030A0"/>
              </a:solidFill>
              <a:latin typeface="Times New Roman" pitchFamily="18" charset="0"/>
              <a:cs typeface="Times New Roman" pitchFamily="18" charset="0"/>
            </a:endParaRPr>
          </a:p>
        </p:txBody>
      </p:sp>
      <p:sp>
        <p:nvSpPr>
          <p:cNvPr id="6" name="TextBox 5"/>
          <p:cNvSpPr txBox="1"/>
          <p:nvPr/>
        </p:nvSpPr>
        <p:spPr>
          <a:xfrm>
            <a:off x="10820400" y="369207"/>
            <a:ext cx="150517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solidFill>
                  <a:srgbClr val="7030A0"/>
                </a:solidFill>
              </a:rPr>
              <a:t>rulers</a:t>
            </a:r>
            <a:endParaRPr lang="en-US" sz="3200" b="1" dirty="0">
              <a:solidFill>
                <a:srgbClr val="7030A0"/>
              </a:solidFill>
              <a:latin typeface="Times New Roman" pitchFamily="18" charset="0"/>
              <a:cs typeface="Times New Roman" pitchFamily="18" charset="0"/>
            </a:endParaRPr>
          </a:p>
        </p:txBody>
      </p:sp>
      <p:sp>
        <p:nvSpPr>
          <p:cNvPr id="7" name="TextBox 6"/>
          <p:cNvSpPr txBox="1"/>
          <p:nvPr/>
        </p:nvSpPr>
        <p:spPr>
          <a:xfrm>
            <a:off x="685800" y="405825"/>
            <a:ext cx="1447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rgbClr val="7030A0"/>
                </a:solidFill>
              </a:rPr>
              <a:t>In 1344</a:t>
            </a:r>
          </a:p>
        </p:txBody>
      </p:sp>
      <p:sp>
        <p:nvSpPr>
          <p:cNvPr id="11" name="TextBox 10"/>
          <p:cNvSpPr txBox="1"/>
          <p:nvPr/>
        </p:nvSpPr>
        <p:spPr>
          <a:xfrm>
            <a:off x="6629400" y="369206"/>
            <a:ext cx="182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solidFill>
                  <a:srgbClr val="7030A0"/>
                </a:solidFill>
              </a:rPr>
              <a:t>colonial</a:t>
            </a:r>
            <a:endParaRPr lang="en-US" sz="3200" b="1" dirty="0">
              <a:solidFill>
                <a:srgbClr val="7030A0"/>
              </a:solidFill>
              <a:latin typeface="Times New Roman" pitchFamily="18" charset="0"/>
              <a:cs typeface="Times New Roman" pitchFamily="18" charset="0"/>
            </a:endParaRPr>
          </a:p>
        </p:txBody>
      </p:sp>
      <p:sp>
        <p:nvSpPr>
          <p:cNvPr id="12" name="TextBox 11"/>
          <p:cNvSpPr txBox="1"/>
          <p:nvPr/>
        </p:nvSpPr>
        <p:spPr>
          <a:xfrm>
            <a:off x="4724400" y="405825"/>
            <a:ext cx="167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solidFill>
                  <a:srgbClr val="7030A0"/>
                </a:solidFill>
              </a:rPr>
              <a:t>replaced</a:t>
            </a:r>
            <a:endParaRPr lang="en-US" sz="3200" b="1" dirty="0">
              <a:solidFill>
                <a:srgbClr val="7030A0"/>
              </a:solidFill>
              <a:latin typeface="Times New Roman" pitchFamily="18" charset="0"/>
              <a:cs typeface="Times New Roman" pitchFamily="18" charset="0"/>
            </a:endParaRPr>
          </a:p>
        </p:txBody>
      </p:sp>
      <p:sp>
        <p:nvSpPr>
          <p:cNvPr id="13" name="TextBox 12"/>
          <p:cNvSpPr txBox="1"/>
          <p:nvPr/>
        </p:nvSpPr>
        <p:spPr>
          <a:xfrm>
            <a:off x="2362200" y="405825"/>
            <a:ext cx="1066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rgbClr val="7030A0"/>
                </a:solidFill>
              </a:rPr>
              <a:t>1965</a:t>
            </a:r>
          </a:p>
        </p:txBody>
      </p:sp>
      <p:sp>
        <p:nvSpPr>
          <p:cNvPr id="3" name="TextBox 2"/>
          <p:cNvSpPr txBox="1"/>
          <p:nvPr/>
        </p:nvSpPr>
        <p:spPr>
          <a:xfrm>
            <a:off x="492211" y="405825"/>
            <a:ext cx="13528589" cy="584775"/>
          </a:xfrm>
          <a:prstGeom prst="rect">
            <a:avLst/>
          </a:prstGeom>
          <a:blipFill>
            <a:blip r:embed="rId2"/>
            <a:tile tx="0" ty="0" sx="100000" sy="100000" flip="none" algn="tl"/>
          </a:blipFill>
          <a:ln w="19050">
            <a:solidFill>
              <a:srgbClr val="7030A0"/>
            </a:solidFill>
          </a:ln>
        </p:spPr>
        <p:txBody>
          <a:bodyPr wrap="square" rtlCol="0">
            <a:spAutoFit/>
          </a:bodyPr>
          <a:lstStyle/>
          <a:p>
            <a:pPr algn="ctr">
              <a:tabLst>
                <a:tab pos="579438" algn="l"/>
              </a:tabLst>
            </a:pPr>
            <a:r>
              <a:rPr lang="en-US" sz="3200" b="1" dirty="0" smtClean="0">
                <a:latin typeface="Book Antiqua" pitchFamily="18" charset="0"/>
              </a:rPr>
              <a:t>Complete the table with no more than two words and/or numbers</a:t>
            </a:r>
            <a:endParaRPr lang="en-US" sz="3200" b="1" dirty="0" smtClean="0">
              <a:solidFill>
                <a:srgbClr val="7030A0"/>
              </a:solidFill>
              <a:latin typeface="Book Antiqua" pitchFamily="18" charset="0"/>
            </a:endParaRPr>
          </a:p>
        </p:txBody>
      </p:sp>
    </p:spTree>
    <p:extLst>
      <p:ext uri="{BB962C8B-B14F-4D97-AF65-F5344CB8AC3E}">
        <p14:creationId xmlns:p14="http://schemas.microsoft.com/office/powerpoint/2010/main" val="258845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3.45679E-6 L 0.02083 0.36882 " pathEditMode="relative" rAng="0" ptsTypes="AA">
                                      <p:cBhvr>
                                        <p:cTn id="6" dur="2000" fill="hold"/>
                                        <p:tgtEl>
                                          <p:spTgt spid="12"/>
                                        </p:tgtEl>
                                        <p:attrNameLst>
                                          <p:attrName>ppt_x</p:attrName>
                                          <p:attrName>ppt_y</p:attrName>
                                        </p:attrNameLst>
                                      </p:cBhvr>
                                      <p:rCtr x="1042" y="1844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3.45679E-6 L -0.01302 0.42438 " pathEditMode="relative" rAng="0" ptsTypes="AA">
                                      <p:cBhvr>
                                        <p:cTn id="10" dur="2000" fill="hold"/>
                                        <p:tgtEl>
                                          <p:spTgt spid="7"/>
                                        </p:tgtEl>
                                        <p:attrNameLst>
                                          <p:attrName>ppt_x</p:attrName>
                                          <p:attrName>ppt_y</p:attrName>
                                        </p:attrNameLst>
                                      </p:cBhvr>
                                      <p:rCtr x="-651" y="2121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1.85185E-7 L 0.00065 0.53993 " pathEditMode="relative" rAng="0" ptsTypes="AA">
                                      <p:cBhvr>
                                        <p:cTn id="14" dur="2000" fill="hold"/>
                                        <p:tgtEl>
                                          <p:spTgt spid="6"/>
                                        </p:tgtEl>
                                        <p:attrNameLst>
                                          <p:attrName>ppt_x</p:attrName>
                                          <p:attrName>ppt_y</p:attrName>
                                        </p:attrNameLst>
                                      </p:cBhvr>
                                      <p:rCtr x="33" y="2698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1.85185E-7 L -0.01042 0.6603 " pathEditMode="relative" rAng="0" ptsTypes="AA">
                                      <p:cBhvr>
                                        <p:cTn id="18" dur="2000" fill="hold"/>
                                        <p:tgtEl>
                                          <p:spTgt spid="11"/>
                                        </p:tgtEl>
                                        <p:attrNameLst>
                                          <p:attrName>ppt_x</p:attrName>
                                          <p:attrName>ppt_y</p:attrName>
                                        </p:attrNameLst>
                                      </p:cBhvr>
                                      <p:rCtr x="-521" y="3300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3.45679E-6 L -0.125 0.73919 " pathEditMode="relative" rAng="0" ptsTypes="AA">
                                      <p:cBhvr>
                                        <p:cTn id="22" dur="2000" fill="hold"/>
                                        <p:tgtEl>
                                          <p:spTgt spid="13"/>
                                        </p:tgtEl>
                                        <p:attrNameLst>
                                          <p:attrName>ppt_x</p:attrName>
                                          <p:attrName>ppt_y</p:attrName>
                                        </p:attrNameLst>
                                      </p:cBhvr>
                                      <p:rCtr x="-6250" y="3696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66667E-6 -1.41975E-6 L -0.11458 0.8262 " pathEditMode="relative" rAng="0" ptsTypes="AA">
                                      <p:cBhvr>
                                        <p:cTn id="26" dur="2000" fill="hold"/>
                                        <p:tgtEl>
                                          <p:spTgt spid="4"/>
                                        </p:tgtEl>
                                        <p:attrNameLst>
                                          <p:attrName>ppt_x</p:attrName>
                                          <p:attrName>ppt_y</p:attrName>
                                        </p:attrNameLst>
                                      </p:cBhvr>
                                      <p:rCtr x="-5729" y="41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417493"/>
            <a:ext cx="109728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579438" algn="l"/>
              </a:tabLst>
            </a:pPr>
            <a:r>
              <a:rPr lang="en-US" sz="3200" b="1" i="1" dirty="0" smtClean="0">
                <a:solidFill>
                  <a:srgbClr val="7030A0"/>
                </a:solidFill>
                <a:latin typeface="Times New Roman" pitchFamily="18" charset="0"/>
                <a:cs typeface="Times New Roman" pitchFamily="18" charset="0"/>
              </a:rPr>
              <a:t>Read </a:t>
            </a:r>
            <a:r>
              <a:rPr lang="en-US" sz="3200" b="1" i="1" dirty="0">
                <a:solidFill>
                  <a:srgbClr val="7030A0"/>
                </a:solidFill>
                <a:latin typeface="Times New Roman" pitchFamily="18" charset="0"/>
                <a:cs typeface="Times New Roman" pitchFamily="18" charset="0"/>
              </a:rPr>
              <a:t>the following statement . Write true or false beside the statements . </a:t>
            </a:r>
            <a:r>
              <a:rPr lang="en-US" sz="3200" b="1" i="1" dirty="0" smtClean="0">
                <a:solidFill>
                  <a:srgbClr val="7030A0"/>
                </a:solidFill>
                <a:latin typeface="Times New Roman" pitchFamily="18" charset="0"/>
                <a:cs typeface="Times New Roman" pitchFamily="18" charset="0"/>
              </a:rPr>
              <a:t>Give </a:t>
            </a:r>
            <a:r>
              <a:rPr lang="en-US" sz="3200" b="1" i="1" dirty="0">
                <a:solidFill>
                  <a:srgbClr val="7030A0"/>
                </a:solidFill>
                <a:latin typeface="Times New Roman" pitchFamily="18" charset="0"/>
                <a:cs typeface="Times New Roman" pitchFamily="18" charset="0"/>
              </a:rPr>
              <a:t>correct information for the false statements</a:t>
            </a:r>
            <a:endParaRPr lang="en-US" sz="3200" b="1" dirty="0" smtClean="0">
              <a:solidFill>
                <a:srgbClr val="7030A0"/>
              </a:solidFill>
              <a:latin typeface="Book Antiqua" pitchFamily="18" charset="0"/>
            </a:endParaRPr>
          </a:p>
        </p:txBody>
      </p:sp>
      <p:sp>
        <p:nvSpPr>
          <p:cNvPr id="12" name="Rectangle 11"/>
          <p:cNvSpPr/>
          <p:nvPr/>
        </p:nvSpPr>
        <p:spPr>
          <a:xfrm>
            <a:off x="11734800" y="381000"/>
            <a:ext cx="2514600" cy="624340"/>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130622" tIns="65311" rIns="130622" bIns="65311">
            <a:spAutoFit/>
          </a:bodyPr>
          <a:lstStyle/>
          <a:p>
            <a:pPr algn="ctr"/>
            <a:r>
              <a:rPr lang="en-US" sz="3200" b="1" dirty="0">
                <a:solidFill>
                  <a:srgbClr val="800080"/>
                </a:solidFill>
              </a:rPr>
              <a:t>Group Work. </a:t>
            </a:r>
          </a:p>
        </p:txBody>
      </p:sp>
      <p:sp>
        <p:nvSpPr>
          <p:cNvPr id="24" name="Rectangle 23"/>
          <p:cNvSpPr/>
          <p:nvPr/>
        </p:nvSpPr>
        <p:spPr>
          <a:xfrm>
            <a:off x="1177066" y="2895600"/>
            <a:ext cx="9829800" cy="1077218"/>
          </a:xfrm>
          <a:prstGeom prst="rect">
            <a:avLst/>
          </a:prstGeom>
          <a:blipFill>
            <a:blip r:embed="rId2"/>
            <a:tile tx="0" ty="0" sx="100000" sy="100000" flip="none" algn="tl"/>
          </a:blip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dirty="0" smtClean="0">
                <a:solidFill>
                  <a:srgbClr val="7030A0"/>
                </a:solidFill>
                <a:latin typeface="Times New Roman" pitchFamily="18" charset="0"/>
                <a:cs typeface="Times New Roman" pitchFamily="18" charset="0"/>
              </a:rPr>
              <a:t>2. Only seven countries in the world are smaller than the Maldives .</a:t>
            </a:r>
          </a:p>
        </p:txBody>
      </p:sp>
      <p:sp>
        <p:nvSpPr>
          <p:cNvPr id="25" name="Rectangle 24"/>
          <p:cNvSpPr/>
          <p:nvPr/>
        </p:nvSpPr>
        <p:spPr>
          <a:xfrm>
            <a:off x="1177066" y="5410200"/>
            <a:ext cx="9906000" cy="1077218"/>
          </a:xfrm>
          <a:prstGeom prst="rect">
            <a:avLst/>
          </a:prstGeom>
          <a:blipFill>
            <a:blip r:embed="rId2"/>
            <a:tile tx="0" ty="0" sx="100000" sy="100000" flip="none" algn="tl"/>
          </a:blipFill>
          <a:ln w="127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dirty="0" smtClean="0">
                <a:solidFill>
                  <a:srgbClr val="7030A0"/>
                </a:solidFill>
                <a:latin typeface="Times New Roman" pitchFamily="18" charset="0"/>
                <a:cs typeface="Times New Roman" pitchFamily="18" charset="0"/>
              </a:rPr>
              <a:t>4. The Maldives was an independent Islamic sultanate from 1153 to 1968.</a:t>
            </a:r>
          </a:p>
        </p:txBody>
      </p:sp>
      <p:sp>
        <p:nvSpPr>
          <p:cNvPr id="26" name="Rectangle 25"/>
          <p:cNvSpPr/>
          <p:nvPr/>
        </p:nvSpPr>
        <p:spPr>
          <a:xfrm>
            <a:off x="1177066" y="6705600"/>
            <a:ext cx="990600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smtClean="0">
                <a:solidFill>
                  <a:schemeClr val="tx1"/>
                </a:solidFill>
                <a:latin typeface="Times New Roman" pitchFamily="18" charset="0"/>
                <a:cs typeface="Times New Roman" pitchFamily="18" charset="0"/>
              </a:rPr>
              <a:t>5.No other South Asian country has a population smaller then that of the Maldives.</a:t>
            </a:r>
            <a:endParaRPr lang="en-US" sz="3200" dirty="0">
              <a:solidFill>
                <a:schemeClr val="tx1"/>
              </a:solidFill>
            </a:endParaRPr>
          </a:p>
        </p:txBody>
      </p:sp>
      <p:sp>
        <p:nvSpPr>
          <p:cNvPr id="27" name="TextBox 26"/>
          <p:cNvSpPr txBox="1"/>
          <p:nvPr/>
        </p:nvSpPr>
        <p:spPr>
          <a:xfrm>
            <a:off x="12192000" y="4495800"/>
            <a:ext cx="16764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rgbClr val="7030A0"/>
                </a:solidFill>
                <a:latin typeface="Times New Roman" pitchFamily="18" charset="0"/>
                <a:cs typeface="Times New Roman" pitchFamily="18" charset="0"/>
              </a:rPr>
              <a:t>False </a:t>
            </a:r>
            <a:endParaRPr lang="en-US" sz="3200" dirty="0" smtClean="0">
              <a:solidFill>
                <a:srgbClr val="C00000"/>
              </a:solidFill>
              <a:latin typeface="Times New Roman" pitchFamily="18" charset="0"/>
              <a:cs typeface="Times New Roman" pitchFamily="18" charset="0"/>
            </a:endParaRPr>
          </a:p>
        </p:txBody>
      </p:sp>
      <p:sp>
        <p:nvSpPr>
          <p:cNvPr id="28" name="TextBox 27"/>
          <p:cNvSpPr txBox="1"/>
          <p:nvPr/>
        </p:nvSpPr>
        <p:spPr>
          <a:xfrm>
            <a:off x="12192000" y="3200400"/>
            <a:ext cx="16002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rue</a:t>
            </a:r>
            <a:endParaRPr lang="en-US" sz="3200" dirty="0" smtClean="0">
              <a:solidFill>
                <a:srgbClr val="C00000"/>
              </a:solidFill>
              <a:latin typeface="Times New Roman" pitchFamily="18" charset="0"/>
              <a:cs typeface="Times New Roman" pitchFamily="18" charset="0"/>
            </a:endParaRPr>
          </a:p>
        </p:txBody>
      </p:sp>
      <p:sp>
        <p:nvSpPr>
          <p:cNvPr id="29" name="TextBox 28"/>
          <p:cNvSpPr txBox="1"/>
          <p:nvPr/>
        </p:nvSpPr>
        <p:spPr>
          <a:xfrm>
            <a:off x="12192000" y="5907592"/>
            <a:ext cx="154305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rue</a:t>
            </a:r>
            <a:endParaRPr lang="en-US" sz="3200" dirty="0" smtClean="0">
              <a:solidFill>
                <a:srgbClr val="C00000"/>
              </a:solidFill>
              <a:latin typeface="Times New Roman" pitchFamily="18" charset="0"/>
              <a:cs typeface="Times New Roman" pitchFamily="18" charset="0"/>
            </a:endParaRPr>
          </a:p>
        </p:txBody>
      </p:sp>
      <p:sp>
        <p:nvSpPr>
          <p:cNvPr id="30" name="TextBox 29"/>
          <p:cNvSpPr txBox="1"/>
          <p:nvPr/>
        </p:nvSpPr>
        <p:spPr>
          <a:xfrm>
            <a:off x="12192000" y="6957536"/>
            <a:ext cx="158115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rue</a:t>
            </a:r>
            <a:endParaRPr lang="en-US" sz="3200" dirty="0" smtClean="0">
              <a:solidFill>
                <a:srgbClr val="C00000"/>
              </a:solidFill>
              <a:latin typeface="Times New Roman" pitchFamily="18" charset="0"/>
              <a:cs typeface="Times New Roman" pitchFamily="18" charset="0"/>
            </a:endParaRPr>
          </a:p>
        </p:txBody>
      </p:sp>
      <p:sp>
        <p:nvSpPr>
          <p:cNvPr id="31" name="TextBox 30"/>
          <p:cNvSpPr txBox="1"/>
          <p:nvPr/>
        </p:nvSpPr>
        <p:spPr>
          <a:xfrm>
            <a:off x="12192000" y="1524000"/>
            <a:ext cx="16764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rgbClr val="7030A0"/>
                </a:solidFill>
                <a:latin typeface="Times New Roman" pitchFamily="18" charset="0"/>
                <a:cs typeface="Times New Roman" pitchFamily="18" charset="0"/>
              </a:rPr>
              <a:t>False </a:t>
            </a:r>
            <a:endParaRPr lang="en-US" sz="3200" dirty="0" smtClean="0">
              <a:solidFill>
                <a:srgbClr val="C00000"/>
              </a:solidFill>
              <a:latin typeface="Times New Roman" pitchFamily="18" charset="0"/>
              <a:cs typeface="Times New Roman" pitchFamily="18" charset="0"/>
            </a:endParaRPr>
          </a:p>
        </p:txBody>
      </p:sp>
      <p:sp>
        <p:nvSpPr>
          <p:cNvPr id="35" name="Rectangle 34"/>
          <p:cNvSpPr/>
          <p:nvPr/>
        </p:nvSpPr>
        <p:spPr>
          <a:xfrm>
            <a:off x="1219200" y="4114800"/>
            <a:ext cx="9787666"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i="1" dirty="0" smtClean="0">
                <a:solidFill>
                  <a:schemeClr val="tx1"/>
                </a:solidFill>
                <a:latin typeface="Times New Roman" pitchFamily="18" charset="0"/>
                <a:cs typeface="Times New Roman" pitchFamily="18" charset="0"/>
              </a:rPr>
              <a:t>3.The Maldives was ranked as the second best country for natural beauty in 2008</a:t>
            </a:r>
            <a:r>
              <a:rPr lang="en-US" sz="3200" dirty="0" smtClean="0">
                <a:solidFill>
                  <a:schemeClr val="tx1"/>
                </a:solidFill>
                <a:latin typeface="Times New Roman" pitchFamily="18" charset="0"/>
                <a:cs typeface="Times New Roman" pitchFamily="18" charset="0"/>
              </a:rPr>
              <a:t>.</a:t>
            </a:r>
          </a:p>
        </p:txBody>
      </p:sp>
      <p:sp>
        <p:nvSpPr>
          <p:cNvPr id="17" name="Rectangle 16"/>
          <p:cNvSpPr/>
          <p:nvPr/>
        </p:nvSpPr>
        <p:spPr>
          <a:xfrm>
            <a:off x="1219200" y="1589782"/>
            <a:ext cx="9787666"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i="1" dirty="0" smtClean="0">
                <a:solidFill>
                  <a:schemeClr val="tx1"/>
                </a:solidFill>
                <a:latin typeface="Times New Roman" pitchFamily="18" charset="0"/>
                <a:cs typeface="Times New Roman" pitchFamily="18" charset="0"/>
              </a:rPr>
              <a:t>1.The islands of the Maldives were inhabited in the 12</a:t>
            </a:r>
            <a:r>
              <a:rPr lang="en-US" sz="3200" i="1" baseline="30000" dirty="0" smtClean="0">
                <a:solidFill>
                  <a:schemeClr val="tx1"/>
                </a:solidFill>
                <a:latin typeface="Times New Roman" pitchFamily="18" charset="0"/>
                <a:cs typeface="Times New Roman" pitchFamily="18" charset="0"/>
              </a:rPr>
              <a:t>th</a:t>
            </a:r>
            <a:r>
              <a:rPr lang="en-US" sz="3200" i="1" dirty="0" smtClean="0">
                <a:solidFill>
                  <a:schemeClr val="tx1"/>
                </a:solidFill>
                <a:latin typeface="Times New Roman" pitchFamily="18" charset="0"/>
                <a:cs typeface="Times New Roman" pitchFamily="18" charset="0"/>
              </a:rPr>
              <a:t> century</a:t>
            </a:r>
            <a:r>
              <a:rPr lang="en-US" sz="3200" dirty="0" smtClean="0">
                <a:solidFill>
                  <a:srgbClr val="7030A0"/>
                </a:solidFill>
                <a:latin typeface="Times New Roman" pitchFamily="18" charset="0"/>
                <a:cs typeface="Times New Roman" pitchFamily="18" charset="0"/>
              </a:rPr>
              <a:t>.</a:t>
            </a:r>
          </a:p>
        </p:txBody>
      </p:sp>
      <p:sp>
        <p:nvSpPr>
          <p:cNvPr id="32" name="Rectangle 31"/>
          <p:cNvSpPr/>
          <p:nvPr/>
        </p:nvSpPr>
        <p:spPr>
          <a:xfrm>
            <a:off x="1219200" y="1589782"/>
            <a:ext cx="9787666"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i="1" dirty="0">
                <a:solidFill>
                  <a:schemeClr val="tx1"/>
                </a:solidFill>
                <a:latin typeface="Times New Roman" pitchFamily="18" charset="0"/>
                <a:cs typeface="Times New Roman" pitchFamily="18" charset="0"/>
              </a:rPr>
              <a:t>1.The islands of the Maldives were inhabited in the 4</a:t>
            </a:r>
            <a:r>
              <a:rPr lang="en-US" sz="3200" i="1" baseline="30000" dirty="0" smtClean="0">
                <a:solidFill>
                  <a:schemeClr val="tx1"/>
                </a:solidFill>
                <a:latin typeface="Times New Roman" pitchFamily="18" charset="0"/>
                <a:cs typeface="Times New Roman" pitchFamily="18" charset="0"/>
              </a:rPr>
              <a:t>th</a:t>
            </a:r>
            <a:r>
              <a:rPr lang="en-US" sz="3200" i="1" dirty="0" smtClean="0">
                <a:solidFill>
                  <a:schemeClr val="tx1"/>
                </a:solidFill>
                <a:latin typeface="Times New Roman" pitchFamily="18" charset="0"/>
                <a:cs typeface="Times New Roman" pitchFamily="18" charset="0"/>
              </a:rPr>
              <a:t> and 5</a:t>
            </a:r>
            <a:r>
              <a:rPr lang="en-US" sz="3200" i="1" baseline="30000" dirty="0" smtClean="0">
                <a:solidFill>
                  <a:schemeClr val="tx1"/>
                </a:solidFill>
                <a:latin typeface="Times New Roman" pitchFamily="18" charset="0"/>
                <a:cs typeface="Times New Roman" pitchFamily="18" charset="0"/>
              </a:rPr>
              <a:t>th</a:t>
            </a:r>
            <a:r>
              <a:rPr lang="en-US" sz="3200" i="1" dirty="0" smtClean="0">
                <a:solidFill>
                  <a:schemeClr val="tx1"/>
                </a:solidFill>
                <a:latin typeface="Times New Roman" pitchFamily="18" charset="0"/>
                <a:cs typeface="Times New Roman" pitchFamily="18" charset="0"/>
              </a:rPr>
              <a:t> centuries</a:t>
            </a:r>
            <a:r>
              <a:rPr lang="en-US" sz="3200" dirty="0" smtClean="0">
                <a:solidFill>
                  <a:srgbClr val="7030A0"/>
                </a:solidFill>
                <a:latin typeface="Times New Roman" pitchFamily="18" charset="0"/>
                <a:cs typeface="Times New Roman" pitchFamily="18" charset="0"/>
              </a:rPr>
              <a:t>.</a:t>
            </a:r>
          </a:p>
        </p:txBody>
      </p:sp>
      <p:sp>
        <p:nvSpPr>
          <p:cNvPr id="33" name="Rectangle 32"/>
          <p:cNvSpPr/>
          <p:nvPr/>
        </p:nvSpPr>
        <p:spPr>
          <a:xfrm>
            <a:off x="1219200" y="4114800"/>
            <a:ext cx="9787666"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i="1" dirty="0">
                <a:solidFill>
                  <a:schemeClr val="tx1"/>
                </a:solidFill>
                <a:latin typeface="Times New Roman" pitchFamily="18" charset="0"/>
                <a:cs typeface="Times New Roman" pitchFamily="18" charset="0"/>
              </a:rPr>
              <a:t>3.The Maldives was ranked as the </a:t>
            </a:r>
            <a:r>
              <a:rPr lang="en-US" sz="3200" i="1" dirty="0" smtClean="0">
                <a:solidFill>
                  <a:schemeClr val="tx1"/>
                </a:solidFill>
                <a:latin typeface="Times New Roman" pitchFamily="18" charset="0"/>
                <a:cs typeface="Times New Roman" pitchFamily="18" charset="0"/>
              </a:rPr>
              <a:t>best </a:t>
            </a:r>
            <a:r>
              <a:rPr lang="en-US" sz="3200" i="1" dirty="0">
                <a:solidFill>
                  <a:schemeClr val="tx1"/>
                </a:solidFill>
                <a:latin typeface="Times New Roman" pitchFamily="18" charset="0"/>
                <a:cs typeface="Times New Roman" pitchFamily="18" charset="0"/>
              </a:rPr>
              <a:t>country for natural beauty in 2008</a:t>
            </a:r>
            <a:r>
              <a:rPr lang="en-US" sz="32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9415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ircle(in)">
                                      <p:cBhvr>
                                        <p:cTn id="4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446782"/>
            <a:ext cx="11277600" cy="1077218"/>
          </a:xfrm>
          <a:prstGeom prst="rect">
            <a:avLst/>
          </a:prstGeom>
          <a:blipFill>
            <a:blip r:embed="rId2"/>
            <a:tile tx="0" ty="0" sx="100000" sy="100000" flip="none" algn="tl"/>
          </a:blip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b="1" dirty="0" smtClean="0">
                <a:ln w="18415" cmpd="sng">
                  <a:solidFill>
                    <a:srgbClr val="FFFFFF"/>
                  </a:solidFill>
                  <a:prstDash val="solid"/>
                </a:ln>
                <a:solidFill>
                  <a:schemeClr val="tx1"/>
                </a:solidFill>
                <a:latin typeface="Copperplate Gothic Bold" pitchFamily="34" charset="0"/>
                <a:cs typeface="Times New Roman" pitchFamily="18" charset="0"/>
              </a:rPr>
              <a:t>Read  the  </a:t>
            </a:r>
            <a:r>
              <a:rPr lang="en-US" sz="3200" b="1" dirty="0">
                <a:ln w="18415" cmpd="sng">
                  <a:solidFill>
                    <a:srgbClr val="FFFFFF"/>
                  </a:solidFill>
                  <a:prstDash val="solid"/>
                </a:ln>
                <a:solidFill>
                  <a:schemeClr val="tx1"/>
                </a:solidFill>
                <a:latin typeface="Copperplate Gothic Bold" pitchFamily="34" charset="0"/>
                <a:cs typeface="Times New Roman" pitchFamily="18" charset="0"/>
              </a:rPr>
              <a:t>passage </a:t>
            </a:r>
            <a:r>
              <a:rPr lang="en-US" sz="3200" b="1" dirty="0" smtClean="0">
                <a:ln w="18415" cmpd="sng">
                  <a:solidFill>
                    <a:srgbClr val="FFFFFF"/>
                  </a:solidFill>
                  <a:prstDash val="solid"/>
                </a:ln>
                <a:solidFill>
                  <a:schemeClr val="tx1"/>
                </a:solidFill>
                <a:latin typeface="Copperplate Gothic Bold" pitchFamily="34" charset="0"/>
                <a:cs typeface="Times New Roman" pitchFamily="18" charset="0"/>
              </a:rPr>
              <a:t> carefully  </a:t>
            </a:r>
            <a:r>
              <a:rPr lang="en-US" sz="3200" b="1" dirty="0">
                <a:ln w="18415" cmpd="sng">
                  <a:solidFill>
                    <a:srgbClr val="FFFFFF"/>
                  </a:solidFill>
                  <a:prstDash val="solid"/>
                </a:ln>
                <a:solidFill>
                  <a:schemeClr val="tx1"/>
                </a:solidFill>
                <a:latin typeface="Copperplate Gothic Bold" pitchFamily="34" charset="0"/>
                <a:cs typeface="Times New Roman" pitchFamily="18" charset="0"/>
              </a:rPr>
              <a:t>and </a:t>
            </a:r>
            <a:r>
              <a:rPr lang="en-US" sz="3200" b="1" dirty="0" smtClean="0">
                <a:ln w="18415" cmpd="sng">
                  <a:solidFill>
                    <a:srgbClr val="FFFFFF"/>
                  </a:solidFill>
                  <a:prstDash val="solid"/>
                </a:ln>
                <a:solidFill>
                  <a:schemeClr val="tx1"/>
                </a:solidFill>
                <a:latin typeface="Copperplate Gothic Bold" pitchFamily="34" charset="0"/>
                <a:cs typeface="Times New Roman" pitchFamily="18" charset="0"/>
              </a:rPr>
              <a:t> answer  the  </a:t>
            </a:r>
            <a:r>
              <a:rPr lang="en-US" sz="3200" b="1" dirty="0">
                <a:ln w="18415" cmpd="sng">
                  <a:solidFill>
                    <a:srgbClr val="FFFFFF"/>
                  </a:solidFill>
                  <a:prstDash val="solid"/>
                </a:ln>
                <a:solidFill>
                  <a:schemeClr val="tx1"/>
                </a:solidFill>
                <a:latin typeface="Copperplate Gothic Bold" pitchFamily="34" charset="0"/>
                <a:cs typeface="Times New Roman" pitchFamily="18" charset="0"/>
              </a:rPr>
              <a:t>following </a:t>
            </a:r>
            <a:r>
              <a:rPr lang="en-US" sz="3200" b="1" dirty="0" smtClean="0">
                <a:ln w="18415" cmpd="sng">
                  <a:solidFill>
                    <a:srgbClr val="FFFFFF"/>
                  </a:solidFill>
                  <a:prstDash val="solid"/>
                </a:ln>
                <a:solidFill>
                  <a:schemeClr val="tx1"/>
                </a:solidFill>
                <a:latin typeface="Copperplate Gothic Bold" pitchFamily="34" charset="0"/>
                <a:cs typeface="Times New Roman" pitchFamily="18" charset="0"/>
              </a:rPr>
              <a:t> questions</a:t>
            </a:r>
            <a:r>
              <a:rPr lang="en-US" sz="3200" b="1" dirty="0">
                <a:ln w="18415" cmpd="sng">
                  <a:solidFill>
                    <a:srgbClr val="FFFFFF"/>
                  </a:solidFill>
                  <a:prstDash val="solid"/>
                </a:ln>
                <a:solidFill>
                  <a:schemeClr val="tx1"/>
                </a:solidFill>
                <a:latin typeface="Copperplate Gothic Bold" pitchFamily="34" charset="0"/>
                <a:cs typeface="Times New Roman" pitchFamily="18" charset="0"/>
              </a:rPr>
              <a:t>.</a:t>
            </a:r>
          </a:p>
        </p:txBody>
      </p:sp>
      <p:sp>
        <p:nvSpPr>
          <p:cNvPr id="4" name="Rectangle 3"/>
          <p:cNvSpPr/>
          <p:nvPr/>
        </p:nvSpPr>
        <p:spPr>
          <a:xfrm>
            <a:off x="1295399" y="2998017"/>
            <a:ext cx="11277601"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a:solidFill>
                  <a:srgbClr val="7030A0"/>
                </a:solidFill>
              </a:rPr>
              <a:t> </a:t>
            </a:r>
            <a:r>
              <a:rPr lang="en-US" sz="3200" b="1" dirty="0">
                <a:solidFill>
                  <a:srgbClr val="7030A0"/>
                </a:solidFill>
                <a:latin typeface="Times New Roman" pitchFamily="18" charset="0"/>
                <a:cs typeface="Times New Roman" pitchFamily="18" charset="0"/>
              </a:rPr>
              <a:t>2.What makes the Maldives an ideal place for the tourists? </a:t>
            </a:r>
          </a:p>
        </p:txBody>
      </p:sp>
      <p:sp>
        <p:nvSpPr>
          <p:cNvPr id="5" name="Rectangle 4"/>
          <p:cNvSpPr/>
          <p:nvPr/>
        </p:nvSpPr>
        <p:spPr>
          <a:xfrm>
            <a:off x="1295399" y="4114800"/>
            <a:ext cx="11277601"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a:solidFill>
                  <a:srgbClr val="7030A0"/>
                </a:solidFill>
              </a:rPr>
              <a:t> </a:t>
            </a:r>
            <a:r>
              <a:rPr lang="en-US" sz="3200" b="1" dirty="0">
                <a:solidFill>
                  <a:srgbClr val="7030A0"/>
                </a:solidFill>
                <a:latin typeface="Times New Roman" pitchFamily="18" charset="0"/>
                <a:cs typeface="Times New Roman" pitchFamily="18" charset="0"/>
              </a:rPr>
              <a:t>3.What dangers of climate change might affect the Maldives?</a:t>
            </a:r>
          </a:p>
        </p:txBody>
      </p:sp>
      <p:sp>
        <p:nvSpPr>
          <p:cNvPr id="6" name="Rectangle 5"/>
          <p:cNvSpPr/>
          <p:nvPr/>
        </p:nvSpPr>
        <p:spPr>
          <a:xfrm>
            <a:off x="1295400" y="5334000"/>
            <a:ext cx="11277600"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smtClean="0">
                <a:solidFill>
                  <a:srgbClr val="7030A0"/>
                </a:solidFill>
                <a:latin typeface="Book Antiqua" pitchFamily="18" charset="0"/>
              </a:rPr>
              <a:t> </a:t>
            </a:r>
            <a:r>
              <a:rPr lang="en-US" sz="3200" b="1" dirty="0">
                <a:solidFill>
                  <a:srgbClr val="7030A0"/>
                </a:solidFill>
                <a:latin typeface="Times New Roman" pitchFamily="18" charset="0"/>
                <a:cs typeface="Times New Roman" pitchFamily="18" charset="0"/>
              </a:rPr>
              <a:t>4.Do you think the Maldives is at risk? Why/Why not?</a:t>
            </a:r>
          </a:p>
        </p:txBody>
      </p:sp>
      <p:sp>
        <p:nvSpPr>
          <p:cNvPr id="7" name="Rectangle 6"/>
          <p:cNvSpPr/>
          <p:nvPr/>
        </p:nvSpPr>
        <p:spPr>
          <a:xfrm>
            <a:off x="1295399" y="6503217"/>
            <a:ext cx="11277601" cy="1116783"/>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a:solidFill>
                  <a:srgbClr val="7030A0"/>
                </a:solidFill>
              </a:rPr>
              <a:t> </a:t>
            </a:r>
            <a:r>
              <a:rPr lang="en-US" sz="3200" b="1" dirty="0">
                <a:solidFill>
                  <a:srgbClr val="7030A0"/>
                </a:solidFill>
                <a:latin typeface="Times New Roman" pitchFamily="18" charset="0"/>
                <a:cs typeface="Times New Roman" pitchFamily="18" charset="0"/>
              </a:rPr>
              <a:t>5.Do you find any similarities between the Maldives and Bangladesh? </a:t>
            </a:r>
          </a:p>
        </p:txBody>
      </p:sp>
      <p:sp>
        <p:nvSpPr>
          <p:cNvPr id="11" name="Rectangle 10"/>
          <p:cNvSpPr/>
          <p:nvPr/>
        </p:nvSpPr>
        <p:spPr>
          <a:xfrm>
            <a:off x="1295399" y="2042660"/>
            <a:ext cx="11277601"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3200" b="1" dirty="0">
                <a:solidFill>
                  <a:srgbClr val="7030A0"/>
                </a:solidFill>
                <a:latin typeface="Times New Roman" pitchFamily="18" charset="0"/>
                <a:cs typeface="Times New Roman" pitchFamily="18" charset="0"/>
              </a:rPr>
              <a:t>1.What is an atoll?</a:t>
            </a:r>
          </a:p>
        </p:txBody>
      </p:sp>
      <p:sp>
        <p:nvSpPr>
          <p:cNvPr id="12" name="Rectangle 11"/>
          <p:cNvSpPr/>
          <p:nvPr/>
        </p:nvSpPr>
        <p:spPr>
          <a:xfrm rot="5400000">
            <a:off x="11506200" y="2743200"/>
            <a:ext cx="4191000" cy="685800"/>
          </a:xfrm>
          <a:prstGeom prst="rect">
            <a:avLst/>
          </a:prstGeom>
          <a:blipFill>
            <a:blip r:embed="rId3"/>
            <a:tile tx="0" ty="0" sx="100000" sy="100000" flip="none" algn="tl"/>
          </a:blipFill>
          <a:ln w="28575">
            <a:solidFill>
              <a:srgbClr val="00B0F0"/>
            </a:solidFill>
          </a:ln>
        </p:spPr>
        <p:style>
          <a:lnRef idx="1">
            <a:schemeClr val="accent4"/>
          </a:lnRef>
          <a:fillRef idx="3">
            <a:schemeClr val="accent4"/>
          </a:fillRef>
          <a:effectRef idx="2">
            <a:schemeClr val="accent4"/>
          </a:effectRef>
          <a:fontRef idx="minor">
            <a:schemeClr val="lt1"/>
          </a:fontRef>
        </p:style>
        <p:txBody>
          <a:bodyPr lIns="130622" tIns="65311" rIns="130622" bIns="65311" rtlCol="0" anchor="ctr"/>
          <a:lstStyle/>
          <a:p>
            <a:pPr algn="ctr"/>
            <a:r>
              <a:rPr lang="en-US" sz="3200" b="1" dirty="0" smtClean="0">
                <a:solidFill>
                  <a:srgbClr val="000066"/>
                </a:solidFill>
              </a:rPr>
              <a:t>Individual/pair </a:t>
            </a:r>
            <a:r>
              <a:rPr lang="en-US" sz="3200" b="1" dirty="0">
                <a:solidFill>
                  <a:srgbClr val="000066"/>
                </a:solidFill>
              </a:rPr>
              <a:t>work</a:t>
            </a:r>
          </a:p>
        </p:txBody>
      </p:sp>
    </p:spTree>
    <p:extLst>
      <p:ext uri="{BB962C8B-B14F-4D97-AF65-F5344CB8AC3E}">
        <p14:creationId xmlns:p14="http://schemas.microsoft.com/office/powerpoint/2010/main" val="496363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0"/>
            <a:ext cx="13487400" cy="562785"/>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a:solidFill>
                  <a:srgbClr val="7030A0"/>
                </a:solidFill>
                <a:latin typeface="Times New Roman" pitchFamily="18" charset="0"/>
                <a:cs typeface="Times New Roman" pitchFamily="18" charset="0"/>
              </a:rPr>
              <a:t>1.An atoll is a ring-shaped coral/reef or a string of closely spaced coral islands. </a:t>
            </a:r>
          </a:p>
        </p:txBody>
      </p:sp>
      <p:sp>
        <p:nvSpPr>
          <p:cNvPr id="5" name="Rectangle 4"/>
          <p:cNvSpPr/>
          <p:nvPr/>
        </p:nvSpPr>
        <p:spPr>
          <a:xfrm>
            <a:off x="685800" y="1905000"/>
            <a:ext cx="13487400" cy="993672"/>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pPr algn="just"/>
            <a:r>
              <a:rPr lang="en-US" sz="2800" b="1" dirty="0" smtClean="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2.Its enjoyable weather, heavenly beaches and lagoons, luxuries holiday resorts and the peace loving people make the Maldives an ideal place for the tourists.</a:t>
            </a:r>
          </a:p>
        </p:txBody>
      </p:sp>
      <p:sp>
        <p:nvSpPr>
          <p:cNvPr id="7" name="Rectangle 6"/>
          <p:cNvSpPr/>
          <p:nvPr/>
        </p:nvSpPr>
        <p:spPr>
          <a:xfrm>
            <a:off x="685800" y="3121128"/>
            <a:ext cx="13487400" cy="993672"/>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a:solidFill>
                  <a:srgbClr val="7030A0"/>
                </a:solidFill>
                <a:latin typeface="Times New Roman" pitchFamily="18" charset="0"/>
                <a:cs typeface="Times New Roman" pitchFamily="18" charset="0"/>
              </a:rPr>
              <a:t> 3.The dangers of climate change, which might affect the Maldives are-the rising of the sea level and floods caused by it which will sweep the islands in the Indian ocean.</a:t>
            </a:r>
          </a:p>
        </p:txBody>
      </p:sp>
      <p:sp>
        <p:nvSpPr>
          <p:cNvPr id="9" name="Rectangle 8"/>
          <p:cNvSpPr/>
          <p:nvPr/>
        </p:nvSpPr>
        <p:spPr>
          <a:xfrm>
            <a:off x="685800" y="4366641"/>
            <a:ext cx="13487400" cy="1424559"/>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a:solidFill>
                  <a:srgbClr val="7030A0"/>
                </a:solidFill>
                <a:latin typeface="Times New Roman" pitchFamily="18" charset="0"/>
                <a:cs typeface="Times New Roman" pitchFamily="18" charset="0"/>
              </a:rPr>
              <a:t> 4.Yes, I think so. The Maldives is the lower country in the world. This country may go under water by rising of sea levels due to global warming. So, definitely the Maldives is at risk. </a:t>
            </a:r>
          </a:p>
        </p:txBody>
      </p:sp>
      <p:sp>
        <p:nvSpPr>
          <p:cNvPr id="10" name="Rectangle 9"/>
          <p:cNvSpPr/>
          <p:nvPr/>
        </p:nvSpPr>
        <p:spPr>
          <a:xfrm>
            <a:off x="685800" y="6019800"/>
            <a:ext cx="13487400" cy="1855446"/>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r>
              <a:rPr lang="en-US" sz="2800" b="1" dirty="0">
                <a:solidFill>
                  <a:srgbClr val="7030A0"/>
                </a:solidFill>
                <a:latin typeface="Times New Roman" pitchFamily="18" charset="0"/>
                <a:cs typeface="Times New Roman" pitchFamily="18" charset="0"/>
              </a:rPr>
              <a:t> 5.Like the Maldives, Bangladesh is a small seaside lower county filled with natural beauty. If the sea levels rise due to global warming, like many other lower countries, Bangladesh will go under water. Rising of the sea levels is a great threat to both of these countries.  </a:t>
            </a:r>
          </a:p>
        </p:txBody>
      </p:sp>
      <p:sp>
        <p:nvSpPr>
          <p:cNvPr id="12" name="TextBox 11"/>
          <p:cNvSpPr txBox="1"/>
          <p:nvPr/>
        </p:nvSpPr>
        <p:spPr>
          <a:xfrm>
            <a:off x="4572000" y="381000"/>
            <a:ext cx="5791200" cy="584775"/>
          </a:xfrm>
          <a:prstGeom prst="rect">
            <a:avLst/>
          </a:prstGeom>
          <a:blipFill>
            <a:blip r:embed="rId2"/>
            <a:tile tx="0" ty="0" sx="100000" sy="100000" flip="none" algn="tl"/>
          </a:blip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00B0F0"/>
                </a:solidFill>
                <a:latin typeface="Times New Roman" pitchFamily="18" charset="0"/>
                <a:cs typeface="Times New Roman" pitchFamily="18" charset="0"/>
              </a:rPr>
              <a:t>Compare with your answer</a:t>
            </a:r>
          </a:p>
        </p:txBody>
      </p:sp>
    </p:spTree>
    <p:extLst>
      <p:ext uri="{BB962C8B-B14F-4D97-AF65-F5344CB8AC3E}">
        <p14:creationId xmlns:p14="http://schemas.microsoft.com/office/powerpoint/2010/main" val="21706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2"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ppt_x</p:attrName>
                                        </p:attrNameLst>
                                      </p:cBhvr>
                                      <p:tavLst>
                                        <p:tav tm="0">
                                          <p:val>
                                            <p:strVal val="#ppt_x"/>
                                          </p:val>
                                        </p:tav>
                                        <p:tav tm="100000">
                                          <p:val>
                                            <p:strVal val="#ppt_x"/>
                                          </p:val>
                                        </p:tav>
                                      </p:tavLst>
                                    </p:anim>
                                    <p:anim calcmode="lin" valueType="num">
                                      <p:cBhvr>
                                        <p:cTn id="15" dur="3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anim calcmode="lin" valueType="num">
                                      <p:cBhvr>
                                        <p:cTn id="20" dur="3000" fill="hold"/>
                                        <p:tgtEl>
                                          <p:spTgt spid="7"/>
                                        </p:tgtEl>
                                        <p:attrNameLst>
                                          <p:attrName>ppt_x</p:attrName>
                                        </p:attrNameLst>
                                      </p:cBhvr>
                                      <p:tavLst>
                                        <p:tav tm="0">
                                          <p:val>
                                            <p:strVal val="#ppt_x"/>
                                          </p:val>
                                        </p:tav>
                                        <p:tav tm="100000">
                                          <p:val>
                                            <p:strVal val="#ppt_x"/>
                                          </p:val>
                                        </p:tav>
                                      </p:tavLst>
                                    </p:anim>
                                    <p:anim calcmode="lin" valueType="num">
                                      <p:cBhvr>
                                        <p:cTn id="21" dur="3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0"/>
                            </p:stCondLst>
                            <p:childTnLst>
                              <p:par>
                                <p:cTn id="23" presetID="42" presetClass="entr" presetSubtype="0"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3000"/>
                                        <p:tgtEl>
                                          <p:spTgt spid="9"/>
                                        </p:tgtEl>
                                      </p:cBhvr>
                                    </p:animEffect>
                                    <p:anim calcmode="lin" valueType="num">
                                      <p:cBhvr>
                                        <p:cTn id="26" dur="3000" fill="hold"/>
                                        <p:tgtEl>
                                          <p:spTgt spid="9"/>
                                        </p:tgtEl>
                                        <p:attrNameLst>
                                          <p:attrName>ppt_x</p:attrName>
                                        </p:attrNameLst>
                                      </p:cBhvr>
                                      <p:tavLst>
                                        <p:tav tm="0">
                                          <p:val>
                                            <p:strVal val="#ppt_x"/>
                                          </p:val>
                                        </p:tav>
                                        <p:tav tm="100000">
                                          <p:val>
                                            <p:strVal val="#ppt_x"/>
                                          </p:val>
                                        </p:tav>
                                      </p:tavLst>
                                    </p:anim>
                                    <p:anim calcmode="lin" valueType="num">
                                      <p:cBhvr>
                                        <p:cTn id="27" dur="3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3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0"/>
                                        <p:tgtEl>
                                          <p:spTgt spid="10"/>
                                        </p:tgtEl>
                                      </p:cBhvr>
                                    </p:animEffect>
                                    <p:anim calcmode="lin" valueType="num">
                                      <p:cBhvr>
                                        <p:cTn id="32" dur="3000" fill="hold"/>
                                        <p:tgtEl>
                                          <p:spTgt spid="10"/>
                                        </p:tgtEl>
                                        <p:attrNameLst>
                                          <p:attrName>ppt_x</p:attrName>
                                        </p:attrNameLst>
                                      </p:cBhvr>
                                      <p:tavLst>
                                        <p:tav tm="0">
                                          <p:val>
                                            <p:strVal val="#ppt_x"/>
                                          </p:val>
                                        </p:tav>
                                        <p:tav tm="100000">
                                          <p:val>
                                            <p:strVal val="#ppt_x"/>
                                          </p:val>
                                        </p:tav>
                                      </p:tavLst>
                                    </p:anim>
                                    <p:anim calcmode="lin" valueType="num">
                                      <p:cBhvr>
                                        <p:cTn id="33"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381000"/>
            <a:ext cx="13220700" cy="624340"/>
          </a:xfrm>
          <a:prstGeom prst="rect">
            <a:avLst/>
          </a:prstGeom>
          <a:ln/>
        </p:spPr>
        <p:style>
          <a:lnRef idx="2">
            <a:schemeClr val="accent5"/>
          </a:lnRef>
          <a:fillRef idx="1">
            <a:schemeClr val="lt1"/>
          </a:fillRef>
          <a:effectRef idx="0">
            <a:schemeClr val="accent5"/>
          </a:effectRef>
          <a:fontRef idx="minor">
            <a:schemeClr val="dk1"/>
          </a:fontRef>
        </p:style>
        <p:txBody>
          <a:bodyPr wrap="square" lIns="130622" tIns="65311" rIns="130622" bIns="65311">
            <a:spAutoFit/>
          </a:bodyPr>
          <a:lstStyle/>
          <a:p>
            <a:pPr algn="ctr"/>
            <a:r>
              <a:rPr lang="en-US" sz="3200" b="1" dirty="0">
                <a:solidFill>
                  <a:srgbClr val="7030A0"/>
                </a:solidFill>
              </a:rPr>
              <a:t> Fill in the blanks with the correct words</a:t>
            </a:r>
          </a:p>
        </p:txBody>
      </p:sp>
      <p:sp>
        <p:nvSpPr>
          <p:cNvPr id="14" name="TextBox 13"/>
          <p:cNvSpPr txBox="1"/>
          <p:nvPr/>
        </p:nvSpPr>
        <p:spPr>
          <a:xfrm>
            <a:off x="723900" y="3453348"/>
            <a:ext cx="13220700"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sz="3200" dirty="0" smtClean="0">
                <a:latin typeface="NikoshBAN" pitchFamily="2" charset="0"/>
                <a:cs typeface="NikoshBAN" pitchFamily="2" charset="0"/>
              </a:rPr>
              <a:t>The Maldives,(a) ----------------------- is  an   island  country  in  the  </a:t>
            </a:r>
          </a:p>
          <a:p>
            <a:pPr algn="just">
              <a:lnSpc>
                <a:spcPct val="150000"/>
              </a:lnSpc>
            </a:pPr>
            <a:r>
              <a:rPr lang="en-US" sz="3200" dirty="0" smtClean="0">
                <a:latin typeface="NikoshBAN" pitchFamily="2" charset="0"/>
                <a:cs typeface="NikoshBAN" pitchFamily="2" charset="0"/>
              </a:rPr>
              <a:t>Indian Ocean ,  is  one  of  the  smallest  countries  of  the world.   </a:t>
            </a:r>
          </a:p>
          <a:p>
            <a:pPr algn="just">
              <a:lnSpc>
                <a:spcPct val="150000"/>
              </a:lnSpc>
            </a:pPr>
            <a:r>
              <a:rPr lang="en-US" sz="3200" dirty="0" smtClean="0">
                <a:latin typeface="NikoshBAN" pitchFamily="2" charset="0"/>
                <a:cs typeface="NikoshBAN" pitchFamily="2" charset="0"/>
              </a:rPr>
              <a:t>It has (b) -------------------- of  small  islands (c) ------</a:t>
            </a:r>
            <a:r>
              <a:rPr lang="en-US" sz="3200" b="1" dirty="0" smtClean="0">
                <a:latin typeface="NikoshBAN" pitchFamily="2" charset="0"/>
                <a:cs typeface="NikoshBAN" pitchFamily="2" charset="0"/>
              </a:rPr>
              <a:t>------- -- ---  </a:t>
            </a:r>
            <a:r>
              <a:rPr lang="en-US" sz="3200" dirty="0" smtClean="0">
                <a:latin typeface="NikoshBAN" pitchFamily="2" charset="0"/>
                <a:cs typeface="NikoshBAN" pitchFamily="2" charset="0"/>
              </a:rPr>
              <a:t>in to </a:t>
            </a:r>
            <a:r>
              <a:rPr lang="en-US" sz="3200" dirty="0" smtClean="0">
                <a:latin typeface="Miriam" pitchFamily="34" charset="-79"/>
                <a:cs typeface="Miriam" pitchFamily="34" charset="-79"/>
              </a:rPr>
              <a:t>26</a:t>
            </a:r>
            <a:r>
              <a:rPr lang="en-US" sz="3200" dirty="0" smtClean="0">
                <a:latin typeface="NikoshBAN" pitchFamily="2" charset="0"/>
                <a:cs typeface="NikoshBAN" pitchFamily="2" charset="0"/>
              </a:rPr>
              <a:t> </a:t>
            </a:r>
          </a:p>
          <a:p>
            <a:pPr algn="just">
              <a:lnSpc>
                <a:spcPct val="150000"/>
              </a:lnSpc>
            </a:pPr>
            <a:r>
              <a:rPr lang="en-US" sz="3200" dirty="0" smtClean="0">
                <a:latin typeface="NikoshBAN" pitchFamily="2" charset="0"/>
                <a:cs typeface="NikoshBAN" pitchFamily="2" charset="0"/>
              </a:rPr>
              <a:t>Major atolls. Travellers are (d)----------------------by its natural beauty. </a:t>
            </a:r>
          </a:p>
          <a:p>
            <a:pPr algn="just">
              <a:lnSpc>
                <a:spcPct val="150000"/>
              </a:lnSpc>
            </a:pPr>
            <a:r>
              <a:rPr lang="en-US" sz="3200" dirty="0" smtClean="0">
                <a:latin typeface="NikoshBAN" pitchFamily="2" charset="0"/>
                <a:cs typeface="NikoshBAN" pitchFamily="2" charset="0"/>
              </a:rPr>
              <a:t>The Arabian(e)-----------------came to this country in the </a:t>
            </a:r>
            <a:r>
              <a:rPr lang="en-US" sz="3200" dirty="0" smtClean="0">
                <a:latin typeface="Miriam" pitchFamily="34" charset="-79"/>
                <a:cs typeface="Miriam" pitchFamily="34" charset="-79"/>
              </a:rPr>
              <a:t>12</a:t>
            </a:r>
            <a:r>
              <a:rPr lang="en-US" sz="3200" baseline="30000" dirty="0" smtClean="0">
                <a:latin typeface="Miriam" pitchFamily="34" charset="-79"/>
                <a:cs typeface="Miriam" pitchFamily="34" charset="-79"/>
              </a:rPr>
              <a:t>th</a:t>
            </a:r>
            <a:r>
              <a:rPr lang="en-US" sz="3200" dirty="0" smtClean="0">
                <a:latin typeface="NikoshBAN" pitchFamily="2" charset="0"/>
                <a:cs typeface="NikoshBAN" pitchFamily="2" charset="0"/>
              </a:rPr>
              <a:t> century.</a:t>
            </a:r>
            <a:endParaRPr lang="en-US" sz="3200" u="sng" dirty="0">
              <a:solidFill>
                <a:srgbClr val="FF0000"/>
              </a:solidFill>
              <a:latin typeface="NikoshBAN" pitchFamily="2" charset="0"/>
              <a:cs typeface="NikoshBAN" pitchFamily="2" charset="0"/>
            </a:endParaRPr>
          </a:p>
        </p:txBody>
      </p:sp>
      <p:sp>
        <p:nvSpPr>
          <p:cNvPr id="15" name="TextBox 14"/>
          <p:cNvSpPr txBox="1"/>
          <p:nvPr/>
        </p:nvSpPr>
        <p:spPr>
          <a:xfrm>
            <a:off x="9144000" y="2096086"/>
            <a:ext cx="1905000"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latin typeface="NikoshBAN" pitchFamily="2" charset="0"/>
                <a:cs typeface="NikoshBAN" pitchFamily="2" charset="0"/>
              </a:rPr>
              <a:t> sailors</a:t>
            </a:r>
            <a:endParaRPr lang="en-US" sz="2800" b="1" dirty="0">
              <a:latin typeface="NikoshBAN" pitchFamily="2" charset="0"/>
              <a:cs typeface="NikoshBAN" pitchFamily="2" charset="0"/>
            </a:endParaRPr>
          </a:p>
        </p:txBody>
      </p:sp>
      <p:sp>
        <p:nvSpPr>
          <p:cNvPr id="16" name="TextBox 15"/>
          <p:cNvSpPr txBox="1"/>
          <p:nvPr/>
        </p:nvSpPr>
        <p:spPr>
          <a:xfrm>
            <a:off x="9144000" y="1183340"/>
            <a:ext cx="2209800"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latin typeface="NikoshBAN" pitchFamily="2" charset="0"/>
                <a:cs typeface="NikoshBAN" pitchFamily="2" charset="0"/>
              </a:rPr>
              <a:t> clustered</a:t>
            </a:r>
            <a:endParaRPr lang="en-US" sz="2800" b="1" dirty="0">
              <a:latin typeface="NikoshBAN" pitchFamily="2" charset="0"/>
              <a:cs typeface="NikoshBAN" pitchFamily="2" charset="0"/>
            </a:endParaRPr>
          </a:p>
        </p:txBody>
      </p:sp>
      <p:sp>
        <p:nvSpPr>
          <p:cNvPr id="17" name="TextBox 16"/>
          <p:cNvSpPr txBox="1"/>
          <p:nvPr/>
        </p:nvSpPr>
        <p:spPr>
          <a:xfrm>
            <a:off x="838200" y="1143000"/>
            <a:ext cx="2438400"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latin typeface="NikoshBAN" pitchFamily="2" charset="0"/>
                <a:cs typeface="NikoshBAN" pitchFamily="2" charset="0"/>
              </a:rPr>
              <a:t> consisted</a:t>
            </a:r>
            <a:endParaRPr lang="en-US" sz="2800" b="1" dirty="0">
              <a:latin typeface="NikoshBAN" pitchFamily="2" charset="0"/>
              <a:cs typeface="NikoshBAN" pitchFamily="2" charset="0"/>
            </a:endParaRPr>
          </a:p>
        </p:txBody>
      </p:sp>
      <p:sp>
        <p:nvSpPr>
          <p:cNvPr id="18" name="TextBox 17"/>
          <p:cNvSpPr txBox="1"/>
          <p:nvPr/>
        </p:nvSpPr>
        <p:spPr>
          <a:xfrm>
            <a:off x="4114800" y="1143000"/>
            <a:ext cx="2781300"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smtClean="0">
                <a:latin typeface="NikoshBAN" pitchFamily="2" charset="0"/>
                <a:cs typeface="NikoshBAN" pitchFamily="2" charset="0"/>
              </a:rPr>
              <a:t> Which / that</a:t>
            </a:r>
            <a:endParaRPr lang="en-US" sz="2800" b="1" dirty="0">
              <a:latin typeface="NikoshBAN" pitchFamily="2" charset="0"/>
              <a:cs typeface="NikoshBAN" pitchFamily="2" charset="0"/>
            </a:endParaRPr>
          </a:p>
        </p:txBody>
      </p:sp>
      <p:sp>
        <p:nvSpPr>
          <p:cNvPr id="19" name="TextBox 18"/>
          <p:cNvSpPr txBox="1"/>
          <p:nvPr/>
        </p:nvSpPr>
        <p:spPr>
          <a:xfrm>
            <a:off x="838200" y="2286000"/>
            <a:ext cx="2438400"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latin typeface="NikoshBAN" pitchFamily="2" charset="0"/>
                <a:cs typeface="NikoshBAN" pitchFamily="2" charset="0"/>
              </a:rPr>
              <a:t> Attracted</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10332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71605E-6 L -0.0013 0.29784 " pathEditMode="relative" rAng="0" ptsTypes="AA">
                                      <p:cBhvr>
                                        <p:cTn id="6" dur="2000" fill="hold"/>
                                        <p:tgtEl>
                                          <p:spTgt spid="18"/>
                                        </p:tgtEl>
                                        <p:attrNameLst>
                                          <p:attrName>ppt_x</p:attrName>
                                          <p:attrName>ppt_y</p:attrName>
                                        </p:attrNameLst>
                                      </p:cBhvr>
                                      <p:rCtr x="-65" y="1489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2.71605E-6 L 0.1224 0.48303 " pathEditMode="relative" rAng="0" ptsTypes="AA">
                                      <p:cBhvr>
                                        <p:cTn id="10" dur="2000" fill="hold"/>
                                        <p:tgtEl>
                                          <p:spTgt spid="17"/>
                                        </p:tgtEl>
                                        <p:attrNameLst>
                                          <p:attrName>ppt_x</p:attrName>
                                          <p:attrName>ppt_y</p:attrName>
                                        </p:attrNameLst>
                                      </p:cBhvr>
                                      <p:rCtr x="6120" y="2415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4.81481E-6 L 0.00521 0.47222 " pathEditMode="relative" rAng="0" ptsTypes="AA">
                                      <p:cBhvr>
                                        <p:cTn id="14" dur="2000" fill="hold"/>
                                        <p:tgtEl>
                                          <p:spTgt spid="16"/>
                                        </p:tgtEl>
                                        <p:attrNameLst>
                                          <p:attrName>ppt_x</p:attrName>
                                          <p:attrName>ppt_y</p:attrName>
                                        </p:attrNameLst>
                                      </p:cBhvr>
                                      <p:rCtr x="260" y="2361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0.00771 L 0.42188 0.42901 " pathEditMode="relative" rAng="0" ptsTypes="AA">
                                      <p:cBhvr>
                                        <p:cTn id="18" dur="2000" fill="hold"/>
                                        <p:tgtEl>
                                          <p:spTgt spid="19"/>
                                        </p:tgtEl>
                                        <p:attrNameLst>
                                          <p:attrName>ppt_x</p:attrName>
                                          <p:attrName>ppt_y</p:attrName>
                                        </p:attrNameLst>
                                      </p:cBhvr>
                                      <p:rCtr x="21094" y="2183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16667E-6 -3.45679E-6 L -0.36718 0.54321 " pathEditMode="relative" rAng="0" ptsTypes="AA">
                                      <p:cBhvr>
                                        <p:cTn id="22" dur="2000" fill="hold"/>
                                        <p:tgtEl>
                                          <p:spTgt spid="15"/>
                                        </p:tgtEl>
                                        <p:attrNameLst>
                                          <p:attrName>ppt_x</p:attrName>
                                          <p:attrName>ppt_y</p:attrName>
                                        </p:attrNameLst>
                                      </p:cBhvr>
                                      <p:rCtr x="-18359" y="271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0" y="634425"/>
            <a:ext cx="4191000" cy="584775"/>
          </a:xfrm>
          <a:prstGeom prst="rect">
            <a:avLst/>
          </a:prstGeom>
          <a:blipFill>
            <a:blip r:embed="rId2"/>
            <a:tile tx="0" ty="0" sx="100000" sy="100000" flip="none" algn="tl"/>
          </a:blipFill>
          <a:ln w="28575">
            <a:solidFill>
              <a:srgbClr val="7030A0"/>
            </a:solidFill>
          </a:ln>
        </p:spPr>
        <p:txBody>
          <a:bodyPr wrap="square">
            <a:spAutoFit/>
          </a:bodyPr>
          <a:lstStyle/>
          <a:p>
            <a:pPr algn="ctr"/>
            <a:r>
              <a:rPr lang="en-US" sz="3200" b="1" dirty="0">
                <a:solidFill>
                  <a:srgbClr val="7030A0"/>
                </a:solidFill>
              </a:rPr>
              <a:t>Evaluation</a:t>
            </a:r>
          </a:p>
        </p:txBody>
      </p:sp>
      <p:sp>
        <p:nvSpPr>
          <p:cNvPr id="3" name="Rectangle 2"/>
          <p:cNvSpPr/>
          <p:nvPr/>
        </p:nvSpPr>
        <p:spPr>
          <a:xfrm>
            <a:off x="2514600" y="2082225"/>
            <a:ext cx="92202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solidFill>
                  <a:schemeClr val="tx1"/>
                </a:solidFill>
                <a:latin typeface="Times New Roman" pitchFamily="18" charset="0"/>
                <a:cs typeface="Times New Roman" pitchFamily="18" charset="0"/>
              </a:rPr>
              <a:t>1. What do you know about the </a:t>
            </a:r>
            <a:r>
              <a:rPr lang="en-US" sz="3200" b="1" dirty="0">
                <a:solidFill>
                  <a:schemeClr val="tx1"/>
                </a:solidFill>
                <a:latin typeface="Times New Roman" pitchFamily="18" charset="0"/>
                <a:cs typeface="Times New Roman" pitchFamily="18" charset="0"/>
              </a:rPr>
              <a:t>Maldives</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4" name="Rectangle 3"/>
          <p:cNvSpPr/>
          <p:nvPr/>
        </p:nvSpPr>
        <p:spPr>
          <a:xfrm>
            <a:off x="2514600" y="3300948"/>
            <a:ext cx="9220200"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en-US" sz="3200" b="1" dirty="0" smtClean="0">
                <a:solidFill>
                  <a:srgbClr val="7030A0"/>
                </a:solidFill>
                <a:latin typeface="Times New Roman" pitchFamily="18" charset="0"/>
                <a:cs typeface="Times New Roman" pitchFamily="18" charset="0"/>
              </a:rPr>
              <a:t>About </a:t>
            </a:r>
            <a:r>
              <a:rPr lang="en-US" sz="3200" b="1" dirty="0">
                <a:solidFill>
                  <a:srgbClr val="7030A0"/>
                </a:solidFill>
                <a:latin typeface="Times New Roman" pitchFamily="18" charset="0"/>
                <a:cs typeface="Times New Roman" pitchFamily="18" charset="0"/>
              </a:rPr>
              <a:t>the Maldives </a:t>
            </a:r>
            <a:r>
              <a:rPr lang="en-US" sz="3200" b="1" dirty="0" smtClean="0">
                <a:solidFill>
                  <a:srgbClr val="7030A0"/>
                </a:solidFill>
                <a:latin typeface="Times New Roman" pitchFamily="18" charset="0"/>
                <a:cs typeface="Times New Roman" pitchFamily="18" charset="0"/>
              </a:rPr>
              <a:t> -</a:t>
            </a:r>
          </a:p>
          <a:p>
            <a:pPr>
              <a:lnSpc>
                <a:spcPct val="150000"/>
              </a:lnSpc>
            </a:pPr>
            <a:r>
              <a:rPr lang="en-US" sz="3200" b="1" dirty="0" smtClean="0">
                <a:solidFill>
                  <a:srgbClr val="7030A0"/>
                </a:solidFill>
                <a:latin typeface="Times New Roman" pitchFamily="18" charset="0"/>
                <a:cs typeface="Times New Roman" pitchFamily="18" charset="0"/>
              </a:rPr>
              <a:t>I know that it </a:t>
            </a:r>
            <a:r>
              <a:rPr lang="en-US" sz="3200" b="1" dirty="0">
                <a:solidFill>
                  <a:srgbClr val="7030A0"/>
                </a:solidFill>
                <a:latin typeface="Times New Roman" pitchFamily="18" charset="0"/>
                <a:cs typeface="Times New Roman" pitchFamily="18" charset="0"/>
              </a:rPr>
              <a:t>is a country of island</a:t>
            </a:r>
            <a:r>
              <a:rPr lang="en-US" sz="3200" b="1" dirty="0" smtClean="0">
                <a:solidFill>
                  <a:srgbClr val="7030A0"/>
                </a:solidFill>
                <a:latin typeface="Times New Roman" pitchFamily="18" charset="0"/>
                <a:cs typeface="Times New Roman" pitchFamily="18" charset="0"/>
              </a:rPr>
              <a:t>.</a:t>
            </a:r>
            <a:r>
              <a:rPr lang="en-US" sz="3200" b="1" dirty="0">
                <a:solidFill>
                  <a:srgbClr val="7030A0"/>
                </a:solidFill>
                <a:latin typeface="Times New Roman" pitchFamily="18" charset="0"/>
                <a:cs typeface="Times New Roman" pitchFamily="18" charset="0"/>
              </a:rPr>
              <a:t> </a:t>
            </a:r>
            <a:endParaRPr lang="en-US" sz="3200" b="1" dirty="0" smtClean="0">
              <a:solidFill>
                <a:srgbClr val="7030A0"/>
              </a:solidFill>
              <a:latin typeface="Times New Roman" pitchFamily="18" charset="0"/>
              <a:cs typeface="Times New Roman" pitchFamily="18" charset="0"/>
            </a:endParaRPr>
          </a:p>
          <a:p>
            <a:pPr>
              <a:lnSpc>
                <a:spcPct val="150000"/>
              </a:lnSpc>
            </a:pPr>
            <a:r>
              <a:rPr lang="en-US" sz="3200" b="1" dirty="0" smtClean="0">
                <a:solidFill>
                  <a:srgbClr val="7030A0"/>
                </a:solidFill>
                <a:latin typeface="Times New Roman" pitchFamily="18" charset="0"/>
                <a:cs typeface="Times New Roman" pitchFamily="18" charset="0"/>
              </a:rPr>
              <a:t>It </a:t>
            </a:r>
            <a:r>
              <a:rPr lang="en-US" sz="3200" b="1" dirty="0">
                <a:solidFill>
                  <a:srgbClr val="7030A0"/>
                </a:solidFill>
                <a:latin typeface="Times New Roman" pitchFamily="18" charset="0"/>
                <a:cs typeface="Times New Roman" pitchFamily="18" charset="0"/>
              </a:rPr>
              <a:t>is a </a:t>
            </a:r>
            <a:r>
              <a:rPr lang="en-US" sz="3200" b="1" dirty="0" smtClean="0">
                <a:solidFill>
                  <a:srgbClr val="7030A0"/>
                </a:solidFill>
                <a:latin typeface="Times New Roman" pitchFamily="18" charset="0"/>
                <a:cs typeface="Times New Roman" pitchFamily="18" charset="0"/>
              </a:rPr>
              <a:t>very small country. </a:t>
            </a:r>
          </a:p>
          <a:p>
            <a:pPr>
              <a:lnSpc>
                <a:spcPct val="150000"/>
              </a:lnSpc>
            </a:pPr>
            <a:r>
              <a:rPr lang="en-US" sz="3200" b="1" dirty="0" smtClean="0">
                <a:solidFill>
                  <a:srgbClr val="7030A0"/>
                </a:solidFill>
                <a:latin typeface="Times New Roman" pitchFamily="18" charset="0"/>
                <a:cs typeface="Times New Roman" pitchFamily="18" charset="0"/>
              </a:rPr>
              <a:t>It is situated in south Asia.</a:t>
            </a:r>
            <a:r>
              <a:rPr lang="en-US" sz="3200" b="1" dirty="0">
                <a:solidFill>
                  <a:srgbClr val="7030A0"/>
                </a:solidFill>
                <a:latin typeface="Times New Roman" pitchFamily="18" charset="0"/>
                <a:cs typeface="Times New Roman" pitchFamily="18" charset="0"/>
              </a:rPr>
              <a:t> </a:t>
            </a:r>
            <a:endParaRPr lang="en-US" sz="3200" b="1" dirty="0" smtClean="0">
              <a:solidFill>
                <a:srgbClr val="7030A0"/>
              </a:solidFill>
              <a:latin typeface="Times New Roman" pitchFamily="18" charset="0"/>
              <a:cs typeface="Times New Roman" pitchFamily="18" charset="0"/>
            </a:endParaRPr>
          </a:p>
          <a:p>
            <a:pPr>
              <a:lnSpc>
                <a:spcPct val="150000"/>
              </a:lnSpc>
            </a:pPr>
            <a:r>
              <a:rPr lang="en-US" sz="3200" b="1" dirty="0" smtClean="0">
                <a:solidFill>
                  <a:srgbClr val="7030A0"/>
                </a:solidFill>
                <a:latin typeface="Times New Roman" pitchFamily="18" charset="0"/>
                <a:cs typeface="Times New Roman" pitchFamily="18" charset="0"/>
              </a:rPr>
              <a:t>It </a:t>
            </a:r>
            <a:r>
              <a:rPr lang="en-US" sz="3200" b="1" dirty="0">
                <a:solidFill>
                  <a:srgbClr val="7030A0"/>
                </a:solidFill>
                <a:latin typeface="Times New Roman" pitchFamily="18" charset="0"/>
                <a:cs typeface="Times New Roman" pitchFamily="18" charset="0"/>
              </a:rPr>
              <a:t>is a </a:t>
            </a:r>
            <a:r>
              <a:rPr lang="en-US" sz="3200" b="1" dirty="0" smtClean="0">
                <a:solidFill>
                  <a:srgbClr val="7030A0"/>
                </a:solidFill>
                <a:latin typeface="Times New Roman" pitchFamily="18" charset="0"/>
                <a:cs typeface="Times New Roman" pitchFamily="18" charset="0"/>
              </a:rPr>
              <a:t>Muslim country.</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1856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381000"/>
            <a:ext cx="8915400" cy="646331"/>
          </a:xfrm>
          <a:prstGeom prst="rect">
            <a:avLst/>
          </a:prstGeom>
          <a:noFill/>
        </p:spPr>
        <p:txBody>
          <a:bodyPr wrap="square" rtlCol="0">
            <a:spAutoFit/>
          </a:bodyPr>
          <a:lstStyle/>
          <a:p>
            <a:pPr algn="ctr"/>
            <a:r>
              <a:rPr lang="en-US" sz="3600" b="1" dirty="0">
                <a:latin typeface="NikoshBAN" pitchFamily="2" charset="0"/>
                <a:cs typeface="NikoshBAN" pitchFamily="2" charset="0"/>
              </a:rPr>
              <a:t>Home Work</a:t>
            </a:r>
            <a:endParaRPr lang="en-US" sz="3200" b="1" dirty="0">
              <a:latin typeface="NikoshBAN" pitchFamily="2" charset="0"/>
              <a:cs typeface="NikoshBAN" pitchFamily="2" charset="0"/>
            </a:endParaRPr>
          </a:p>
        </p:txBody>
      </p:sp>
      <p:sp>
        <p:nvSpPr>
          <p:cNvPr id="5" name="TextBox 4"/>
          <p:cNvSpPr txBox="1"/>
          <p:nvPr/>
        </p:nvSpPr>
        <p:spPr>
          <a:xfrm>
            <a:off x="2514600" y="6053316"/>
            <a:ext cx="9753600" cy="1261884"/>
          </a:xfrm>
          <a:prstGeom prst="rect">
            <a:avLst/>
          </a:prstGeom>
          <a:noFill/>
        </p:spPr>
        <p:txBody>
          <a:bodyPr wrap="square" rtlCol="0">
            <a:spAutoFit/>
          </a:bodyPr>
          <a:lstStyle/>
          <a:p>
            <a:pPr algn="ctr"/>
            <a:r>
              <a:rPr lang="en-US" sz="3600" b="1" dirty="0">
                <a:solidFill>
                  <a:srgbClr val="7030A0"/>
                </a:solidFill>
                <a:latin typeface="Times New Roman" pitchFamily="18" charset="0"/>
                <a:cs typeface="Times New Roman" pitchFamily="18" charset="0"/>
              </a:rPr>
              <a:t>Write a </a:t>
            </a:r>
            <a:r>
              <a:rPr lang="en-US" sz="3600" b="1" dirty="0" smtClean="0">
                <a:solidFill>
                  <a:srgbClr val="7030A0"/>
                </a:solidFill>
                <a:latin typeface="Times New Roman" pitchFamily="18" charset="0"/>
                <a:cs typeface="Times New Roman" pitchFamily="18" charset="0"/>
              </a:rPr>
              <a:t>paragraph with in ten sentences about  </a:t>
            </a:r>
          </a:p>
          <a:p>
            <a:pPr algn="ctr"/>
            <a:r>
              <a:rPr lang="en-US" sz="3600" b="1" dirty="0">
                <a:solidFill>
                  <a:srgbClr val="7030A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    </a:t>
            </a:r>
            <a:r>
              <a:rPr lang="en-US" sz="4000" b="1" dirty="0" smtClean="0">
                <a:latin typeface="Times New Roman" pitchFamily="18" charset="0"/>
                <a:cs typeface="Times New Roman" pitchFamily="18" charset="0"/>
              </a:rPr>
              <a:t>The  Maldives</a:t>
            </a:r>
            <a:r>
              <a:rPr lang="en-US" sz="4000" b="1" dirty="0" smtClean="0">
                <a:solidFill>
                  <a:srgbClr val="7030A0"/>
                </a:solidFill>
                <a:latin typeface="Times New Roman" pitchFamily="18" charset="0"/>
                <a:cs typeface="Times New Roman" pitchFamily="18" charset="0"/>
              </a:rPr>
              <a:t>.</a:t>
            </a:r>
            <a:endParaRPr lang="en-US" sz="4000" b="1" dirty="0">
              <a:solidFill>
                <a:srgbClr val="7030A0"/>
              </a:solidFill>
              <a:latin typeface="Times New Roman" pitchFamily="18" charset="0"/>
              <a:cs typeface="Times New Roman" pitchFamily="18" charset="0"/>
            </a:endParaRPr>
          </a:p>
        </p:txBody>
      </p:sp>
      <p:pic>
        <p:nvPicPr>
          <p:cNvPr id="2050" name="Picture 2" descr="C:\Users\Saiful\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85887"/>
            <a:ext cx="7696200" cy="432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56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6223337"/>
            <a:ext cx="9220200" cy="1015663"/>
          </a:xfrm>
          <a:prstGeom prst="rect">
            <a:avLst/>
          </a:prstGeom>
          <a:noFill/>
        </p:spPr>
        <p:txBody>
          <a:bodyPr wrap="square" rtlCol="0">
            <a:spAutoFit/>
          </a:bodyPr>
          <a:lstStyle/>
          <a:p>
            <a:pPr algn="ctr"/>
            <a:r>
              <a:rPr lang="en-US" sz="6000" b="1" dirty="0">
                <a:solidFill>
                  <a:srgbClr val="7030A0"/>
                </a:solidFill>
                <a:latin typeface="Engravers MT" pitchFamily="18" charset="0"/>
                <a:cs typeface="Times New Roman" pitchFamily="18" charset="0"/>
              </a:rPr>
              <a:t>Thank  you all</a:t>
            </a:r>
          </a:p>
        </p:txBody>
      </p:sp>
      <p:sp>
        <p:nvSpPr>
          <p:cNvPr id="4" name="Rectangle 3"/>
          <p:cNvSpPr/>
          <p:nvPr/>
        </p:nvSpPr>
        <p:spPr>
          <a:xfrm>
            <a:off x="2743199" y="676870"/>
            <a:ext cx="924997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latin typeface="Times New Roman" pitchFamily="18" charset="0"/>
                <a:cs typeface="Times New Roman" pitchFamily="18" charset="0"/>
              </a:rPr>
              <a:t> </a:t>
            </a:r>
            <a:r>
              <a:rPr lang="en-US" sz="3600" b="1" dirty="0">
                <a:solidFill>
                  <a:srgbClr val="002060"/>
                </a:solidFill>
                <a:latin typeface="Times New Roman" pitchFamily="18" charset="0"/>
                <a:cs typeface="Times New Roman" pitchFamily="18" charset="0"/>
              </a:rPr>
              <a:t>W</a:t>
            </a:r>
            <a:r>
              <a:rPr lang="en-US" sz="3600" b="1" dirty="0" smtClean="0">
                <a:solidFill>
                  <a:srgbClr val="002060"/>
                </a:solidFill>
                <a:latin typeface="Times New Roman" pitchFamily="18" charset="0"/>
                <a:cs typeface="Times New Roman" pitchFamily="18" charset="0"/>
              </a:rPr>
              <a:t>e </a:t>
            </a:r>
            <a:r>
              <a:rPr lang="en-US" sz="3600" b="1" dirty="0">
                <a:solidFill>
                  <a:srgbClr val="002060"/>
                </a:solidFill>
                <a:latin typeface="Times New Roman" pitchFamily="18" charset="0"/>
                <a:cs typeface="Times New Roman" pitchFamily="18" charset="0"/>
              </a:rPr>
              <a:t>have the knowledge, power and ability to stop climate change. </a:t>
            </a:r>
            <a:endParaRPr lang="en-US" sz="3600" dirty="0">
              <a:solidFill>
                <a:srgbClr val="002060"/>
              </a:solidFill>
              <a:latin typeface="Times New Roman" pitchFamily="18" charset="0"/>
              <a:cs typeface="Times New Roman" pitchFamily="18" charset="0"/>
            </a:endParaRPr>
          </a:p>
        </p:txBody>
      </p:sp>
      <p:pic>
        <p:nvPicPr>
          <p:cNvPr id="1026" name="Picture 2" descr="C:\Users\Saiful\Desktop\Causes-and-effects-of-global-war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09800"/>
            <a:ext cx="924997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1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81000"/>
            <a:ext cx="8077200" cy="1178338"/>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T</a:t>
            </a:r>
            <a:r>
              <a:rPr lang="en-US" sz="3200" b="1" dirty="0">
                <a:solidFill>
                  <a:srgbClr val="7030A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Have </a:t>
            </a:r>
            <a:r>
              <a:rPr lang="en-US" sz="3200" b="1" dirty="0">
                <a:solidFill>
                  <a:srgbClr val="002060"/>
                </a:solidFill>
                <a:latin typeface="Times New Roman" pitchFamily="18" charset="0"/>
                <a:cs typeface="Times New Roman" pitchFamily="18" charset="0"/>
              </a:rPr>
              <a:t>you ever visited any island or seen any island on </a:t>
            </a:r>
            <a:r>
              <a:rPr lang="en-US" sz="3200" b="1" dirty="0" smtClean="0">
                <a:solidFill>
                  <a:srgbClr val="002060"/>
                </a:solidFill>
                <a:latin typeface="Times New Roman" pitchFamily="18" charset="0"/>
                <a:cs typeface="Times New Roman" pitchFamily="18" charset="0"/>
              </a:rPr>
              <a:t>TV ?</a:t>
            </a:r>
            <a:endParaRPr lang="en-US" sz="3200" b="1" dirty="0">
              <a:solidFill>
                <a:srgbClr val="002060"/>
              </a:solidFill>
              <a:latin typeface="Times New Roman" pitchFamily="18" charset="0"/>
              <a:cs typeface="Times New Roman" pitchFamily="18" charset="0"/>
            </a:endParaRPr>
          </a:p>
        </p:txBody>
      </p:sp>
      <p:pic>
        <p:nvPicPr>
          <p:cNvPr id="8" name="Picture 7" descr="C:\Users\Saiful\Desktop\Tsalsabil\intercontinental-raa-atoll-6118096847-2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735890"/>
            <a:ext cx="8077200" cy="4817310"/>
          </a:xfrm>
          <a:prstGeom prst="rect">
            <a:avLst/>
          </a:prstGeom>
          <a:no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29000" y="6695182"/>
            <a:ext cx="807720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S</a:t>
            </a:r>
            <a:r>
              <a:rPr lang="en-US" sz="3200" b="1" dirty="0" smtClean="0">
                <a:solidFill>
                  <a:srgbClr val="7030A0"/>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No, I </a:t>
            </a:r>
            <a:r>
              <a:rPr lang="en-US" sz="3200" b="1" dirty="0" smtClean="0">
                <a:solidFill>
                  <a:srgbClr val="002060"/>
                </a:solidFill>
                <a:latin typeface="Times New Roman" pitchFamily="18" charset="0"/>
                <a:cs typeface="Times New Roman" pitchFamily="18" charset="0"/>
              </a:rPr>
              <a:t>have not visited </a:t>
            </a:r>
            <a:r>
              <a:rPr lang="en-US" sz="3200" b="1" dirty="0">
                <a:solidFill>
                  <a:srgbClr val="002060"/>
                </a:solidFill>
                <a:latin typeface="Times New Roman" pitchFamily="18" charset="0"/>
                <a:cs typeface="Times New Roman" pitchFamily="18" charset="0"/>
              </a:rPr>
              <a:t>any island </a:t>
            </a:r>
            <a:r>
              <a:rPr lang="en-US" sz="3200" b="1" dirty="0" smtClean="0">
                <a:solidFill>
                  <a:srgbClr val="002060"/>
                </a:solidFill>
                <a:latin typeface="Times New Roman" pitchFamily="18" charset="0"/>
                <a:cs typeface="Times New Roman" pitchFamily="18" charset="0"/>
              </a:rPr>
              <a:t>, but </a:t>
            </a:r>
            <a:r>
              <a:rPr lang="en-US" sz="3200" b="1" dirty="0">
                <a:solidFill>
                  <a:schemeClr val="tx1"/>
                </a:solidFill>
                <a:latin typeface="Times New Roman" pitchFamily="18" charset="0"/>
                <a:cs typeface="Times New Roman" pitchFamily="18" charset="0"/>
              </a:rPr>
              <a:t>I </a:t>
            </a:r>
            <a:r>
              <a:rPr lang="en-US" sz="3200" b="1" dirty="0">
                <a:solidFill>
                  <a:srgbClr val="002060"/>
                </a:solidFill>
                <a:latin typeface="Times New Roman" pitchFamily="18" charset="0"/>
                <a:cs typeface="Times New Roman" pitchFamily="18" charset="0"/>
              </a:rPr>
              <a:t>have</a:t>
            </a:r>
            <a:r>
              <a:rPr lang="en-US" sz="3200" b="1" dirty="0" smtClean="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seen </a:t>
            </a:r>
            <a:r>
              <a:rPr lang="en-US" sz="3200" b="1" dirty="0" smtClean="0">
                <a:solidFill>
                  <a:srgbClr val="002060"/>
                </a:solidFill>
                <a:latin typeface="Times New Roman" pitchFamily="18" charset="0"/>
                <a:cs typeface="Times New Roman" pitchFamily="18" charset="0"/>
              </a:rPr>
              <a:t>many </a:t>
            </a:r>
            <a:r>
              <a:rPr lang="en-US" sz="3200" b="1" dirty="0">
                <a:solidFill>
                  <a:srgbClr val="002060"/>
                </a:solidFill>
                <a:latin typeface="Times New Roman" pitchFamily="18" charset="0"/>
                <a:cs typeface="Times New Roman" pitchFamily="18" charset="0"/>
              </a:rPr>
              <a:t>island on </a:t>
            </a:r>
            <a:r>
              <a:rPr lang="en-US" sz="3200" b="1" dirty="0" smtClean="0">
                <a:solidFill>
                  <a:srgbClr val="002060"/>
                </a:solidFill>
                <a:latin typeface="Times New Roman" pitchFamily="18" charset="0"/>
                <a:cs typeface="Times New Roman" pitchFamily="18" charset="0"/>
              </a:rPr>
              <a:t>TV. </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94485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1" y="381000"/>
            <a:ext cx="8281354" cy="1077218"/>
          </a:xfrm>
          <a:prstGeom prst="rect">
            <a:avLst/>
          </a:prstGeom>
          <a:ln w="12700">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a:t>
            </a:r>
            <a:r>
              <a:rPr lang="en-US" sz="3200" b="1" dirty="0" smtClean="0">
                <a:solidFill>
                  <a:srgbClr val="002060"/>
                </a:solidFill>
                <a:latin typeface="Times New Roman" pitchFamily="18" charset="0"/>
                <a:cs typeface="Times New Roman" pitchFamily="18" charset="0"/>
              </a:rPr>
              <a:t> Have you ever heard of a coral island? </a:t>
            </a:r>
          </a:p>
          <a:p>
            <a:pPr algn="ctr"/>
            <a:r>
              <a:rPr lang="en-US" sz="3200" b="1" dirty="0" smtClean="0">
                <a:solidFill>
                  <a:srgbClr val="002060"/>
                </a:solidFill>
                <a:latin typeface="Times New Roman" pitchFamily="18" charset="0"/>
                <a:cs typeface="Times New Roman" pitchFamily="18" charset="0"/>
              </a:rPr>
              <a:t>Is there any coral island in   Bangladesh?</a:t>
            </a:r>
            <a:endParaRPr lang="en-US" sz="2800" b="1" dirty="0">
              <a:solidFill>
                <a:srgbClr val="002060"/>
              </a:solidFill>
              <a:latin typeface="Times New Roman" pitchFamily="18" charset="0"/>
              <a:cs typeface="Times New Roman" pitchFamily="18" charset="0"/>
            </a:endParaRPr>
          </a:p>
        </p:txBody>
      </p:sp>
      <p:sp>
        <p:nvSpPr>
          <p:cNvPr id="3" name="TextBox 2"/>
          <p:cNvSpPr txBox="1"/>
          <p:nvPr/>
        </p:nvSpPr>
        <p:spPr>
          <a:xfrm>
            <a:off x="2971800" y="6278940"/>
            <a:ext cx="8382001" cy="1569660"/>
          </a:xfrm>
          <a:prstGeom prst="rect">
            <a:avLst/>
          </a:prstGeom>
          <a:ln w="19050">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S</a:t>
            </a:r>
            <a:r>
              <a:rPr lang="en-US" sz="3200" b="1" dirty="0" smtClean="0">
                <a:solidFill>
                  <a:srgbClr val="7030A0"/>
                </a:solidFill>
                <a:latin typeface="Times New Roman" pitchFamily="18" charset="0"/>
                <a:cs typeface="Times New Roman" pitchFamily="18" charset="0"/>
              </a:rPr>
              <a:t>: Yes, I have heard </a:t>
            </a:r>
            <a:r>
              <a:rPr lang="en-US" sz="3200" b="1" dirty="0">
                <a:solidFill>
                  <a:srgbClr val="7030A0"/>
                </a:solidFill>
                <a:latin typeface="Times New Roman" pitchFamily="18" charset="0"/>
                <a:cs typeface="Times New Roman" pitchFamily="18" charset="0"/>
              </a:rPr>
              <a:t>of a coral </a:t>
            </a:r>
            <a:r>
              <a:rPr lang="en-US" sz="3200" b="1" dirty="0" smtClean="0">
                <a:solidFill>
                  <a:srgbClr val="7030A0"/>
                </a:solidFill>
                <a:latin typeface="Times New Roman" pitchFamily="18" charset="0"/>
                <a:cs typeface="Times New Roman" pitchFamily="18" charset="0"/>
              </a:rPr>
              <a:t>island.</a:t>
            </a:r>
            <a:r>
              <a:rPr lang="en-US" sz="3200" b="1" dirty="0" smtClean="0">
                <a:solidFill>
                  <a:srgbClr val="002060"/>
                </a:solidFill>
                <a:latin typeface="Times New Roman" pitchFamily="18" charset="0"/>
                <a:cs typeface="Times New Roman" pitchFamily="18" charset="0"/>
              </a:rPr>
              <a:t> </a:t>
            </a:r>
          </a:p>
          <a:p>
            <a:pPr algn="ctr"/>
            <a:r>
              <a:rPr lang="en-US" sz="3200" b="1" dirty="0" smtClean="0">
                <a:solidFill>
                  <a:srgbClr val="002060"/>
                </a:solidFill>
                <a:latin typeface="Times New Roman" pitchFamily="18" charset="0"/>
                <a:cs typeface="Times New Roman" pitchFamily="18" charset="0"/>
              </a:rPr>
              <a:t>There is a </a:t>
            </a:r>
            <a:r>
              <a:rPr lang="en-US" sz="3200" b="1" dirty="0">
                <a:solidFill>
                  <a:srgbClr val="002060"/>
                </a:solidFill>
                <a:latin typeface="Times New Roman" pitchFamily="18" charset="0"/>
                <a:cs typeface="Times New Roman" pitchFamily="18" charset="0"/>
              </a:rPr>
              <a:t>coral island in </a:t>
            </a:r>
            <a:r>
              <a:rPr lang="en-US" sz="3200" b="1" dirty="0" smtClean="0">
                <a:solidFill>
                  <a:srgbClr val="002060"/>
                </a:solidFill>
                <a:latin typeface="Times New Roman" pitchFamily="18" charset="0"/>
                <a:cs typeface="Times New Roman" pitchFamily="18" charset="0"/>
              </a:rPr>
              <a:t>Bangladesh. </a:t>
            </a:r>
          </a:p>
          <a:p>
            <a:pPr algn="ctr"/>
            <a:r>
              <a:rPr lang="en-US" sz="3200" b="1" dirty="0" smtClean="0">
                <a:solidFill>
                  <a:srgbClr val="7030A0"/>
                </a:solidFill>
                <a:latin typeface="Times New Roman" pitchFamily="18" charset="0"/>
                <a:cs typeface="Times New Roman" pitchFamily="18" charset="0"/>
              </a:rPr>
              <a:t>It is Saint Martin’s island.</a:t>
            </a:r>
            <a:endParaRPr lang="en-US" sz="2800" b="1" dirty="0">
              <a:solidFill>
                <a:srgbClr val="7030A0"/>
              </a:solidFill>
              <a:latin typeface="Times New Roman" pitchFamily="18" charset="0"/>
              <a:cs typeface="Times New Roman" pitchFamily="18" charset="0"/>
            </a:endParaRPr>
          </a:p>
        </p:txBody>
      </p:sp>
      <p:pic>
        <p:nvPicPr>
          <p:cNvPr id="4" name="Picture 5" descr="C:\Users\Saiful\Desktop\1468689807_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1" y="1594142"/>
            <a:ext cx="8281354" cy="4578058"/>
          </a:xfrm>
          <a:prstGeom prst="rect">
            <a:avLst/>
          </a:prstGeom>
          <a:noFill/>
          <a:ln w="28575">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9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95600" y="6934200"/>
            <a:ext cx="8153400" cy="584775"/>
          </a:xfrm>
          <a:prstGeom prst="rect">
            <a:avLst/>
          </a:prstGeom>
          <a:ln w="9525">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S</a:t>
            </a:r>
            <a:r>
              <a:rPr lang="en-US" sz="3200" b="1" dirty="0" smtClean="0">
                <a:solidFill>
                  <a:srgbClr val="7030A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Maldives is a </a:t>
            </a:r>
            <a:r>
              <a:rPr lang="en-US" sz="3200" b="1" dirty="0">
                <a:solidFill>
                  <a:srgbClr val="002060"/>
                </a:solidFill>
                <a:latin typeface="Times New Roman" pitchFamily="18" charset="0"/>
                <a:cs typeface="Times New Roman" pitchFamily="18" charset="0"/>
              </a:rPr>
              <a:t>country of island.</a:t>
            </a:r>
            <a:endParaRPr lang="en-US" sz="2800" b="1" dirty="0">
              <a:solidFill>
                <a:srgbClr val="002060"/>
              </a:solidFill>
              <a:latin typeface="Times New Roman" pitchFamily="18" charset="0"/>
              <a:cs typeface="Times New Roman" pitchFamily="18" charset="0"/>
            </a:endParaRPr>
          </a:p>
        </p:txBody>
      </p:sp>
      <p:sp>
        <p:nvSpPr>
          <p:cNvPr id="9" name="TextBox 8"/>
          <p:cNvSpPr txBox="1"/>
          <p:nvPr/>
        </p:nvSpPr>
        <p:spPr>
          <a:xfrm>
            <a:off x="2895600" y="6019800"/>
            <a:ext cx="8093620" cy="584775"/>
          </a:xfrm>
          <a:prstGeom prst="rect">
            <a:avLst/>
          </a:prstGeom>
          <a:ln w="9525">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T:</a:t>
            </a:r>
            <a:r>
              <a:rPr lang="en-US" sz="3200" b="1" dirty="0" smtClean="0">
                <a:solidFill>
                  <a:srgbClr val="002060"/>
                </a:solidFill>
                <a:latin typeface="Times New Roman" pitchFamily="18" charset="0"/>
                <a:cs typeface="Times New Roman" pitchFamily="18" charset="0"/>
              </a:rPr>
              <a:t>   Do you know any country of island?</a:t>
            </a:r>
            <a:endParaRPr lang="en-US" sz="2800" b="1" dirty="0">
              <a:solidFill>
                <a:srgbClr val="002060"/>
              </a:solidFill>
              <a:latin typeface="Times New Roman" pitchFamily="18" charset="0"/>
              <a:cs typeface="Times New Roman" pitchFamily="18" charset="0"/>
            </a:endParaRPr>
          </a:p>
        </p:txBody>
      </p:sp>
      <p:pic>
        <p:nvPicPr>
          <p:cNvPr id="10" name="Picture 2" descr="C:\Users\Saiful\Desktop\Tsalsabil\Taj-Exotica-Maldi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95400"/>
            <a:ext cx="8093620" cy="4400950"/>
          </a:xfrm>
          <a:prstGeom prst="rect">
            <a:avLst/>
          </a:prstGeom>
          <a:noFill/>
          <a:ln w="28575">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95600" y="457200"/>
            <a:ext cx="8093620" cy="584775"/>
          </a:xfrm>
          <a:prstGeom prst="rect">
            <a:avLst/>
          </a:prstGeom>
          <a:ln w="9525">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rgbClr val="7030A0"/>
                </a:solidFill>
                <a:latin typeface="Times New Roman" pitchFamily="18" charset="0"/>
                <a:cs typeface="Times New Roman" pitchFamily="18" charset="0"/>
              </a:rPr>
              <a:t>Look at the picture</a:t>
            </a:r>
          </a:p>
        </p:txBody>
      </p:sp>
    </p:spTree>
    <p:extLst>
      <p:ext uri="{BB962C8B-B14F-4D97-AF65-F5344CB8AC3E}">
        <p14:creationId xmlns:p14="http://schemas.microsoft.com/office/powerpoint/2010/main" val="205060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040" y="381000"/>
            <a:ext cx="8359139" cy="685895"/>
          </a:xfrm>
          <a:prstGeom prst="rect">
            <a:avLst/>
          </a:prstGeom>
          <a:ln/>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3600" b="1" dirty="0">
                <a:solidFill>
                  <a:srgbClr val="7030A0"/>
                </a:solidFill>
                <a:latin typeface="Arial Black" pitchFamily="34" charset="0"/>
                <a:cs typeface="Times New Roman" pitchFamily="18" charset="0"/>
              </a:rPr>
              <a:t>Today our Lesson is</a:t>
            </a:r>
          </a:p>
        </p:txBody>
      </p:sp>
      <p:sp>
        <p:nvSpPr>
          <p:cNvPr id="3" name="TextBox 2"/>
          <p:cNvSpPr txBox="1"/>
          <p:nvPr/>
        </p:nvSpPr>
        <p:spPr>
          <a:xfrm>
            <a:off x="2987040" y="5758839"/>
            <a:ext cx="8359139" cy="870561"/>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4800" b="1" dirty="0">
                <a:solidFill>
                  <a:srgbClr val="7030A0"/>
                </a:solidFill>
                <a:latin typeface="Aharoni" pitchFamily="2" charset="-79"/>
                <a:cs typeface="Aharoni" pitchFamily="2" charset="-79"/>
              </a:rPr>
              <a:t>The Maldives</a:t>
            </a:r>
            <a:endParaRPr lang="en-US" sz="4400" dirty="0">
              <a:solidFill>
                <a:srgbClr val="7030A0"/>
              </a:solidFill>
              <a:latin typeface="Aharoni" pitchFamily="2" charset="-79"/>
              <a:cs typeface="Aharoni" pitchFamily="2" charset="-79"/>
            </a:endParaRPr>
          </a:p>
        </p:txBody>
      </p:sp>
      <p:sp>
        <p:nvSpPr>
          <p:cNvPr id="4" name="Rectangle 3"/>
          <p:cNvSpPr/>
          <p:nvPr/>
        </p:nvSpPr>
        <p:spPr>
          <a:xfrm>
            <a:off x="2987042" y="6865203"/>
            <a:ext cx="8359138" cy="76944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400" b="1" dirty="0" smtClean="0">
                <a:solidFill>
                  <a:srgbClr val="002060"/>
                </a:solidFill>
                <a:latin typeface="Times New Roman" panose="02020603050405020304" pitchFamily="18" charset="0"/>
                <a:cs typeface="Times New Roman" panose="02020603050405020304" pitchFamily="18" charset="0"/>
              </a:rPr>
              <a:t>Unit-Six ; </a:t>
            </a:r>
            <a:r>
              <a:rPr lang="en-US" sz="4400" b="1" dirty="0">
                <a:solidFill>
                  <a:srgbClr val="002060"/>
                </a:solidFill>
                <a:latin typeface="Times New Roman" panose="02020603050405020304" pitchFamily="18" charset="0"/>
                <a:cs typeface="Times New Roman" panose="02020603050405020304" pitchFamily="18" charset="0"/>
              </a:rPr>
              <a:t>Lesson – </a:t>
            </a:r>
            <a:r>
              <a:rPr lang="en-US" sz="4400" b="1" dirty="0" smtClean="0">
                <a:solidFill>
                  <a:srgbClr val="002060"/>
                </a:solidFill>
                <a:latin typeface="Times New Roman" panose="02020603050405020304" pitchFamily="18" charset="0"/>
                <a:cs typeface="Times New Roman" panose="02020603050405020304" pitchFamily="18" charset="0"/>
              </a:rPr>
              <a:t>Three</a:t>
            </a:r>
            <a:endParaRPr lang="en-US" sz="4400" b="1" dirty="0">
              <a:solidFill>
                <a:srgbClr val="002060"/>
              </a:solidFill>
              <a:latin typeface="Times New Roman" panose="02020603050405020304" pitchFamily="18" charset="0"/>
              <a:cs typeface="Times New Roman" panose="02020603050405020304" pitchFamily="18" charset="0"/>
            </a:endParaRPr>
          </a:p>
        </p:txBody>
      </p:sp>
      <p:pic>
        <p:nvPicPr>
          <p:cNvPr id="8" name="Picture 2" descr="C:\Users\Saiful\Desktop\Reef_Villa_Two_Bedroom-1000x4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040" y="1319659"/>
            <a:ext cx="8359139" cy="4166741"/>
          </a:xfrm>
          <a:prstGeom prst="rect">
            <a:avLst/>
          </a:prstGeom>
          <a:noFill/>
          <a:ln w="28575">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449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5280" y="944191"/>
            <a:ext cx="5852160" cy="685895"/>
          </a:xfrm>
          <a:prstGeom prst="rect">
            <a:avLst/>
          </a:prstGeom>
        </p:spPr>
        <p:style>
          <a:lnRef idx="2">
            <a:schemeClr val="accent4"/>
          </a:lnRef>
          <a:fillRef idx="1">
            <a:schemeClr val="lt1"/>
          </a:fillRef>
          <a:effectRef idx="0">
            <a:schemeClr val="accent4"/>
          </a:effectRef>
          <a:fontRef idx="minor">
            <a:schemeClr val="dk1"/>
          </a:fontRef>
        </p:style>
        <p:txBody>
          <a:bodyPr wrap="square" lIns="130622" tIns="65311" rIns="130622" bIns="65311" rtlCol="0">
            <a:spAutoFit/>
          </a:bodyPr>
          <a:lstStyle/>
          <a:p>
            <a:pPr algn="ctr"/>
            <a:r>
              <a:rPr lang="en-US" sz="3600" b="1" dirty="0">
                <a:solidFill>
                  <a:srgbClr val="002060"/>
                </a:solidFill>
                <a:latin typeface="Times New Roman" pitchFamily="18" charset="0"/>
                <a:cs typeface="Times New Roman" pitchFamily="18" charset="0"/>
              </a:rPr>
              <a:t>Learning outcomes</a:t>
            </a:r>
          </a:p>
        </p:txBody>
      </p:sp>
      <p:sp>
        <p:nvSpPr>
          <p:cNvPr id="4" name="TextBox 3"/>
          <p:cNvSpPr txBox="1"/>
          <p:nvPr/>
        </p:nvSpPr>
        <p:spPr>
          <a:xfrm>
            <a:off x="1676400" y="2286000"/>
            <a:ext cx="11384280" cy="4563880"/>
          </a:xfrm>
          <a:prstGeom prst="rect">
            <a:avLst/>
          </a:prstGeom>
        </p:spPr>
        <p:style>
          <a:lnRef idx="2">
            <a:schemeClr val="accent5"/>
          </a:lnRef>
          <a:fillRef idx="1">
            <a:schemeClr val="lt1"/>
          </a:fillRef>
          <a:effectRef idx="0">
            <a:schemeClr val="accent5"/>
          </a:effectRef>
          <a:fontRef idx="minor">
            <a:schemeClr val="dk1"/>
          </a:fontRef>
        </p:style>
        <p:txBody>
          <a:bodyPr wrap="square" lIns="130622" tIns="65311" rIns="130622" bIns="65311" rtlCol="0">
            <a:spAutoFit/>
          </a:bodyPr>
          <a:lstStyle/>
          <a:p>
            <a:pPr lvl="1">
              <a:lnSpc>
                <a:spcPct val="150000"/>
              </a:lnSpc>
            </a:pPr>
            <a:r>
              <a:rPr lang="en-US" sz="3200" b="1" dirty="0">
                <a:solidFill>
                  <a:srgbClr val="7030A0"/>
                </a:solidFill>
                <a:latin typeface="Times New Roman" pitchFamily="18" charset="0"/>
                <a:cs typeface="Times New Roman" pitchFamily="18" charset="0"/>
              </a:rPr>
              <a:t>After completing the </a:t>
            </a:r>
            <a:r>
              <a:rPr lang="en-US" sz="3200" b="1" dirty="0" smtClean="0">
                <a:solidFill>
                  <a:srgbClr val="7030A0"/>
                </a:solidFill>
                <a:latin typeface="Times New Roman" pitchFamily="18" charset="0"/>
                <a:cs typeface="Times New Roman" pitchFamily="18" charset="0"/>
              </a:rPr>
              <a:t>lesson </a:t>
            </a:r>
            <a:r>
              <a:rPr lang="en-US" sz="3200" b="1" dirty="0">
                <a:solidFill>
                  <a:srgbClr val="7030A0"/>
                </a:solidFill>
                <a:latin typeface="Times New Roman" pitchFamily="18" charset="0"/>
                <a:cs typeface="Times New Roman" pitchFamily="18" charset="0"/>
              </a:rPr>
              <a:t>students will be able to -</a:t>
            </a:r>
          </a:p>
          <a:p>
            <a:pPr>
              <a:lnSpc>
                <a:spcPct val="150000"/>
              </a:lnSpc>
            </a:pPr>
            <a:r>
              <a:rPr lang="en-US" sz="3200" b="1" dirty="0" smtClean="0">
                <a:solidFill>
                  <a:srgbClr val="7030A0"/>
                </a:solidFill>
                <a:latin typeface="Times New Roman" pitchFamily="18" charset="0"/>
                <a:cs typeface="Times New Roman" pitchFamily="18" charset="0"/>
              </a:rPr>
              <a:t>1. Read</a:t>
            </a:r>
            <a:r>
              <a:rPr lang="en-US" sz="3200" b="1" dirty="0">
                <a:solidFill>
                  <a:srgbClr val="7030A0"/>
                </a:solidFill>
                <a:latin typeface="Times New Roman" pitchFamily="18" charset="0"/>
                <a:cs typeface="Times New Roman" pitchFamily="18" charset="0"/>
              </a:rPr>
              <a:t>, comprehend and summaries texts;</a:t>
            </a:r>
          </a:p>
          <a:p>
            <a:pPr>
              <a:lnSpc>
                <a:spcPct val="150000"/>
              </a:lnSpc>
            </a:pPr>
            <a:r>
              <a:rPr lang="en-US" sz="3200" b="1" dirty="0">
                <a:solidFill>
                  <a:srgbClr val="7030A0"/>
                </a:solidFill>
                <a:latin typeface="Times New Roman" pitchFamily="18" charset="0"/>
                <a:cs typeface="Times New Roman" pitchFamily="18" charset="0"/>
              </a:rPr>
              <a:t>2</a:t>
            </a:r>
            <a:r>
              <a:rPr lang="en-US" sz="3200" b="1" dirty="0" smtClean="0">
                <a:solidFill>
                  <a:srgbClr val="7030A0"/>
                </a:solidFill>
                <a:latin typeface="Times New Roman" pitchFamily="18" charset="0"/>
                <a:cs typeface="Times New Roman" pitchFamily="18" charset="0"/>
              </a:rPr>
              <a:t>. Ask </a:t>
            </a:r>
            <a:r>
              <a:rPr lang="en-US" sz="3200" b="1" dirty="0">
                <a:solidFill>
                  <a:srgbClr val="7030A0"/>
                </a:solidFill>
                <a:latin typeface="Times New Roman" pitchFamily="18" charset="0"/>
                <a:cs typeface="Times New Roman" pitchFamily="18" charset="0"/>
              </a:rPr>
              <a:t>and answer questions;</a:t>
            </a:r>
          </a:p>
          <a:p>
            <a:pPr>
              <a:lnSpc>
                <a:spcPct val="150000"/>
              </a:lnSpc>
            </a:pPr>
            <a:r>
              <a:rPr lang="en-US" sz="3200" b="1" dirty="0">
                <a:solidFill>
                  <a:srgbClr val="7030A0"/>
                </a:solidFill>
                <a:latin typeface="Times New Roman" pitchFamily="18" charset="0"/>
                <a:cs typeface="Times New Roman" pitchFamily="18" charset="0"/>
              </a:rPr>
              <a:t>3</a:t>
            </a:r>
            <a:r>
              <a:rPr lang="en-US" sz="3200" b="1" dirty="0" smtClean="0">
                <a:solidFill>
                  <a:srgbClr val="7030A0"/>
                </a:solidFill>
                <a:latin typeface="Times New Roman" pitchFamily="18" charset="0"/>
                <a:cs typeface="Times New Roman" pitchFamily="18" charset="0"/>
              </a:rPr>
              <a:t>. Read </a:t>
            </a:r>
            <a:r>
              <a:rPr lang="en-US" sz="3200" b="1" dirty="0">
                <a:solidFill>
                  <a:srgbClr val="7030A0"/>
                </a:solidFill>
                <a:latin typeface="Times New Roman" pitchFamily="18" charset="0"/>
                <a:cs typeface="Times New Roman" pitchFamily="18" charset="0"/>
              </a:rPr>
              <a:t>travel ads and talk about  them;</a:t>
            </a:r>
          </a:p>
          <a:p>
            <a:pPr>
              <a:lnSpc>
                <a:spcPct val="150000"/>
              </a:lnSpc>
            </a:pPr>
            <a:r>
              <a:rPr lang="en-US" sz="3200" b="1" dirty="0">
                <a:solidFill>
                  <a:srgbClr val="7030A0"/>
                </a:solidFill>
                <a:latin typeface="Times New Roman" pitchFamily="18" charset="0"/>
                <a:cs typeface="Times New Roman" pitchFamily="18" charset="0"/>
              </a:rPr>
              <a:t>4</a:t>
            </a:r>
            <a:r>
              <a:rPr lang="en-US" sz="3200" b="1" dirty="0" smtClean="0">
                <a:solidFill>
                  <a:srgbClr val="7030A0"/>
                </a:solidFill>
                <a:latin typeface="Times New Roman" pitchFamily="18" charset="0"/>
                <a:cs typeface="Times New Roman" pitchFamily="18" charset="0"/>
              </a:rPr>
              <a:t>. Select </a:t>
            </a:r>
            <a:r>
              <a:rPr lang="en-US" sz="3200" b="1" dirty="0">
                <a:solidFill>
                  <a:srgbClr val="7030A0"/>
                </a:solidFill>
                <a:latin typeface="Times New Roman" pitchFamily="18" charset="0"/>
                <a:cs typeface="Times New Roman" pitchFamily="18" charset="0"/>
              </a:rPr>
              <a:t>and write headings;</a:t>
            </a:r>
          </a:p>
          <a:p>
            <a:pPr>
              <a:lnSpc>
                <a:spcPct val="150000"/>
              </a:lnSpc>
            </a:pPr>
            <a:r>
              <a:rPr lang="en-US" sz="3200" b="1" dirty="0">
                <a:solidFill>
                  <a:srgbClr val="7030A0"/>
                </a:solidFill>
                <a:latin typeface="Times New Roman" pitchFamily="18" charset="0"/>
                <a:cs typeface="Times New Roman" pitchFamily="18" charset="0"/>
              </a:rPr>
              <a:t>5</a:t>
            </a:r>
            <a:r>
              <a:rPr lang="en-US" sz="3200" b="1" dirty="0" smtClean="0">
                <a:solidFill>
                  <a:srgbClr val="7030A0"/>
                </a:solidFill>
                <a:latin typeface="Times New Roman" pitchFamily="18" charset="0"/>
                <a:cs typeface="Times New Roman" pitchFamily="18" charset="0"/>
              </a:rPr>
              <a:t>. Write </a:t>
            </a:r>
            <a:r>
              <a:rPr lang="en-US" sz="3200" b="1" dirty="0">
                <a:solidFill>
                  <a:srgbClr val="7030A0"/>
                </a:solidFill>
                <a:latin typeface="Times New Roman" pitchFamily="18" charset="0"/>
                <a:cs typeface="Times New Roman" pitchFamily="18" charset="0"/>
              </a:rPr>
              <a:t>letters to friends describing places  of interest</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85694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710625"/>
            <a:ext cx="10210800" cy="584775"/>
          </a:xfrm>
          <a:prstGeom prst="rect">
            <a:avLst/>
          </a:prstGeom>
          <a:noFill/>
        </p:spPr>
        <p:txBody>
          <a:bodyPr wrap="square" rtlCol="0">
            <a:spAutoFit/>
          </a:bodyPr>
          <a:lstStyle/>
          <a:p>
            <a:pPr algn="just"/>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Read the </a:t>
            </a:r>
            <a:r>
              <a:rPr lang="en-US" sz="3200" b="1" dirty="0" smtClean="0">
                <a:latin typeface="Times New Roman" pitchFamily="18" charset="0"/>
                <a:cs typeface="Times New Roman" pitchFamily="18" charset="0"/>
              </a:rPr>
              <a:t>text below and </a:t>
            </a:r>
            <a:r>
              <a:rPr lang="en-US" sz="3200" b="1" dirty="0">
                <a:latin typeface="Times New Roman" pitchFamily="18" charset="0"/>
                <a:cs typeface="Times New Roman" pitchFamily="18" charset="0"/>
              </a:rPr>
              <a:t>answer the questions that follow</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6" name="TextBox 5"/>
          <p:cNvSpPr txBox="1"/>
          <p:nvPr/>
        </p:nvSpPr>
        <p:spPr>
          <a:xfrm>
            <a:off x="381000" y="1694557"/>
            <a:ext cx="13792200" cy="6001643"/>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Republic of Maldives is an island country in the Indian Ocean. It has 1199 islands that are clustered into 26 major atolls. An atoll is a ring-shaped coral reef or a string of closely spaced coral islands. The natural coral reefs of the Maldives are surrounded by the sea all around and stand out as a pearl in the Indian Ocean. The Maldives is the eighth smallest country in the world with an area of only 300 square kilometers . It is the smallest Asian country in terms of population and size. People have been living on the islands of the Maldives for nearly 3000 years. They set sail from different parts of the world-Asia, Arabia, Europe and America-to come to these islands. The earliest settlers of the Maldives were probably from southern India and Sri Lanka who came to these islands in the fourth and fifth centuries BC. In the 12th century AD, sailors from East Africa and Arab countries came to the Maldives. </a:t>
            </a:r>
          </a:p>
        </p:txBody>
      </p:sp>
    </p:spTree>
    <p:extLst>
      <p:ext uri="{BB962C8B-B14F-4D97-AF65-F5344CB8AC3E}">
        <p14:creationId xmlns:p14="http://schemas.microsoft.com/office/powerpoint/2010/main" val="142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anim calcmode="lin" valueType="num">
                                      <p:cBhvr>
                                        <p:cTn id="8"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49715"/>
            <a:ext cx="13868400" cy="6001643"/>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As </a:t>
            </a:r>
            <a:r>
              <a:rPr lang="en-US" sz="3200" dirty="0">
                <a:latin typeface="Times New Roman" pitchFamily="18" charset="0"/>
                <a:cs typeface="Times New Roman" pitchFamily="18" charset="0"/>
              </a:rPr>
              <a:t>a result, the Maldivians who were originally Buddhists were converted to Sunni Islam in the mid- 12th century. In 1344 Ibn </a:t>
            </a:r>
            <a:r>
              <a:rPr lang="en-US" sz="3200" dirty="0" err="1">
                <a:latin typeface="Times New Roman" pitchFamily="18" charset="0"/>
                <a:cs typeface="Times New Roman" pitchFamily="18" charset="0"/>
              </a:rPr>
              <a:t>Batuta</a:t>
            </a:r>
            <a:r>
              <a:rPr lang="en-US" sz="3200" dirty="0">
                <a:latin typeface="Times New Roman" pitchFamily="18" charset="0"/>
                <a:cs typeface="Times New Roman" pitchFamily="18" charset="0"/>
              </a:rPr>
              <a:t>, a famous Arab historian and scholar travelled around the Maldives. In the 16th century, the Portuguese conquered the Maldives and ruled the country for 15 years. Although governed as an independent Islamic sultanate for most of its history from 1153 to 1968, the Maldives was a British colony from 1887 to 1965. Following independence from Britain in 1965, the sultanate continued to operate for another 3 years. On November 11, 1968, the sultanate was abolished and replaced by a republic and the country assumed its present name</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The Maldives is famous as a tourist destination because of its pleasant weather, heavenly beaches and lagoons, luxurious holiday resorts and the peace-loving people. The Maldives was ranked as the best country for beautiful beaches and facilities for recreation in 2008.</a:t>
            </a:r>
            <a:r>
              <a:rPr lang="en-US" altLang="en-US" sz="3200" dirty="0">
                <a:latin typeface="Times New Roman" pitchFamily="18" charset="0"/>
                <a:ea typeface="Times New Roman" panose="02020603050405020304"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92430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4694147</TotalTime>
  <Words>1768</Words>
  <Application>Microsoft Office PowerPoint</Application>
  <PresentationFormat>Custom</PresentationFormat>
  <Paragraphs>181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dc:creator>
  <cp:lastModifiedBy>Saiful</cp:lastModifiedBy>
  <cp:revision>196</cp:revision>
  <dcterms:created xsi:type="dcterms:W3CDTF">2006-08-16T00:00:00Z</dcterms:created>
  <dcterms:modified xsi:type="dcterms:W3CDTF">2020-12-28T17:36:58Z</dcterms:modified>
</cp:coreProperties>
</file>