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1" r:id="rId17"/>
    <p:sldId id="277" r:id="rId18"/>
    <p:sldId id="273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DB65F-85A3-204A-9CFC-4EBFC78A6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12136E-AC0E-1F41-9716-77803A815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FCFA6-9E76-AF4E-B213-3F59256EE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9AD3-E6BB-8F46-86B5-B79ABB92C13B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1B71C-2301-F542-AED8-8EC488EF5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DE1D9-4C52-2845-B99D-AA796AD9E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DB5F-AE3B-9947-9026-1522AA32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52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FBEED-7D57-264C-9690-01D18C6CC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744A5-BDD0-AB4B-8A9D-985535C1E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C991B-1376-9F44-8A84-3C3A682D8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9AD3-E6BB-8F46-86B5-B79ABB92C13B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4DE5C-D652-9A4A-BBB0-8D4AFEFFD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A1F01-EB76-B54C-9D3F-873151110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DB5F-AE3B-9947-9026-1522AA32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3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51B503-7C0D-3D4D-A193-3C388A42CA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025414-38B7-6348-8FF4-B97792679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68176-0E7D-2049-811A-A20BCBE9D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9AD3-E6BB-8F46-86B5-B79ABB92C13B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59413-B99C-234C-AE2D-78E25F774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31E5C-4264-924A-8A27-C05CFB38D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DB5F-AE3B-9947-9026-1522AA32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03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BDFB1-94E3-EF4E-B81E-1AADA3B3B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32078-2CB9-7147-A9D0-E05992425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4ACDD-6D0A-B848-B401-99B087384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9AD3-E6BB-8F46-86B5-B79ABB92C13B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23F94-0439-554F-B26A-B1CEDE396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CE17B-4CB1-1441-B121-552EE983A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DB5F-AE3B-9947-9026-1522AA32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EC6F1-C9FC-6344-859C-A2AB91256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6A028-CACF-B144-A24F-3D98A6DF3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9D581-7D75-F049-AC36-C9352CD8F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9AD3-E6BB-8F46-86B5-B79ABB92C13B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ECE1B-F96B-CD46-B7DC-F6A23992E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5C48C-9583-5D42-9208-39B4CCB9C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DB5F-AE3B-9947-9026-1522AA32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8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0689E-E318-CE46-9E2D-9F7138D14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F3E5B-2A31-F04C-B3F8-20E32728F8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B4832-C36F-3047-AC7B-7EEF74378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CAF3C4-937B-EE45-B040-2164F9688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9AD3-E6BB-8F46-86B5-B79ABB92C13B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C3028F-47F1-7D44-A19B-4CB2ED7B8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882EED-6121-8A4E-89A0-1A16F8D78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DB5F-AE3B-9947-9026-1522AA32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1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8CB19-37DA-BD4B-8DB3-E2E82C198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66376C-D945-A34B-AD46-9E0AD495C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4D61F-1C5A-DE4D-B041-966CB4594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55D6CD-9A0D-1C48-A209-88033AFC7D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2DD702-7FA8-0847-8FF7-537BDA141F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E0F181-5564-F54D-835A-F84C05ED9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9AD3-E6BB-8F46-86B5-B79ABB92C13B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8D1ACC-836A-9145-9BB9-3C5B6E1CF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DF8438-C99B-F340-96D2-A8C641464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DB5F-AE3B-9947-9026-1522AA32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6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3062A-2C90-DB43-BF3F-77CAE1C39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5A6E2C-B834-B342-9DB9-B56F45C1D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9AD3-E6BB-8F46-86B5-B79ABB92C13B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2895A2-0681-224C-A80F-05ADF0979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9DB150-C3E0-A14E-9165-00300872C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DB5F-AE3B-9947-9026-1522AA32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49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3F2C89-4AC7-2A4B-865B-CF0D06111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9AD3-E6BB-8F46-86B5-B79ABB92C13B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EB4EA5-0D26-3E44-941C-3E939E92B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6904CA-1C8D-7842-ABE9-C8F67D152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DB5F-AE3B-9947-9026-1522AA32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17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30002-7247-474A-9357-474EAD039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C4600-E43E-9540-A1A7-CC7BDC07B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E015A4-81E1-0543-86AD-79ACA0018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FC2BF-59D5-814B-8C53-2EF576D6A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9AD3-E6BB-8F46-86B5-B79ABB92C13B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95C843-44BA-4649-B67E-0E73AEC43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36485F-DDA8-6E47-B0B8-4B81A55B5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DB5F-AE3B-9947-9026-1522AA32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06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C37CB-3336-8542-8ED1-B56393F97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DEE20A-3938-E74F-BC13-55DFED7BC3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2D2BD-351C-B94B-8EBB-508B40175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EF958-87CE-AA46-AAF0-B4D432720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9AD3-E6BB-8F46-86B5-B79ABB92C13B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32BDC-B1FB-BB47-8F3F-C7F3D6A7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E3B61-08DD-E444-869C-9BF66621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DB5F-AE3B-9947-9026-1522AA32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5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57980A-BB9A-744C-944C-4F340442C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B2810-E3DF-B445-B7A8-5ACC6294C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9F9FD-84CE-FD49-9B40-312421566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79AD3-E6BB-8F46-86B5-B79ABB92C13B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DD5A5-9033-DB45-A512-DC7553241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85C21-A16C-854C-A28A-09026F8EFF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DDB5F-AE3B-9947-9026-1522AA32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11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abiul.agc.sw@gmail" TargetMode="External" /><Relationship Id="rId1" Type="http://schemas.openxmlformats.org/officeDocument/2006/relationships/slideLayout" Target="../slideLayouts/slideLayout5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4.xml" /><Relationship Id="rId4" Type="http://schemas.openxmlformats.org/officeDocument/2006/relationships/image" Target="../media/image4.jpeg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E2CEC-3F2B-254C-BCCA-D07BE8100F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স্বাগত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43361-4025-8D4A-9309-0F3D2C1D71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0B30DDF-ED74-8F41-892A-645628057B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766" y="3509963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203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C7237-546B-3E44-850C-325A40370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A2AAB-C851-6647-BE5C-824084453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4307" y="2272307"/>
            <a:ext cx="5181600" cy="2587229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৪) বহুমুখী কর্মসূচি প্রণয়ন ও বাস্তবায়ন  </a:t>
            </a:r>
          </a:p>
          <a:p>
            <a:pPr marL="0" indent="0">
              <a:buNone/>
            </a:pPr>
            <a:r>
              <a:rPr lang="en-US"/>
              <a:t>Formulation and implementation of different programme 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E99F52-D5E9-904B-9943-573A261798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সমাজকর্ম গবেষণা সমষ্টির উপর জরীপ গবেষণা পরিচালনা করে বিভিন্নমুখী সমস্যার প্রকৃতি চিত্র ও উপস্থাপন করে। এসব সমস্যা এবং</a:t>
            </a:r>
          </a:p>
          <a:p>
            <a:pPr marL="0" indent="0">
              <a:buNone/>
            </a:pPr>
            <a:r>
              <a:rPr lang="en-US"/>
              <a:t>সমষ্টির চাহিদা বিবেচনা করে কর্মসূচি প্রনয়ণ করা হয়।৷ এসব কর্মসূচির ফলপ্রসূ বাস্তবায়নে সমাজকর্ম প্রশাসনের জ্ঞান গুরুত্বপূ্র্ণ।          </a:t>
            </a:r>
          </a:p>
        </p:txBody>
      </p:sp>
    </p:spTree>
    <p:extLst>
      <p:ext uri="{BB962C8B-B14F-4D97-AF65-F5344CB8AC3E}">
        <p14:creationId xmlns:p14="http://schemas.microsoft.com/office/powerpoint/2010/main" val="2142039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61DA5-9FD8-2E48-8F9B-09A994030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38512"/>
            <a:ext cx="10515600" cy="1325563"/>
          </a:xfrm>
        </p:spPr>
        <p:txBody>
          <a:bodyPr/>
          <a:lstStyle/>
          <a:p>
            <a:r>
              <a:rPr lang="en-US"/>
              <a:t>৫)সামাজিক সচেতনতা সৃষ্টি </a:t>
            </a:r>
            <a:br>
              <a:rPr lang="en-US"/>
            </a:br>
            <a:r>
              <a:rPr lang="en-US"/>
              <a:t>Create social awareness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B0501B-DDEA-FF4F-B06B-92E83398C7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সামাজিক রীতিনীতি ,  মূল্যবোধ, আচার-আাচরণ,অভ্যাস, বিশ্বাস,  কুসংস্কার, কুপ্রথা ইত্যাদি বিষয়ে সংশ্লিষ্ট জ্ঞান সমাজকর্ম অনুশীলনে প্রয়োজন।  সামাজিক কার্যক্রম পদ্ধতি প্রয়োগ করে সামাজিক সচেতনতা সৃষ্টি করা হয়।           </a:t>
            </a:r>
          </a:p>
        </p:txBody>
      </p:sp>
    </p:spTree>
    <p:extLst>
      <p:ext uri="{BB962C8B-B14F-4D97-AF65-F5344CB8AC3E}">
        <p14:creationId xmlns:p14="http://schemas.microsoft.com/office/powerpoint/2010/main" val="3638123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51D5D-2214-2842-BCA3-C791D5DCA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766FE-0FAE-444C-B100-033ADC15F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0025" y="2750343"/>
            <a:ext cx="5181600" cy="110728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/>
              <a:t> ৬) সামাজিক ভূমিকা পালন ক্ষমতার উন্নয়ন</a:t>
            </a:r>
          </a:p>
          <a:p>
            <a:pPr marL="0" indent="0">
              <a:buNone/>
            </a:pPr>
            <a:r>
              <a:rPr lang="en-US"/>
              <a:t>Develop ability of role social plaing    </a:t>
            </a:r>
          </a:p>
          <a:p>
            <a:pPr marL="0" indent="0">
              <a:buNone/>
            </a:pPr>
            <a:r>
              <a:rPr lang="en-US"/>
              <a:t>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468A72-1125-7647-ADB9-05F7BB347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4728" y="2607469"/>
            <a:ext cx="5181600" cy="34345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/>
              <a:t>সমাজকর্ম মানুষ ও তার পরিবেশ  সাথে সম্পর্ক সৃষ্টির</a:t>
            </a:r>
          </a:p>
          <a:p>
            <a:pPr marL="0" indent="0">
              <a:buNone/>
            </a:pPr>
            <a:r>
              <a:rPr lang="en-US"/>
              <a:t>মাধ্যমে সামাজিক ভূমিকা পালন উপযোগী পরিবেশ সৃষ্টিতে সহায়তা করে।       </a:t>
            </a:r>
          </a:p>
        </p:txBody>
      </p:sp>
    </p:spTree>
    <p:extLst>
      <p:ext uri="{BB962C8B-B14F-4D97-AF65-F5344CB8AC3E}">
        <p14:creationId xmlns:p14="http://schemas.microsoft.com/office/powerpoint/2010/main" val="458848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D5501-27DA-E547-A380-C63AA89E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91529-05D8-DE43-B2B2-EF4962DB81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6059" y="2837656"/>
            <a:ext cx="4751785" cy="2520157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৭) সামাজিক সম্পর্ক উন্নয়ন এবং খাপখাওয়ানো </a:t>
            </a:r>
          </a:p>
          <a:p>
            <a:pPr marL="0" indent="0">
              <a:buNone/>
            </a:pPr>
            <a:r>
              <a:rPr lang="en-US"/>
              <a:t>Develop social relationship and adaptation      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04046-5A0C-0846-8014-DE01421CB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37655"/>
            <a:ext cx="5181600" cy="3339307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সমাজকর্ম সামাজিক বিভিন্ন প্রতিকুল পরিস্থিতি মোকাবেলায় গুরুত্বপূর্ণ ভূমিকা পালন করে।      </a:t>
            </a:r>
          </a:p>
        </p:txBody>
      </p:sp>
    </p:spTree>
    <p:extLst>
      <p:ext uri="{BB962C8B-B14F-4D97-AF65-F5344CB8AC3E}">
        <p14:creationId xmlns:p14="http://schemas.microsoft.com/office/powerpoint/2010/main" val="4064506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3FE39-A6FD-064A-A7EE-5DB022B22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EAC0C-7FCB-5B4D-83FD-E2C6F8C937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3184" y="3125389"/>
            <a:ext cx="4269581" cy="3605213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৮) মানবসম্পদ উন্নয়ন </a:t>
            </a:r>
          </a:p>
          <a:p>
            <a:pPr marL="0" indent="0">
              <a:buNone/>
            </a:pPr>
            <a:r>
              <a:rPr lang="en-US"/>
              <a:t>Develop human resource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8C2A1C-773A-884A-8B08-72BE9CC1A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5012" y="2879328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সমাজকর্ম বিভিন্ন কর্মসূচির মাধ্যমে ব্যক্তি ,দল ও সমষ্টির উন্নয়ন সাধন করে এবং মানবসম্পদ সৃষ্টিতে বিশেষ ভূমিকা রাখে।       </a:t>
            </a:r>
          </a:p>
        </p:txBody>
      </p:sp>
    </p:spTree>
    <p:extLst>
      <p:ext uri="{BB962C8B-B14F-4D97-AF65-F5344CB8AC3E}">
        <p14:creationId xmlns:p14="http://schemas.microsoft.com/office/powerpoint/2010/main" val="432513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55ECA-52C2-BA49-B82E-2B56F3372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8BEA1-2196-3E47-88B3-A14F354795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268266"/>
            <a:ext cx="4144566" cy="1696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৯) সামাজিক নীতি ও পরিকল্পনা প্রণয়ন </a:t>
            </a:r>
          </a:p>
          <a:p>
            <a:pPr marL="0" indent="0">
              <a:buNone/>
            </a:pPr>
            <a:r>
              <a:rPr lang="en-US"/>
              <a:t>Formulate social policy and planning   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A72731-C358-5B42-B115-F81B3218D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8780" y="3268266"/>
            <a:ext cx="4798219" cy="21609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 সুষ্ঠু সামাজিক নীতি ও পরিকল্পনা প্রণয়ন এবং বাস্তবায়ের প্রক্রিয়ায় সমাজকর্ম বিশেষভাবে আলোচনা করে।       </a:t>
            </a:r>
          </a:p>
        </p:txBody>
      </p:sp>
    </p:spTree>
    <p:extLst>
      <p:ext uri="{BB962C8B-B14F-4D97-AF65-F5344CB8AC3E}">
        <p14:creationId xmlns:p14="http://schemas.microsoft.com/office/powerpoint/2010/main" val="2388677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B4FAA-4329-2645-9373-6AE1857E6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মনিষীদের মতে সমাজকর্মের গুরুত্ব</a:t>
            </a:r>
            <a:r>
              <a:rPr lang="en-US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059FF-6F08-2941-B6EE-29256AC56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0899"/>
            <a:ext cx="10515600" cy="3723482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R    K.. Skidmore, Milton G. Thackeray and O.William Farly ( 1991)  বলেন “ সমাজকল্যাণ ও সমাজকর্ম আধুনিক সমাজকর্মের একটি গুরুত্বপূর্ণ উপাদান। এটি প্রত্যক্ষ বা পরোক্ষভাবে সমাজের প্রতিটি মানুষের জীবনকে প্রভাবাম্বিত করে ।  সমাজকর্ম সাধারণ শিক্ষার একটি গুরুত্বপূর্ণ অঙ্গ,  ঠিক তেমনি সাহায্যেকারী পেশার প্রস্তুতি গ্রহণের গুরুত্বপূর্ণ অঙ্গও বটে।”      </a:t>
            </a:r>
          </a:p>
        </p:txBody>
      </p:sp>
    </p:spTree>
    <p:extLst>
      <p:ext uri="{BB962C8B-B14F-4D97-AF65-F5344CB8AC3E}">
        <p14:creationId xmlns:p14="http://schemas.microsoft.com/office/powerpoint/2010/main" val="2681436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AB1DA-3C5F-944C-B9E2-AF9C43918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মূল্যায়ন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EF6DF-574E-A14B-8897-E2B652841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সমাজের বিদ্যমান সমস্যা সমাধানে সমাজকর্মের গুরুত্ব উল্লেখ কর। </a:t>
            </a:r>
          </a:p>
          <a:p>
            <a:pPr marL="0" indent="0">
              <a:buNone/>
            </a:pPr>
            <a:r>
              <a:rPr lang="en-US"/>
              <a:t>১)</a:t>
            </a:r>
          </a:p>
          <a:p>
            <a:pPr marL="0" indent="0">
              <a:buNone/>
            </a:pPr>
            <a:r>
              <a:rPr lang="en-US"/>
              <a:t>২)</a:t>
            </a:r>
          </a:p>
          <a:p>
            <a:pPr marL="0" indent="0">
              <a:buNone/>
            </a:pPr>
            <a:r>
              <a:rPr lang="en-US"/>
              <a:t>৩) </a:t>
            </a:r>
          </a:p>
          <a:p>
            <a:pPr marL="0" indent="0">
              <a:buNone/>
            </a:pPr>
            <a:r>
              <a:rPr lang="en-US"/>
              <a:t>৪)</a:t>
            </a:r>
          </a:p>
          <a:p>
            <a:pPr marL="0" indent="0">
              <a:buNone/>
            </a:pPr>
            <a:r>
              <a:rPr lang="en-US"/>
              <a:t>৫) </a:t>
            </a:r>
          </a:p>
        </p:txBody>
      </p:sp>
    </p:spTree>
    <p:extLst>
      <p:ext uri="{BB962C8B-B14F-4D97-AF65-F5344CB8AC3E}">
        <p14:creationId xmlns:p14="http://schemas.microsoft.com/office/powerpoint/2010/main" val="2715867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4DC9C-7CA5-F540-8D8C-196A8A630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0F94B-7D53-2540-992A-597018417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ধন্যবাদ </a:t>
            </a:r>
          </a:p>
          <a:p>
            <a:pPr marL="0" indent="0">
              <a:buNone/>
            </a:pPr>
            <a:r>
              <a:rPr lang="en-US"/>
              <a:t>কনটেন্ট দেখার জন্য আন্তরিক ধন্যবাদ। </a:t>
            </a:r>
          </a:p>
        </p:txBody>
      </p:sp>
    </p:spTree>
    <p:extLst>
      <p:ext uri="{BB962C8B-B14F-4D97-AF65-F5344CB8AC3E}">
        <p14:creationId xmlns:p14="http://schemas.microsoft.com/office/powerpoint/2010/main" val="780267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DE80B-A089-6641-82FA-36D1D2EEC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D8054B5-C7A1-2549-9202-1C3BCF08D5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96" y="2678906"/>
            <a:ext cx="2786063" cy="3813969"/>
          </a:xfrm>
        </p:spPr>
      </p:pic>
    </p:spTree>
    <p:extLst>
      <p:ext uri="{BB962C8B-B14F-4D97-AF65-F5344CB8AC3E}">
        <p14:creationId xmlns:p14="http://schemas.microsoft.com/office/powerpoint/2010/main" val="1280180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18DF6-57B1-C142-BAEC-9CA025C42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0319" y="240109"/>
            <a:ext cx="10515600" cy="1325563"/>
          </a:xfrm>
        </p:spPr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পরিচিতি</a:t>
            </a:r>
            <a:r>
              <a:rPr lang="en-US"/>
              <a:t>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7F03F1-F30F-A24B-8ACD-9B8097559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378" y="1331318"/>
            <a:ext cx="4771232" cy="1043980"/>
          </a:xfrm>
        </p:spPr>
        <p:txBody>
          <a:bodyPr/>
          <a:lstStyle/>
          <a:p>
            <a:r>
              <a:rPr lang="en-US"/>
              <a:t>শিক্ষক পরিচিতি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80E71-5408-824E-BB5C-44E2BF7960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/>
              <a:t>এ এস এম রবিউল ইসলাম</a:t>
            </a:r>
          </a:p>
          <a:p>
            <a:pPr marL="0" indent="0">
              <a:buNone/>
            </a:pPr>
            <a:r>
              <a:rPr lang="en-US" sz="3600"/>
              <a:t>প্রভাষক (সমাজকর্ম)  </a:t>
            </a:r>
          </a:p>
          <a:p>
            <a:pPr marL="0" indent="0">
              <a:buNone/>
            </a:pPr>
            <a:r>
              <a:rPr lang="en-US" sz="3600"/>
              <a:t>আদিতমারী সরকারি কলেজ</a:t>
            </a:r>
          </a:p>
          <a:p>
            <a:pPr marL="0" indent="0">
              <a:buNone/>
            </a:pPr>
            <a:r>
              <a:rPr lang="en-US" sz="3600"/>
              <a:t>আদিতমারী,লালমনিরহাট ।</a:t>
            </a:r>
            <a:r>
              <a:rPr lang="en-US" sz="3600">
                <a:solidFill>
                  <a:schemeClr val="accent6"/>
                </a:solidFill>
              </a:rPr>
              <a:t> </a:t>
            </a:r>
            <a:r>
              <a:rPr lang="en-US" sz="360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rabiul.agc.sw@gmail</a:t>
            </a:r>
            <a:r>
              <a:rPr lang="en-US" sz="3600">
                <a:solidFill>
                  <a:schemeClr val="accent6"/>
                </a:solidFill>
              </a:rPr>
              <a:t>.com</a:t>
            </a:r>
            <a:r>
              <a:rPr lang="en-US" sz="6000"/>
              <a:t>   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1CC6C9-B05F-F240-81CC-FC9DF28FA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পাঠ পরিচিত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42445E-3466-6642-A92B-E5676324CA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0763" y="2540794"/>
            <a:ext cx="5183188" cy="201334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4400"/>
              <a:t>একাদশ ও দ্বাদশ শ্রেণি</a:t>
            </a:r>
          </a:p>
          <a:p>
            <a:pPr marL="0" indent="0">
              <a:buNone/>
            </a:pPr>
            <a:r>
              <a:rPr lang="en-US" sz="14400"/>
              <a:t>সমাজকর্ম প্রথম পত্র</a:t>
            </a:r>
          </a:p>
          <a:p>
            <a:pPr marL="0" indent="0">
              <a:buNone/>
            </a:pPr>
            <a:r>
              <a:rPr lang="en-US" sz="14400"/>
              <a:t> প্রথম অধ্যায়</a:t>
            </a:r>
          </a:p>
          <a:p>
            <a:pPr marL="0" indent="0">
              <a:buNone/>
            </a:pPr>
            <a:r>
              <a:rPr lang="en-US" sz="14400"/>
              <a:t>সমাজকর্ম; প্রকৃতি ও পরিধি</a:t>
            </a:r>
          </a:p>
          <a:p>
            <a:pPr marL="0" indent="0">
              <a:buNone/>
            </a:pPr>
            <a:r>
              <a:rPr lang="en-US" sz="14400"/>
              <a:t>Social Work: Nature and Scope</a:t>
            </a:r>
          </a:p>
          <a:p>
            <a:pPr marL="0" indent="0">
              <a:buNone/>
            </a:pPr>
            <a:r>
              <a:rPr lang="en-US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65437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863D6094-0D00-8F48-9AB5-7F58AA4E08F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312" y="3045363"/>
            <a:ext cx="3446860" cy="2812512"/>
          </a:xfr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4A0244C9-0B65-534D-BCF7-B0E420F50AA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996" y="3045363"/>
            <a:ext cx="2886075" cy="2562480"/>
          </a:xfr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4DDBA41C-4907-294D-BFFE-118D558F6B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828" y="3045363"/>
            <a:ext cx="2812512" cy="2812512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96CF04B3-85D0-1846-B96E-1F353F475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04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73DC3-3356-5040-8B51-E04872D990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আজকের পাঠ</a:t>
            </a:r>
            <a:r>
              <a:rPr lang="en-US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FC508-E0A4-FC4F-8C0D-E0EE583FEB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32437"/>
            <a:ext cx="9144000" cy="1655762"/>
          </a:xfrm>
        </p:spPr>
        <p:txBody>
          <a:bodyPr/>
          <a:lstStyle/>
          <a:p>
            <a:r>
              <a:rPr lang="en-US">
                <a:solidFill>
                  <a:schemeClr val="accent6"/>
                </a:solidFill>
              </a:rPr>
              <a:t>সমাজকর্মের গুরুত্ব</a:t>
            </a:r>
            <a:r>
              <a:rPr lang="en-US"/>
              <a:t> </a:t>
            </a:r>
          </a:p>
          <a:p>
            <a:r>
              <a:rPr lang="en-US"/>
              <a:t>Importance of Social  Work     </a:t>
            </a:r>
          </a:p>
        </p:txBody>
      </p:sp>
    </p:spTree>
    <p:extLst>
      <p:ext uri="{BB962C8B-B14F-4D97-AF65-F5344CB8AC3E}">
        <p14:creationId xmlns:p14="http://schemas.microsoft.com/office/powerpoint/2010/main" val="2958151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001A4-E59E-1344-8B07-899AF9F1B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বর্তমান বিশ্বে সমাজকর্মের গুরুত্ব দিন দিন বেড়ে চলছে।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BF1A9-BA64-1B44-8FAB-4FA88A641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23" y="2039938"/>
            <a:ext cx="10515600" cy="4326773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আধুনিক সমাজের বিভিন্ন জটিল আর্থ- মনো-সামাজিক সমস্যার বিজ্ঞানভিত্তিক সমাধানে সমাজকর্মকে প্রয়োগ করা হয়।</a:t>
            </a:r>
          </a:p>
          <a:p>
            <a:pPr marL="0" indent="0">
              <a:buNone/>
            </a:pPr>
            <a:r>
              <a:rPr lang="en-US"/>
              <a:t>সমাজের সব শ্রেণির মানুষের ব্যক্তিগত,দলীয় ও সমষ্টি সমস্যাসহ নানা ধরনের সামাজিক সমস্যা মোকাবিলা করার জন্য সম্ভাব্ ও প্রয়োজনীয় সহায়তা প্রদানের প্রচেষ্টা চালায়।</a:t>
            </a:r>
          </a:p>
          <a:p>
            <a:pPr marL="0" indent="0">
              <a:buNone/>
            </a:pPr>
            <a:r>
              <a:rPr lang="en-US"/>
              <a:t>শিল্পবিপ্লবের ফলে সৃষ্টি সমস্যা মোকাবেলায় সমাজকর্মের গুরুত্ব আরও বৃদ্ধি করেছে।</a:t>
            </a:r>
          </a:p>
          <a:p>
            <a:pPr marL="0" indent="0">
              <a:buNone/>
            </a:pPr>
            <a:r>
              <a:rPr lang="en-US"/>
              <a:t>সামাজিক আইন,  নীতি ও উন্নয়ন পরিকল্পনায় বিশেষ ভূমিকা পালন করে।   </a:t>
            </a:r>
          </a:p>
          <a:p>
            <a:pPr marL="0" indent="0">
              <a:buNone/>
            </a:pPr>
            <a:r>
              <a:rPr 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88578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0CBC4-376A-F046-9D3C-3F8BA308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এক নজরে সমাজকর্মের গুরুত্ব</a:t>
            </a:r>
            <a:r>
              <a:rPr lang="en-US"/>
              <a:t>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53A61-74B9-4142-9161-CD55BF7D7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/>
              <a:t>Importance of Social Work</a:t>
            </a:r>
            <a:r>
              <a:rPr lang="en-US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844021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F1E75-3731-E14F-B968-911071686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5F138-9CC2-304E-A3DD-AE63AA6736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0341" y="3250407"/>
            <a:ext cx="5181600" cy="117871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/>
              <a:t>১)সামাজিক সমস্যা সম্পর্কে গভীর জ্ঞান</a:t>
            </a:r>
          </a:p>
          <a:p>
            <a:pPr marL="0" indent="0">
              <a:buNone/>
            </a:pPr>
            <a:r>
              <a:rPr lang="en-US"/>
              <a:t> Depth of knowledge about social problem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E937B3-BEA7-B34E-AAA1-7DE1A77794F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/>
              <a:t>সমাজে বহুমুখি সমস্যা সম্পর্কে গভীর তথ্য অনুসন্ধানের জন্য সমাজকর্ম গবেষণার জ্ঞান অপরিহার্য।  তাছাড়া ব্যক্তি , দল ও সমষ্টির সমস্যার গভীর অনুসন্ধানে গবেষণা হাতিয়ার হিসেবে কাজ করে।  সমস্যার কারণ সনাক্তকরণ ব্যতীত সমস্ার সমাধান পরিকল্পনা এবং সমাধান সম্ভব নয়।     </a:t>
            </a:r>
          </a:p>
        </p:txBody>
      </p:sp>
    </p:spTree>
    <p:extLst>
      <p:ext uri="{BB962C8B-B14F-4D97-AF65-F5344CB8AC3E}">
        <p14:creationId xmlns:p14="http://schemas.microsoft.com/office/powerpoint/2010/main" val="1930675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F042A-AE30-F141-93C3-37053A774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5C6F0-62A5-CA4B-892E-A14FBC5AF2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২)বৈজ্ঞানিক পদ্ধতিতে সমস্যার সমাধান </a:t>
            </a:r>
          </a:p>
          <a:p>
            <a:pPr marL="0" indent="0">
              <a:buNone/>
            </a:pPr>
            <a:r>
              <a:rPr lang="en-US"/>
              <a:t>Solve problem through scientific procedure   </a:t>
            </a:r>
          </a:p>
          <a:p>
            <a:pPr marL="0" indent="0">
              <a:buNone/>
            </a:pPr>
            <a:r>
              <a:rPr lang="en-US"/>
              <a:t>  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282A92-CA5E-4343-AEE4-0A0A3E505B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ব্যক্তি,দল সমষ্টির সমস্যা সমাধানে সমাজকর্মের রয়েছে মৌলিক ও সাহায্যকারী পদ্ধতি।  এসকল পদ্ধতির কার্যকরীভাবে প্রয়োগে সমস্যার বিজ্ঞানসিদ্ধ সমাধান করা সম্ভব।           </a:t>
            </a:r>
          </a:p>
        </p:txBody>
      </p:sp>
    </p:spTree>
    <p:extLst>
      <p:ext uri="{BB962C8B-B14F-4D97-AF65-F5344CB8AC3E}">
        <p14:creationId xmlns:p14="http://schemas.microsoft.com/office/powerpoint/2010/main" val="2662022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CA9E1-FA0C-3942-9F48-012F6B4FB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B38C5-5EE1-9A41-B2A3-0F7532AE79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৩) দক্ষ ও পেশাদার কর্মী তৈরি   Build skilled and professional worer  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7FB586-331A-2746-8A5C-2D84B1FDBE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সামাজিক রীতিনীতিকে সমাজসেবায় রূপান্তরে বিভিন্নমুখী কর্মসূচি গ্রহণ করতে হয়। এসব কর্মসূচিতে দক্ষ ও পেশাদার কর্মী সৃষ্টিতে সমাজকর্মের গুরুত্ব অপরিসীম।         </a:t>
            </a:r>
          </a:p>
        </p:txBody>
      </p:sp>
    </p:spTree>
    <p:extLst>
      <p:ext uri="{BB962C8B-B14F-4D97-AF65-F5344CB8AC3E}">
        <p14:creationId xmlns:p14="http://schemas.microsoft.com/office/powerpoint/2010/main" val="3535637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স্বাগত </vt:lpstr>
      <vt:lpstr>পরিচিতি </vt:lpstr>
      <vt:lpstr>PowerPoint Presentation</vt:lpstr>
      <vt:lpstr>আজকের পাঠ </vt:lpstr>
      <vt:lpstr>বর্তমান বিশ্বে সমাজকর্মের গুরুত্ব দিন দিন বেড়ে চলছে। </vt:lpstr>
      <vt:lpstr>এক নজরে সমাজকর্মের গুরুত্ব   </vt:lpstr>
      <vt:lpstr>PowerPoint Presentation</vt:lpstr>
      <vt:lpstr>PowerPoint Presentation</vt:lpstr>
      <vt:lpstr>PowerPoint Presentation</vt:lpstr>
      <vt:lpstr>PowerPoint Presentation</vt:lpstr>
      <vt:lpstr>৫)সামাজিক সচেতনতা সৃষ্টি  Create social awareness </vt:lpstr>
      <vt:lpstr>PowerPoint Presentation</vt:lpstr>
      <vt:lpstr>PowerPoint Presentation</vt:lpstr>
      <vt:lpstr>PowerPoint Presentation</vt:lpstr>
      <vt:lpstr>PowerPoint Presentation</vt:lpstr>
      <vt:lpstr>মনিষীদের মতে সমাজকর্মের গুরুত্ব  </vt:lpstr>
      <vt:lpstr>মূল্যায়ন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 </dc:title>
  <dc:creator>asm_rabiul@yahoo.com</dc:creator>
  <cp:lastModifiedBy>asm_rabiul@yahoo.com</cp:lastModifiedBy>
  <cp:revision>6</cp:revision>
  <dcterms:created xsi:type="dcterms:W3CDTF">2020-12-28T03:28:45Z</dcterms:created>
  <dcterms:modified xsi:type="dcterms:W3CDTF">2020-12-28T10:43:19Z</dcterms:modified>
</cp:coreProperties>
</file>