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70" r:id="rId5"/>
    <p:sldId id="260" r:id="rId6"/>
    <p:sldId id="261" r:id="rId7"/>
    <p:sldId id="28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80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9DB6-2127-4660-B5FB-6138033F6BFD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3ADC-4815-4D00-A35D-6547D331F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9DB6-2127-4660-B5FB-6138033F6BFD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3ADC-4815-4D00-A35D-6547D331F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9DB6-2127-4660-B5FB-6138033F6BFD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3ADC-4815-4D00-A35D-6547D331F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9DB6-2127-4660-B5FB-6138033F6BFD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3ADC-4815-4D00-A35D-6547D331F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9DB6-2127-4660-B5FB-6138033F6BFD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3ADC-4815-4D00-A35D-6547D331F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9DB6-2127-4660-B5FB-6138033F6BFD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3ADC-4815-4D00-A35D-6547D331F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9DB6-2127-4660-B5FB-6138033F6BFD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3ADC-4815-4D00-A35D-6547D331F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9DB6-2127-4660-B5FB-6138033F6BFD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3ADC-4815-4D00-A35D-6547D331F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9DB6-2127-4660-B5FB-6138033F6BFD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3ADC-4815-4D00-A35D-6547D331F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9DB6-2127-4660-B5FB-6138033F6BFD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3ADC-4815-4D00-A35D-6547D331F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9DB6-2127-4660-B5FB-6138033F6BFD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3ADC-4815-4D00-A35D-6547D331F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59DB6-2127-4660-B5FB-6138033F6BFD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E3ADC-4815-4D00-A35D-6547D331F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76399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9600" i="1" dirty="0" smtClean="0"/>
              <a:t>WELLCOME</a:t>
            </a:r>
            <a:endParaRPr lang="en-US" sz="9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unicom\Pictures\Saved Pictures\20201109_2232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</p:spPr>
      </p:pic>
      <p:sp>
        <p:nvSpPr>
          <p:cNvPr id="5" name="5-Point Star 4"/>
          <p:cNvSpPr/>
          <p:nvPr/>
        </p:nvSpPr>
        <p:spPr>
          <a:xfrm>
            <a:off x="0" y="0"/>
            <a:ext cx="990600" cy="1066800"/>
          </a:xfrm>
          <a:prstGeom prst="star5">
            <a:avLst>
              <a:gd name="adj" fmla="val 11446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153400" y="5867400"/>
            <a:ext cx="990600" cy="990600"/>
          </a:xfrm>
          <a:prstGeom prst="star5">
            <a:avLst>
              <a:gd name="adj" fmla="val 10380"/>
              <a:gd name="hf" fmla="val 105146"/>
              <a:gd name="vf" fmla="val 11055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/>
          </a:solidFill>
          <a:ln>
            <a:solidFill>
              <a:schemeClr val="tx1"/>
            </a:solidFill>
            <a:prstDash val="lgDashDotDot"/>
          </a:ln>
        </p:spPr>
        <p:txBody>
          <a:bodyPr>
            <a:noAutofit/>
          </a:bodyPr>
          <a:lstStyle/>
          <a:p>
            <a:r>
              <a:rPr lang="en-US" sz="8000" dirty="0" smtClean="0"/>
              <a:t>Society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648200"/>
          </a:xfrm>
          <a:ln w="28575">
            <a:solidFill>
              <a:schemeClr val="tx1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r>
              <a:rPr lang="en-US" dirty="0" smtClean="0"/>
              <a:t>Thesis                          Conflict                         Anti-thesis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Synthesis</a:t>
            </a:r>
          </a:p>
          <a:p>
            <a:pPr>
              <a:buNone/>
            </a:pPr>
            <a:r>
              <a:rPr lang="en-US" dirty="0" smtClean="0"/>
              <a:t>Thesis                            Conflict                       Anti-thesis </a:t>
            </a:r>
          </a:p>
          <a:p>
            <a:pPr>
              <a:buNone/>
            </a:pPr>
            <a:r>
              <a:rPr lang="en-US" dirty="0" smtClean="0"/>
              <a:t>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Synthesis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752600" y="2362200"/>
            <a:ext cx="978408" cy="2286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343400" y="1371600"/>
            <a:ext cx="484632" cy="7620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410200" y="2362200"/>
            <a:ext cx="97840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886200" y="2667000"/>
            <a:ext cx="685800" cy="990600"/>
          </a:xfrm>
          <a:prstGeom prst="downArrow">
            <a:avLst>
              <a:gd name="adj1" fmla="val 0"/>
              <a:gd name="adj2" fmla="val 53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371600" y="4648200"/>
            <a:ext cx="1219200" cy="3810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257800" y="4724400"/>
            <a:ext cx="1295400" cy="3048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114800" y="5181600"/>
            <a:ext cx="484632" cy="673608"/>
          </a:xfrm>
          <a:prstGeom prst="down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45719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ঐতিহাসিক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বস্তুবাদ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C00000"/>
                </a:solidFill>
              </a:rPr>
              <a:t>Historical Materialism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ঐতিহাসিক</a:t>
            </a:r>
            <a:r>
              <a:rPr lang="en-US" dirty="0" smtClean="0"/>
              <a:t> </a:t>
            </a:r>
            <a:r>
              <a:rPr lang="en-US" dirty="0" err="1" smtClean="0"/>
              <a:t>বস্তুবাদ</a:t>
            </a:r>
            <a:r>
              <a:rPr lang="en-US" dirty="0" smtClean="0"/>
              <a:t> </a:t>
            </a:r>
            <a:r>
              <a:rPr lang="en-US" dirty="0" err="1" smtClean="0"/>
              <a:t>হলো</a:t>
            </a:r>
            <a:r>
              <a:rPr lang="en-US" dirty="0" smtClean="0"/>
              <a:t> </a:t>
            </a:r>
            <a:r>
              <a:rPr lang="en-US" dirty="0" err="1" smtClean="0"/>
              <a:t>দ্বান্দ্বিক</a:t>
            </a:r>
            <a:r>
              <a:rPr lang="en-US" dirty="0" smtClean="0"/>
              <a:t> </a:t>
            </a:r>
            <a:r>
              <a:rPr lang="en-US" dirty="0" err="1" smtClean="0"/>
              <a:t>বস্তুবাদেরই</a:t>
            </a:r>
            <a:r>
              <a:rPr lang="en-US" dirty="0" smtClean="0"/>
              <a:t> </a:t>
            </a:r>
            <a:r>
              <a:rPr lang="en-US" dirty="0" err="1" smtClean="0"/>
              <a:t>অংশ</a:t>
            </a:r>
            <a:r>
              <a:rPr lang="en-US" dirty="0" smtClean="0"/>
              <a:t> ।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মানব</a:t>
            </a:r>
            <a:r>
              <a:rPr lang="en-US" dirty="0" smtClean="0"/>
              <a:t> </a:t>
            </a:r>
            <a:r>
              <a:rPr lang="en-US" dirty="0" err="1" smtClean="0"/>
              <a:t>সমাজ</a:t>
            </a:r>
            <a:r>
              <a:rPr lang="en-US" dirty="0" smtClean="0"/>
              <a:t> ও 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ইতিহাসের</a:t>
            </a:r>
            <a:r>
              <a:rPr lang="en-US" dirty="0" smtClean="0"/>
              <a:t> </a:t>
            </a:r>
            <a:r>
              <a:rPr lang="en-US" dirty="0" err="1" smtClean="0"/>
              <a:t>আলোচনার</a:t>
            </a:r>
            <a:r>
              <a:rPr lang="en-US" dirty="0" smtClean="0"/>
              <a:t> </a:t>
            </a:r>
            <a:r>
              <a:rPr lang="en-US" dirty="0" err="1" smtClean="0"/>
              <a:t>ক্ষেত্রে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দ্বান্দ্বিক</a:t>
            </a:r>
            <a:r>
              <a:rPr lang="en-US" dirty="0" smtClean="0"/>
              <a:t> </a:t>
            </a:r>
            <a:r>
              <a:rPr lang="en-US" dirty="0" err="1" smtClean="0"/>
              <a:t>বস্তুবাদের</a:t>
            </a:r>
            <a:r>
              <a:rPr lang="en-US" dirty="0" smtClean="0"/>
              <a:t> </a:t>
            </a:r>
            <a:r>
              <a:rPr lang="en-US" dirty="0" err="1" smtClean="0"/>
              <a:t>মূলসূত্রগুলোর</a:t>
            </a:r>
            <a:r>
              <a:rPr lang="en-US" dirty="0" smtClean="0"/>
              <a:t> </a:t>
            </a:r>
            <a:r>
              <a:rPr lang="en-US" dirty="0" err="1" smtClean="0"/>
              <a:t>প্রয়োগকেই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ঐতিহাসিক</a:t>
            </a:r>
            <a:r>
              <a:rPr lang="en-US" dirty="0" smtClean="0"/>
              <a:t> </a:t>
            </a:r>
            <a:r>
              <a:rPr lang="en-US" dirty="0" err="1" smtClean="0"/>
              <a:t>বস্তুবাদ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।</a:t>
            </a:r>
            <a:r>
              <a:rPr lang="en-US" dirty="0" err="1" smtClean="0"/>
              <a:t>ঐতিহাসিক</a:t>
            </a:r>
            <a:r>
              <a:rPr lang="en-US" dirty="0" smtClean="0"/>
              <a:t> </a:t>
            </a:r>
            <a:r>
              <a:rPr lang="en-US" dirty="0" err="1" smtClean="0"/>
              <a:t>বস্তুবাদের</a:t>
            </a:r>
            <a:r>
              <a:rPr lang="en-US" dirty="0" smtClean="0"/>
              <a:t> </a:t>
            </a:r>
            <a:r>
              <a:rPr lang="en-US" dirty="0" err="1" smtClean="0"/>
              <a:t>ভিত্তি</a:t>
            </a:r>
            <a:r>
              <a:rPr lang="en-US" dirty="0" smtClean="0"/>
              <a:t> </a:t>
            </a:r>
            <a:r>
              <a:rPr lang="en-US" dirty="0" err="1" smtClean="0"/>
              <a:t>হলো</a:t>
            </a:r>
            <a:r>
              <a:rPr lang="en-US" dirty="0" smtClean="0"/>
              <a:t> </a:t>
            </a:r>
            <a:r>
              <a:rPr lang="en-US" dirty="0" err="1" smtClean="0"/>
              <a:t>সমগ্র</a:t>
            </a:r>
            <a:r>
              <a:rPr lang="en-US" dirty="0" smtClean="0"/>
              <a:t> </a:t>
            </a:r>
            <a:r>
              <a:rPr lang="en-US" dirty="0" err="1" smtClean="0"/>
              <a:t>মানব</a:t>
            </a:r>
            <a:r>
              <a:rPr lang="en-US" dirty="0" smtClean="0"/>
              <a:t> </a:t>
            </a:r>
            <a:r>
              <a:rPr lang="en-US" dirty="0" err="1" smtClean="0"/>
              <a:t>সমাজ</a:t>
            </a:r>
            <a:r>
              <a:rPr lang="en-US" dirty="0" smtClean="0"/>
              <a:t> ও </a:t>
            </a:r>
            <a:r>
              <a:rPr lang="en-US" dirty="0" err="1" smtClean="0"/>
              <a:t>মানব</a:t>
            </a:r>
            <a:r>
              <a:rPr lang="en-US" dirty="0" smtClean="0"/>
              <a:t> </a:t>
            </a:r>
            <a:r>
              <a:rPr lang="en-US" dirty="0" err="1" smtClean="0"/>
              <a:t>সমাজের</a:t>
            </a:r>
            <a:r>
              <a:rPr lang="en-US" dirty="0" smtClean="0"/>
              <a:t> </a:t>
            </a:r>
            <a:r>
              <a:rPr lang="en-US" dirty="0" err="1" smtClean="0"/>
              <a:t>ক্রমবিবর্তনের</a:t>
            </a:r>
            <a:r>
              <a:rPr lang="en-US" dirty="0" smtClean="0"/>
              <a:t> </a:t>
            </a:r>
            <a:r>
              <a:rPr lang="en-US" dirty="0" err="1" smtClean="0"/>
              <a:t>ধারা</a:t>
            </a:r>
            <a:r>
              <a:rPr lang="en-US" dirty="0" smtClean="0"/>
              <a:t> </a:t>
            </a:r>
            <a:r>
              <a:rPr lang="en-US" dirty="0" err="1" smtClean="0"/>
              <a:t>ঐতিহাসিক</a:t>
            </a:r>
            <a:r>
              <a:rPr lang="en-US" dirty="0" smtClean="0"/>
              <a:t> </a:t>
            </a:r>
            <a:r>
              <a:rPr lang="en-US" dirty="0" err="1" smtClean="0"/>
              <a:t>বস্তুবাদের</a:t>
            </a:r>
            <a:r>
              <a:rPr lang="en-US" dirty="0" smtClean="0"/>
              <a:t> </a:t>
            </a:r>
            <a:r>
              <a:rPr lang="en-US" dirty="0" err="1" smtClean="0"/>
              <a:t>মৌলনীতি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গুলো</a:t>
            </a:r>
            <a:r>
              <a:rPr lang="en-US" dirty="0" smtClean="0"/>
              <a:t> </a:t>
            </a:r>
            <a:r>
              <a:rPr lang="en-US" dirty="0" err="1" smtClean="0"/>
              <a:t>হলো</a:t>
            </a:r>
            <a:r>
              <a:rPr lang="en-US" dirty="0" smtClean="0"/>
              <a:t> – ১</a:t>
            </a:r>
            <a:r>
              <a:rPr lang="en-US" dirty="0" smtClean="0"/>
              <a:t>) </a:t>
            </a:r>
            <a:r>
              <a:rPr lang="en-US" dirty="0" err="1" smtClean="0"/>
              <a:t>সমাজ</a:t>
            </a:r>
            <a:r>
              <a:rPr lang="en-US" dirty="0" smtClean="0"/>
              <a:t> </a:t>
            </a:r>
            <a:r>
              <a:rPr lang="en-US" dirty="0" err="1" smtClean="0"/>
              <a:t>মানুষের</a:t>
            </a:r>
            <a:r>
              <a:rPr lang="en-US" dirty="0" smtClean="0"/>
              <a:t> </a:t>
            </a:r>
            <a:r>
              <a:rPr lang="en-US" dirty="0" err="1" smtClean="0"/>
              <a:t>তৈরি</a:t>
            </a:r>
            <a:r>
              <a:rPr lang="en-US" dirty="0" smtClean="0"/>
              <a:t> </a:t>
            </a:r>
            <a:r>
              <a:rPr lang="en-US" dirty="0" err="1" smtClean="0"/>
              <a:t>অতিপ্রাকৃত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ঘটনার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সৃষ্ট</a:t>
            </a:r>
            <a:r>
              <a:rPr lang="en-US" dirty="0" smtClean="0"/>
              <a:t> ;</a:t>
            </a:r>
          </a:p>
          <a:p>
            <a:pPr>
              <a:buNone/>
            </a:pPr>
            <a:r>
              <a:rPr lang="en-US" dirty="0" smtClean="0"/>
              <a:t>২)</a:t>
            </a:r>
            <a:r>
              <a:rPr lang="en-US" dirty="0" err="1" smtClean="0"/>
              <a:t>শ্রম</a:t>
            </a:r>
            <a:r>
              <a:rPr lang="en-US" dirty="0" smtClean="0"/>
              <a:t> ,</a:t>
            </a:r>
            <a:r>
              <a:rPr lang="en-US" dirty="0" err="1" smtClean="0"/>
              <a:t>উৎপাদন</a:t>
            </a:r>
            <a:r>
              <a:rPr lang="en-US" dirty="0" smtClean="0"/>
              <a:t> ও </a:t>
            </a:r>
            <a:r>
              <a:rPr lang="en-US" dirty="0" err="1" smtClean="0"/>
              <a:t>সচেনতাই</a:t>
            </a:r>
            <a:r>
              <a:rPr lang="en-US" dirty="0" smtClean="0"/>
              <a:t> </a:t>
            </a:r>
            <a:r>
              <a:rPr lang="en-US" dirty="0" err="1" smtClean="0"/>
              <a:t>সমাজ</a:t>
            </a:r>
            <a:r>
              <a:rPr lang="en-US" dirty="0" smtClean="0"/>
              <a:t> </a:t>
            </a:r>
            <a:r>
              <a:rPr lang="en-US" dirty="0" err="1" smtClean="0"/>
              <a:t>গঠনের</a:t>
            </a:r>
            <a:r>
              <a:rPr lang="en-US" dirty="0" smtClean="0"/>
              <a:t> </a:t>
            </a:r>
            <a:r>
              <a:rPr lang="en-US" dirty="0" err="1" smtClean="0"/>
              <a:t>ভিত্তি</a:t>
            </a:r>
            <a:r>
              <a:rPr lang="en-US" dirty="0" smtClean="0"/>
              <a:t> ।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dirty="0" smtClean="0"/>
              <a:t>৩) </a:t>
            </a:r>
            <a:r>
              <a:rPr lang="en-US" sz="3600" dirty="0" err="1" smtClean="0"/>
              <a:t>সামাজিক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সচেনতার</a:t>
            </a:r>
            <a:r>
              <a:rPr lang="en-US" sz="3600" dirty="0" smtClean="0"/>
              <a:t> ও </a:t>
            </a:r>
            <a:r>
              <a:rPr lang="en-US" sz="3600" dirty="0" err="1" smtClean="0"/>
              <a:t>সামাজিক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err="1" smtClean="0"/>
              <a:t>অস্তিত্ব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সামাজিক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সুসম্পর্কের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কাঠামো</a:t>
            </a:r>
            <a:r>
              <a:rPr lang="en-US" sz="3600" dirty="0" smtClean="0"/>
              <a:t> </a:t>
            </a:r>
            <a:r>
              <a:rPr lang="en-US" sz="3600" dirty="0" err="1" smtClean="0"/>
              <a:t>তৈরি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800" dirty="0" smtClean="0"/>
              <a:t>      </a:t>
            </a:r>
            <a:r>
              <a:rPr lang="en-US" sz="4300" dirty="0" smtClean="0"/>
              <a:t> </a:t>
            </a:r>
            <a:r>
              <a:rPr lang="en-US" sz="4300" dirty="0" smtClean="0"/>
              <a:t>    ৪</a:t>
            </a:r>
            <a:r>
              <a:rPr lang="en-US" sz="4300" dirty="0" smtClean="0"/>
              <a:t>) </a:t>
            </a:r>
            <a:r>
              <a:rPr lang="en-US" dirty="0" err="1" smtClean="0"/>
              <a:t>মানুষের</a:t>
            </a:r>
            <a:r>
              <a:rPr lang="en-US" dirty="0" smtClean="0"/>
              <a:t> </a:t>
            </a:r>
            <a:r>
              <a:rPr lang="en-US" dirty="0" err="1" smtClean="0"/>
              <a:t>শ্রম</a:t>
            </a:r>
            <a:r>
              <a:rPr lang="en-US" dirty="0" smtClean="0"/>
              <a:t> </a:t>
            </a:r>
            <a:r>
              <a:rPr lang="en-US" dirty="0" err="1" smtClean="0"/>
              <a:t>সৃজনশীল</a:t>
            </a:r>
            <a:r>
              <a:rPr lang="en-US" dirty="0" smtClean="0"/>
              <a:t> ।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>
                <a:solidFill>
                  <a:srgbClr val="C00000"/>
                </a:solidFill>
              </a:rPr>
              <a:t>শ্রেণিতত্ত্বঃ</a:t>
            </a:r>
            <a:r>
              <a:rPr lang="en-US" dirty="0" smtClean="0"/>
              <a:t>- </a:t>
            </a:r>
            <a:r>
              <a:rPr lang="en-US" dirty="0" err="1" smtClean="0"/>
              <a:t>একমাত্র</a:t>
            </a:r>
            <a:r>
              <a:rPr lang="en-US" dirty="0" smtClean="0"/>
              <a:t> </a:t>
            </a:r>
            <a:r>
              <a:rPr lang="en-US" dirty="0" err="1" smtClean="0"/>
              <a:t>আদিম</a:t>
            </a:r>
            <a:r>
              <a:rPr lang="en-US" dirty="0" smtClean="0"/>
              <a:t> </a:t>
            </a:r>
            <a:r>
              <a:rPr lang="en-US" dirty="0" err="1" smtClean="0"/>
              <a:t>সাম্যবাদী</a:t>
            </a:r>
            <a:r>
              <a:rPr lang="en-US" dirty="0" smtClean="0"/>
              <a:t> </a:t>
            </a:r>
            <a:r>
              <a:rPr lang="en-US" dirty="0" err="1" smtClean="0"/>
              <a:t>সমাজ</a:t>
            </a:r>
            <a:r>
              <a:rPr lang="en-US" dirty="0" smtClean="0"/>
              <a:t> </a:t>
            </a:r>
            <a:r>
              <a:rPr lang="en-US" dirty="0" err="1" smtClean="0"/>
              <a:t>ছাড়া</a:t>
            </a:r>
            <a:r>
              <a:rPr lang="en-US" dirty="0" smtClean="0"/>
              <a:t> </a:t>
            </a:r>
            <a:r>
              <a:rPr lang="en-US" dirty="0" err="1" smtClean="0"/>
              <a:t>সমাজ</a:t>
            </a:r>
            <a:r>
              <a:rPr lang="en-US" dirty="0" smtClean="0"/>
              <a:t> </a:t>
            </a:r>
            <a:r>
              <a:rPr lang="en-US" dirty="0" err="1" smtClean="0"/>
              <a:t>বিকাশের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স্তরে</a:t>
            </a:r>
            <a:r>
              <a:rPr lang="en-US" dirty="0" smtClean="0"/>
              <a:t> </a:t>
            </a:r>
            <a:r>
              <a:rPr lang="en-US" dirty="0" err="1" smtClean="0"/>
              <a:t>সমাজ</a:t>
            </a:r>
            <a:r>
              <a:rPr lang="en-US" dirty="0" smtClean="0"/>
              <a:t> </a:t>
            </a:r>
            <a:r>
              <a:rPr lang="en-US" dirty="0" err="1" smtClean="0"/>
              <a:t>মোটামুটি</a:t>
            </a:r>
            <a:r>
              <a:rPr lang="en-US" dirty="0" smtClean="0"/>
              <a:t> </a:t>
            </a:r>
            <a:r>
              <a:rPr lang="en-US" dirty="0" err="1" smtClean="0"/>
              <a:t>দুটি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পরস্পর</a:t>
            </a:r>
            <a:r>
              <a:rPr lang="en-US" dirty="0" smtClean="0"/>
              <a:t> </a:t>
            </a:r>
            <a:r>
              <a:rPr lang="en-US" dirty="0" err="1" smtClean="0"/>
              <a:t>অবস্থায়</a:t>
            </a:r>
            <a:r>
              <a:rPr lang="en-US" dirty="0" smtClean="0"/>
              <a:t> </a:t>
            </a:r>
            <a:r>
              <a:rPr lang="en-US" dirty="0" err="1" smtClean="0"/>
              <a:t>উপনীত</a:t>
            </a:r>
            <a:r>
              <a:rPr lang="en-US" dirty="0" smtClean="0"/>
              <a:t> </a:t>
            </a:r>
            <a:r>
              <a:rPr lang="en-US" dirty="0" err="1" smtClean="0"/>
              <a:t>হয়েছে</a:t>
            </a:r>
            <a:r>
              <a:rPr lang="en-US" dirty="0" smtClean="0"/>
              <a:t>। Karl Marx </a:t>
            </a:r>
            <a:r>
              <a:rPr lang="en-US" dirty="0" err="1" smtClean="0"/>
              <a:t>অসংখ্য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জায়গায়</a:t>
            </a:r>
            <a:r>
              <a:rPr lang="en-US" dirty="0" smtClean="0"/>
              <a:t> </a:t>
            </a:r>
            <a:r>
              <a:rPr lang="en-US" dirty="0" err="1" smtClean="0"/>
              <a:t>শ্রেণি</a:t>
            </a:r>
            <a:r>
              <a:rPr lang="en-US" dirty="0" smtClean="0"/>
              <a:t> </a:t>
            </a:r>
            <a:r>
              <a:rPr lang="en-US" dirty="0" err="1" smtClean="0"/>
              <a:t>শব্দটি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করেছেন</a:t>
            </a:r>
            <a:r>
              <a:rPr lang="en-US" dirty="0" smtClean="0"/>
              <a:t> </a:t>
            </a:r>
            <a:r>
              <a:rPr lang="en-US" dirty="0" err="1" smtClean="0"/>
              <a:t>কিন্তু</a:t>
            </a:r>
            <a:r>
              <a:rPr lang="en-US" dirty="0" smtClean="0"/>
              <a:t> </a:t>
            </a:r>
            <a:r>
              <a:rPr lang="en-US" dirty="0" err="1" smtClean="0"/>
              <a:t>সুস্পষ্ট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সংজ্ঞায়ন</a:t>
            </a:r>
            <a:r>
              <a:rPr lang="en-US" dirty="0" smtClean="0"/>
              <a:t> </a:t>
            </a:r>
            <a:r>
              <a:rPr lang="en-US" dirty="0" err="1" smtClean="0"/>
              <a:t>করেনি</a:t>
            </a:r>
            <a:r>
              <a:rPr lang="en-US" dirty="0" smtClean="0"/>
              <a:t> ।</a:t>
            </a:r>
            <a:r>
              <a:rPr lang="en-US" dirty="0" err="1" smtClean="0"/>
              <a:t>মার্কসের</a:t>
            </a:r>
            <a:r>
              <a:rPr lang="en-US" dirty="0" smtClean="0"/>
              <a:t> </a:t>
            </a:r>
            <a:r>
              <a:rPr lang="en-US" dirty="0" err="1" smtClean="0"/>
              <a:t>মতে</a:t>
            </a:r>
            <a:r>
              <a:rPr lang="en-US" dirty="0" smtClean="0"/>
              <a:t> ,</a:t>
            </a:r>
            <a:r>
              <a:rPr lang="en-US" dirty="0" err="1" smtClean="0"/>
              <a:t>শ্রেণি</a:t>
            </a:r>
            <a:r>
              <a:rPr lang="en-US" dirty="0" smtClean="0"/>
              <a:t> </a:t>
            </a:r>
            <a:r>
              <a:rPr lang="en-US" dirty="0" err="1" smtClean="0"/>
              <a:t>বিভক্ত</a:t>
            </a:r>
            <a:r>
              <a:rPr lang="en-US" dirty="0" smtClean="0"/>
              <a:t> </a:t>
            </a:r>
            <a:r>
              <a:rPr lang="en-US" dirty="0" err="1" smtClean="0"/>
              <a:t>সমাজে</a:t>
            </a:r>
            <a:r>
              <a:rPr lang="en-US" dirty="0" smtClean="0"/>
              <a:t> </a:t>
            </a:r>
            <a:r>
              <a:rPr lang="en-US" dirty="0" err="1" smtClean="0"/>
              <a:t>মৌল</a:t>
            </a:r>
            <a:r>
              <a:rPr lang="en-US" dirty="0" smtClean="0"/>
              <a:t> </a:t>
            </a:r>
            <a:r>
              <a:rPr lang="en-US" dirty="0" err="1" smtClean="0"/>
              <a:t>শ্রেণি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0000"/>
                </a:solidFill>
              </a:rPr>
              <a:t>Basic class </a:t>
            </a:r>
            <a:r>
              <a:rPr lang="en-US" dirty="0" smtClean="0"/>
              <a:t>)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গৌণ</a:t>
            </a:r>
            <a:r>
              <a:rPr lang="en-US" dirty="0" smtClean="0"/>
              <a:t> </a:t>
            </a:r>
            <a:r>
              <a:rPr lang="en-US" dirty="0" err="1" smtClean="0"/>
              <a:t>শ্রেণি</a:t>
            </a:r>
            <a:r>
              <a:rPr lang="en-US" dirty="0" smtClean="0"/>
              <a:t> </a:t>
            </a:r>
            <a:r>
              <a:rPr lang="en-US" dirty="0" err="1" smtClean="0"/>
              <a:t>রয়েছে</a:t>
            </a:r>
            <a:r>
              <a:rPr lang="en-US" dirty="0" smtClean="0"/>
              <a:t>।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মৌল</a:t>
            </a:r>
            <a:r>
              <a:rPr lang="en-US" dirty="0" smtClean="0"/>
              <a:t> </a:t>
            </a:r>
            <a:r>
              <a:rPr lang="en-US" dirty="0" err="1" smtClean="0"/>
              <a:t>শ্রেণি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ব্যবস্থার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সরাসরি</a:t>
            </a:r>
            <a:r>
              <a:rPr lang="en-US" dirty="0" smtClean="0"/>
              <a:t> </a:t>
            </a:r>
            <a:r>
              <a:rPr lang="en-US" dirty="0" err="1" smtClean="0"/>
              <a:t>জড়িত</a:t>
            </a:r>
            <a:r>
              <a:rPr lang="en-US" dirty="0" smtClean="0"/>
              <a:t>।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/>
              <a:t> </a:t>
            </a:r>
            <a:r>
              <a:rPr lang="en-US" dirty="0" err="1" smtClean="0"/>
              <a:t>একদিকে</a:t>
            </a:r>
            <a:r>
              <a:rPr lang="en-US" dirty="0" smtClean="0"/>
              <a:t> </a:t>
            </a:r>
            <a:r>
              <a:rPr lang="en-US" dirty="0" err="1" smtClean="0"/>
              <a:t>তারা</a:t>
            </a:r>
            <a:r>
              <a:rPr lang="en-US" dirty="0" smtClean="0"/>
              <a:t> </a:t>
            </a:r>
            <a:r>
              <a:rPr lang="en-US" dirty="0" err="1" smtClean="0"/>
              <a:t>উৎপাদনের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অধিকারী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অন্যদিকে</a:t>
            </a:r>
            <a:r>
              <a:rPr lang="en-US" dirty="0" smtClean="0"/>
              <a:t> </a:t>
            </a:r>
            <a:r>
              <a:rPr lang="en-US" dirty="0" err="1" smtClean="0"/>
              <a:t>তারা</a:t>
            </a:r>
            <a:r>
              <a:rPr lang="en-US" dirty="0" smtClean="0"/>
              <a:t> </a:t>
            </a:r>
            <a:r>
              <a:rPr lang="en-US" dirty="0" err="1" smtClean="0"/>
              <a:t>উৎপাদনের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মালিকানা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বহির্ভূত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 ।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 err="1" smtClean="0"/>
              <a:t>শ্রেণিতত্ত্বের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দিতে</a:t>
            </a:r>
            <a:r>
              <a:rPr lang="en-US" dirty="0" smtClean="0"/>
              <a:t> </a:t>
            </a:r>
            <a:r>
              <a:rPr lang="en-US" dirty="0" err="1" smtClean="0"/>
              <a:t>মার্কস</a:t>
            </a:r>
            <a:r>
              <a:rPr lang="en-US" dirty="0" smtClean="0"/>
              <a:t> </a:t>
            </a:r>
            <a:r>
              <a:rPr lang="en-US" dirty="0" err="1" smtClean="0"/>
              <a:t>বলেন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“Class in itself” </a:t>
            </a:r>
            <a:r>
              <a:rPr lang="en-US" dirty="0" err="1" smtClean="0"/>
              <a:t>এবং</a:t>
            </a:r>
            <a:r>
              <a:rPr lang="en-US" dirty="0" smtClean="0"/>
              <a:t> “Class for itself”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প্রথমটি</a:t>
            </a:r>
            <a:r>
              <a:rPr lang="en-US" dirty="0" smtClean="0"/>
              <a:t> </a:t>
            </a:r>
            <a:r>
              <a:rPr lang="en-US" dirty="0" err="1" smtClean="0"/>
              <a:t>বুঝাতে</a:t>
            </a:r>
            <a:r>
              <a:rPr lang="en-US" dirty="0" smtClean="0"/>
              <a:t> </a:t>
            </a:r>
            <a:r>
              <a:rPr lang="en-US" dirty="0" err="1" smtClean="0"/>
              <a:t>মার্কস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করেছেন</a:t>
            </a:r>
            <a:r>
              <a:rPr lang="en-US" dirty="0" smtClean="0"/>
              <a:t> </a:t>
            </a:r>
            <a:r>
              <a:rPr lang="en-US" dirty="0" err="1" smtClean="0"/>
              <a:t>এমন</a:t>
            </a:r>
            <a:r>
              <a:rPr lang="en-US" dirty="0" smtClean="0"/>
              <a:t> </a:t>
            </a:r>
            <a:r>
              <a:rPr lang="en-US" dirty="0" err="1" smtClean="0"/>
              <a:t>একটা</a:t>
            </a:r>
            <a:r>
              <a:rPr lang="en-US" dirty="0" smtClean="0"/>
              <a:t> </a:t>
            </a:r>
            <a:r>
              <a:rPr lang="en-US" dirty="0" err="1" smtClean="0"/>
              <a:t>শ্রেণি</a:t>
            </a:r>
            <a:r>
              <a:rPr lang="en-US" dirty="0" smtClean="0"/>
              <a:t> </a:t>
            </a:r>
            <a:r>
              <a:rPr lang="en-US" dirty="0" err="1" smtClean="0"/>
              <a:t>যা</a:t>
            </a:r>
            <a:r>
              <a:rPr lang="en-US" dirty="0" smtClean="0"/>
              <a:t> </a:t>
            </a:r>
            <a:r>
              <a:rPr lang="en-US" dirty="0" err="1" smtClean="0"/>
              <a:t>কেবলমাত্র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সম্পর্কের</a:t>
            </a:r>
            <a:r>
              <a:rPr lang="en-US" dirty="0" smtClean="0"/>
              <a:t> </a:t>
            </a:r>
            <a:r>
              <a:rPr lang="en-US" dirty="0" err="1" smtClean="0"/>
              <a:t>কারণেই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শ্রেণি</a:t>
            </a:r>
            <a:r>
              <a:rPr lang="en-US" dirty="0" smtClean="0"/>
              <a:t> </a:t>
            </a:r>
            <a:r>
              <a:rPr lang="en-US" dirty="0" err="1" smtClean="0"/>
              <a:t>অর্থা</a:t>
            </a:r>
            <a:r>
              <a:rPr lang="en-US" dirty="0" smtClean="0"/>
              <a:t>ৎ </a:t>
            </a:r>
            <a:r>
              <a:rPr lang="en-US" dirty="0" err="1" smtClean="0"/>
              <a:t>যেহেতু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জনগোষ্ঠী</a:t>
            </a:r>
            <a:r>
              <a:rPr lang="en-US" dirty="0" smtClean="0"/>
              <a:t> </a:t>
            </a:r>
            <a:r>
              <a:rPr lang="en-US" dirty="0" err="1" smtClean="0"/>
              <a:t>শ্রমের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মজুরি</a:t>
            </a:r>
            <a:r>
              <a:rPr lang="en-US" dirty="0" smtClean="0"/>
              <a:t> </a:t>
            </a:r>
            <a:r>
              <a:rPr lang="en-US" dirty="0" err="1" smtClean="0"/>
              <a:t>দিয়ে</a:t>
            </a:r>
            <a:r>
              <a:rPr lang="en-US" dirty="0" smtClean="0"/>
              <a:t> </a:t>
            </a:r>
            <a:r>
              <a:rPr lang="en-US" dirty="0" err="1" smtClean="0"/>
              <a:t>জীবিকা</a:t>
            </a:r>
            <a:r>
              <a:rPr lang="en-US" dirty="0" smtClean="0"/>
              <a:t> </a:t>
            </a:r>
            <a:r>
              <a:rPr lang="en-US" dirty="0" err="1" smtClean="0"/>
              <a:t>নির্বাহ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তাই</a:t>
            </a:r>
            <a:r>
              <a:rPr lang="en-US" dirty="0" smtClean="0"/>
              <a:t> </a:t>
            </a:r>
            <a:r>
              <a:rPr lang="en-US" dirty="0" err="1" smtClean="0"/>
              <a:t>তারা</a:t>
            </a:r>
            <a:r>
              <a:rPr lang="en-US" dirty="0" smtClean="0"/>
              <a:t> </a:t>
            </a:r>
            <a:r>
              <a:rPr lang="en-US" dirty="0" err="1" smtClean="0"/>
              <a:t>শ্রমিক</a:t>
            </a:r>
            <a:r>
              <a:rPr lang="en-US" dirty="0" smtClean="0"/>
              <a:t> </a:t>
            </a:r>
            <a:r>
              <a:rPr lang="en-US" dirty="0" err="1" smtClean="0"/>
              <a:t>শ্রেণি</a:t>
            </a:r>
            <a:r>
              <a:rPr lang="en-US" dirty="0" smtClean="0"/>
              <a:t> । </a:t>
            </a:r>
            <a:r>
              <a:rPr lang="en-US" dirty="0" err="1" smtClean="0"/>
              <a:t>অর্থা</a:t>
            </a:r>
            <a:r>
              <a:rPr lang="en-US" dirty="0" smtClean="0"/>
              <a:t>ৎ </a:t>
            </a:r>
            <a:r>
              <a:rPr lang="en-US" dirty="0" err="1" smtClean="0"/>
              <a:t>কাঠামোগতভাবে</a:t>
            </a:r>
            <a:r>
              <a:rPr lang="en-US" dirty="0" smtClean="0"/>
              <a:t> </a:t>
            </a:r>
            <a:r>
              <a:rPr lang="en-US" dirty="0" err="1" smtClean="0"/>
              <a:t>এরা</a:t>
            </a:r>
            <a:r>
              <a:rPr lang="en-US" dirty="0" smtClean="0"/>
              <a:t> </a:t>
            </a:r>
            <a:r>
              <a:rPr lang="en-US" dirty="0" err="1" smtClean="0"/>
              <a:t>শ্রমিক</a:t>
            </a:r>
            <a:r>
              <a:rPr lang="en-US" dirty="0" smtClean="0"/>
              <a:t> </a:t>
            </a:r>
            <a:r>
              <a:rPr lang="en-US" dirty="0" err="1" smtClean="0"/>
              <a:t>শ্রেণি</a:t>
            </a:r>
            <a:r>
              <a:rPr lang="en-US" dirty="0" smtClean="0"/>
              <a:t>।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/>
              <a:t> </a:t>
            </a:r>
            <a:r>
              <a:rPr lang="en-US" dirty="0" err="1" smtClean="0"/>
              <a:t>এরা</a:t>
            </a:r>
            <a:r>
              <a:rPr lang="en-US" dirty="0" smtClean="0"/>
              <a:t> </a:t>
            </a:r>
            <a:r>
              <a:rPr lang="en-US" dirty="0" err="1" smtClean="0"/>
              <a:t>হচ্ছে</a:t>
            </a:r>
            <a:r>
              <a:rPr lang="en-US" dirty="0" smtClean="0"/>
              <a:t> </a:t>
            </a:r>
            <a:r>
              <a:rPr lang="en-US" dirty="0" err="1" smtClean="0"/>
              <a:t>উৎপাদনের</a:t>
            </a:r>
            <a:r>
              <a:rPr lang="en-US" dirty="0" smtClean="0"/>
              <a:t> </a:t>
            </a:r>
            <a:r>
              <a:rPr lang="en-US" dirty="0" err="1" smtClean="0"/>
              <a:t>উপায়ের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একই</a:t>
            </a:r>
            <a:r>
              <a:rPr lang="en-US" dirty="0" smtClean="0"/>
              <a:t> </a:t>
            </a:r>
            <a:r>
              <a:rPr lang="en-US" dirty="0" err="1" smtClean="0"/>
              <a:t>সম্পর্কে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জড়িত</a:t>
            </a:r>
            <a:r>
              <a:rPr lang="en-US" dirty="0" smtClean="0"/>
              <a:t> </a:t>
            </a:r>
            <a:r>
              <a:rPr lang="en-US" dirty="0" err="1" smtClean="0"/>
              <a:t>মানবগোষ্ঠী।অথা</a:t>
            </a:r>
            <a:r>
              <a:rPr lang="en-US" dirty="0" smtClean="0"/>
              <a:t>ৎ </a:t>
            </a:r>
            <a:r>
              <a:rPr lang="en-US" dirty="0" err="1" smtClean="0"/>
              <a:t>এরা</a:t>
            </a:r>
            <a:r>
              <a:rPr lang="en-US" dirty="0" smtClean="0"/>
              <a:t> </a:t>
            </a:r>
            <a:r>
              <a:rPr lang="en-US" dirty="0" err="1" smtClean="0"/>
              <a:t>অভিন্ন</a:t>
            </a:r>
            <a:r>
              <a:rPr lang="en-US" dirty="0" smtClean="0"/>
              <a:t> </a:t>
            </a:r>
            <a:r>
              <a:rPr lang="en-US" dirty="0" err="1" smtClean="0"/>
              <a:t>উদ্বৃত্তের</a:t>
            </a:r>
            <a:r>
              <a:rPr lang="en-US" dirty="0" smtClean="0"/>
              <a:t> </a:t>
            </a:r>
            <a:r>
              <a:rPr lang="en-US" dirty="0" err="1" smtClean="0"/>
              <a:t>শোষণের</a:t>
            </a:r>
            <a:r>
              <a:rPr lang="en-US" dirty="0" smtClean="0"/>
              <a:t> </a:t>
            </a:r>
            <a:r>
              <a:rPr lang="en-US" dirty="0" err="1" smtClean="0"/>
              <a:t>প্রক্রিয়ায়</a:t>
            </a:r>
            <a:r>
              <a:rPr lang="en-US" dirty="0" smtClean="0"/>
              <a:t> </a:t>
            </a:r>
            <a:r>
              <a:rPr lang="en-US" dirty="0" err="1" smtClean="0"/>
              <a:t>আবদ্ধ</a:t>
            </a:r>
            <a:r>
              <a:rPr lang="en-US" dirty="0" smtClean="0"/>
              <a:t> </a:t>
            </a:r>
            <a:r>
              <a:rPr lang="en-US" dirty="0" err="1" smtClean="0"/>
              <a:t>অথবা</a:t>
            </a:r>
            <a:r>
              <a:rPr lang="en-US" dirty="0" smtClean="0"/>
              <a:t> </a:t>
            </a:r>
            <a:r>
              <a:rPr lang="en-US" dirty="0" err="1" smtClean="0"/>
              <a:t>যদি</a:t>
            </a:r>
            <a:r>
              <a:rPr lang="en-US" dirty="0" smtClean="0"/>
              <a:t> </a:t>
            </a:r>
            <a:r>
              <a:rPr lang="en-US" dirty="0" err="1" smtClean="0"/>
              <a:t>তারা</a:t>
            </a:r>
            <a:r>
              <a:rPr lang="en-US" dirty="0" smtClean="0"/>
              <a:t> </a:t>
            </a:r>
            <a:r>
              <a:rPr lang="en-US" dirty="0" err="1" smtClean="0"/>
              <a:t>মালিক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শ্রেণি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তবে</a:t>
            </a:r>
            <a:r>
              <a:rPr lang="en-US" dirty="0" smtClean="0"/>
              <a:t> </a:t>
            </a:r>
            <a:r>
              <a:rPr lang="en-US" dirty="0" err="1" smtClean="0"/>
              <a:t>অভিন্ন</a:t>
            </a:r>
            <a:r>
              <a:rPr lang="en-US" dirty="0" smtClean="0"/>
              <a:t> </a:t>
            </a:r>
            <a:r>
              <a:rPr lang="en-US" dirty="0" err="1" smtClean="0"/>
              <a:t>উদ্বৃত্তের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dirty="0" smtClean="0"/>
              <a:t> </a:t>
            </a:r>
            <a:r>
              <a:rPr lang="en-US" dirty="0" err="1" smtClean="0"/>
              <a:t>কর্তৃত্বস্থাপনকারি</a:t>
            </a:r>
            <a:r>
              <a:rPr lang="en-US" dirty="0" smtClean="0"/>
              <a:t>।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3200" dirty="0" err="1" smtClean="0"/>
              <a:t>মার্কসের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মতে</a:t>
            </a:r>
            <a:r>
              <a:rPr lang="en-US" sz="3200" dirty="0" smtClean="0"/>
              <a:t> ,</a:t>
            </a:r>
            <a:r>
              <a:rPr lang="en-US" sz="3200" dirty="0" err="1" smtClean="0"/>
              <a:t>শিল্পবিপ্লবের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পর</a:t>
            </a:r>
            <a:r>
              <a:rPr lang="en-US" sz="3200" dirty="0" smtClean="0"/>
              <a:t> </a:t>
            </a:r>
            <a:r>
              <a:rPr lang="en-US" sz="3200" dirty="0" err="1" smtClean="0"/>
              <a:t>আধুনিক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সমাজ</a:t>
            </a:r>
            <a:r>
              <a:rPr lang="en-US" sz="3200" dirty="0" smtClean="0"/>
              <a:t> </a:t>
            </a:r>
            <a:r>
              <a:rPr lang="en-US" sz="3200" dirty="0" err="1" smtClean="0"/>
              <a:t>দুটি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শ্রেণিতে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বিভক্ত</a:t>
            </a:r>
            <a:r>
              <a:rPr lang="en-US" sz="3200" dirty="0" smtClean="0"/>
              <a:t> </a:t>
            </a:r>
            <a:r>
              <a:rPr lang="en-US" sz="3200" dirty="0" err="1" smtClean="0"/>
              <a:t>হয়ে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পড়েছে</a:t>
            </a:r>
            <a:r>
              <a:rPr lang="en-US" sz="3200" dirty="0" smtClean="0"/>
              <a:t> ।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err="1" smtClean="0">
                <a:solidFill>
                  <a:srgbClr val="FFFF00"/>
                </a:solidFill>
              </a:rPr>
              <a:t>বুর্জোয়া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পুজিপতি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শ্রেণি</a:t>
            </a:r>
            <a:r>
              <a:rPr lang="en-US" dirty="0" smtClean="0">
                <a:solidFill>
                  <a:srgbClr val="FFFF00"/>
                </a:solidFill>
              </a:rPr>
              <a:t>  (Bourgeoisie)</a:t>
            </a:r>
          </a:p>
          <a:p>
            <a:pPr marL="514350" indent="-514350">
              <a:buAutoNum type="arabicParenR"/>
            </a:pPr>
            <a:r>
              <a:rPr lang="en-US" dirty="0" err="1" smtClean="0">
                <a:solidFill>
                  <a:srgbClr val="FFFF00"/>
                </a:solidFill>
              </a:rPr>
              <a:t>প্রলেতারিয়েত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শ্রমজীবি</a:t>
            </a:r>
            <a:r>
              <a:rPr lang="en-US" dirty="0" smtClean="0">
                <a:solidFill>
                  <a:srgbClr val="FFFF00"/>
                </a:solidFill>
              </a:rPr>
              <a:t>  ( Proletariat)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FF00"/>
                </a:solidFill>
              </a:rPr>
              <a:t>      </a:t>
            </a:r>
            <a:r>
              <a:rPr lang="en-US" dirty="0" err="1" smtClean="0">
                <a:solidFill>
                  <a:srgbClr val="FFFF00"/>
                </a:solidFill>
              </a:rPr>
              <a:t>শিল্প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বিপ্লবের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পূর্বেকার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সমাজের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শ্রেণিবিন্যাস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এখনকার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মতো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এত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সহজ</a:t>
            </a:r>
            <a:r>
              <a:rPr lang="en-US" dirty="0" smtClean="0">
                <a:solidFill>
                  <a:srgbClr val="FFFF00"/>
                </a:solidFill>
              </a:rPr>
              <a:t> ও </a:t>
            </a:r>
            <a:r>
              <a:rPr lang="en-US" dirty="0" err="1" smtClean="0">
                <a:solidFill>
                  <a:srgbClr val="FFFF00"/>
                </a:solidFill>
              </a:rPr>
              <a:t>সুস্পষ্ট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ছিলনা</a:t>
            </a:r>
            <a:r>
              <a:rPr lang="en-US" dirty="0" smtClean="0">
                <a:solidFill>
                  <a:srgbClr val="FFFF00"/>
                </a:solidFill>
              </a:rPr>
              <a:t> । </a:t>
            </a:r>
            <a:r>
              <a:rPr lang="en-US" dirty="0" err="1" smtClean="0">
                <a:solidFill>
                  <a:srgbClr val="FFFF00"/>
                </a:solidFill>
              </a:rPr>
              <a:t>মার্কসের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শ্রেণিসংগ্রাম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তত্ত্বের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প্রধান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বৈশিষ্ট্য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হচ্ছে</a:t>
            </a:r>
            <a:r>
              <a:rPr lang="en-US" dirty="0" smtClean="0">
                <a:solidFill>
                  <a:srgbClr val="FFFF00"/>
                </a:solidFill>
              </a:rPr>
              <a:t>,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FF00"/>
                </a:solidFill>
              </a:rPr>
              <a:t>     </a:t>
            </a:r>
            <a:r>
              <a:rPr lang="en-US" dirty="0" err="1" smtClean="0">
                <a:solidFill>
                  <a:srgbClr val="FFFF00"/>
                </a:solidFill>
              </a:rPr>
              <a:t>প্রতিটি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শ্রেণির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সদস্য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হিসেবে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চিন্তা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করবে</a:t>
            </a:r>
            <a:r>
              <a:rPr lang="en-US" dirty="0" smtClean="0">
                <a:solidFill>
                  <a:srgbClr val="FFFF00"/>
                </a:solidFill>
              </a:rPr>
              <a:t> । </a:t>
            </a:r>
            <a:r>
              <a:rPr lang="en-US" dirty="0" err="1" smtClean="0">
                <a:solidFill>
                  <a:srgbClr val="FFFF00"/>
                </a:solidFill>
              </a:rPr>
              <a:t>এই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সংগ্রামে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পুঁজিপতিদের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সংখ্যা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ক্রমশ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হ্রাস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পাবে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এবং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প্রলিতারিয়েত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সংখ্যা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বৃদ্ধি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পাবে</a:t>
            </a:r>
            <a:r>
              <a:rPr lang="en-US" smtClean="0">
                <a:solidFill>
                  <a:srgbClr val="FFFF00"/>
                </a:solidFill>
              </a:rPr>
              <a:t> ।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 smtClean="0"/>
              <a:t>Marks </a:t>
            </a:r>
            <a:r>
              <a:rPr lang="en-US" sz="3600" dirty="0" err="1" smtClean="0"/>
              <a:t>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বিখ্যাত</a:t>
            </a:r>
            <a:r>
              <a:rPr lang="en-US" sz="3600" dirty="0" smtClean="0"/>
              <a:t> </a:t>
            </a:r>
            <a:r>
              <a:rPr lang="en-US" sz="3600" dirty="0" err="1" smtClean="0"/>
              <a:t>গ্রন্থ</a:t>
            </a:r>
            <a:r>
              <a:rPr lang="en-US" sz="3600" dirty="0" smtClean="0"/>
              <a:t> Communist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Manufesto</a:t>
            </a:r>
            <a:r>
              <a:rPr lang="en-US" dirty="0" smtClean="0"/>
              <a:t> ,</a:t>
            </a:r>
            <a:r>
              <a:rPr lang="en-US" dirty="0" err="1" smtClean="0"/>
              <a:t>তে</a:t>
            </a:r>
            <a:r>
              <a:rPr lang="en-US" dirty="0" smtClean="0"/>
              <a:t> </a:t>
            </a:r>
            <a:r>
              <a:rPr lang="en-US" dirty="0" err="1" smtClean="0"/>
              <a:t>বলেছেন</a:t>
            </a:r>
            <a:r>
              <a:rPr lang="en-US" dirty="0" smtClean="0"/>
              <a:t> “The history of all 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Hitherto existing society is the history of class struggle</a:t>
            </a:r>
          </a:p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অর্থা</a:t>
            </a:r>
            <a:r>
              <a:rPr lang="en-US" dirty="0" smtClean="0">
                <a:solidFill>
                  <a:srgbClr val="FFFF00"/>
                </a:solidFill>
              </a:rPr>
              <a:t>ৎ এ </a:t>
            </a:r>
            <a:r>
              <a:rPr lang="en-US" dirty="0" err="1" smtClean="0">
                <a:solidFill>
                  <a:srgbClr val="FFFF00"/>
                </a:solidFill>
              </a:rPr>
              <a:t>যাবৎকালে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যত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সমাজ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দেখা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গেছে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তার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সবই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en-US" sz="2800" dirty="0" err="1" smtClean="0">
                <a:solidFill>
                  <a:srgbClr val="FFFF00"/>
                </a:solidFill>
              </a:rPr>
              <a:t>শ্রেণিসংগ্রামের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ইতিহাস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। </a:t>
            </a:r>
            <a:r>
              <a:rPr lang="en-US" sz="2800" dirty="0" err="1" smtClean="0">
                <a:solidFill>
                  <a:srgbClr val="FFFF00"/>
                </a:solidFill>
              </a:rPr>
              <a:t>তিনি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শ্রেণি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এবং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শ্রেণিসংগ্রামকে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en-US" sz="2800" dirty="0" err="1" smtClean="0">
                <a:solidFill>
                  <a:srgbClr val="FFFF00"/>
                </a:solidFill>
              </a:rPr>
              <a:t>আদিম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সমাজ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থেকে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শুরু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বর্তমান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সমাজেও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এর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উপস্থিতি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en-US" sz="2800" dirty="0" err="1" smtClean="0">
                <a:solidFill>
                  <a:srgbClr val="FFFF00"/>
                </a:solidFill>
              </a:rPr>
              <a:t>ব্যাখ্যা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করেছেন</a:t>
            </a:r>
            <a:r>
              <a:rPr lang="en-US" sz="2800" dirty="0" smtClean="0">
                <a:solidFill>
                  <a:srgbClr val="FFFF00"/>
                </a:solidFill>
              </a:rPr>
              <a:t> ।</a:t>
            </a:r>
          </a:p>
          <a:p>
            <a:pPr>
              <a:buNone/>
            </a:pPr>
            <a:r>
              <a:rPr lang="en-US" sz="2800" dirty="0" err="1" smtClean="0">
                <a:solidFill>
                  <a:srgbClr val="002060"/>
                </a:solidFill>
              </a:rPr>
              <a:t>আদিম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সমাজ</a:t>
            </a:r>
            <a:r>
              <a:rPr lang="en-US" sz="2800" dirty="0" smtClean="0">
                <a:solidFill>
                  <a:srgbClr val="002060"/>
                </a:solidFill>
              </a:rPr>
              <a:t>                </a:t>
            </a:r>
            <a:r>
              <a:rPr lang="en-US" sz="2800" dirty="0" err="1" smtClean="0">
                <a:solidFill>
                  <a:srgbClr val="002060"/>
                </a:solidFill>
              </a:rPr>
              <a:t>পেশা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শক্তিশালী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শ্রেণি</a:t>
            </a:r>
            <a:r>
              <a:rPr lang="en-US" sz="2800" dirty="0" smtClean="0">
                <a:solidFill>
                  <a:srgbClr val="002060"/>
                </a:solidFill>
              </a:rPr>
              <a:t>              </a:t>
            </a:r>
            <a:r>
              <a:rPr lang="en-US" sz="2800" dirty="0" err="1" smtClean="0">
                <a:solidFill>
                  <a:srgbClr val="002060"/>
                </a:solidFill>
              </a:rPr>
              <a:t>দুর্বল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শ্রেণি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800" dirty="0" err="1" smtClean="0">
                <a:solidFill>
                  <a:srgbClr val="002060"/>
                </a:solidFill>
              </a:rPr>
              <a:t>দাস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সমাজ</a:t>
            </a:r>
            <a:r>
              <a:rPr lang="en-US" sz="2800" dirty="0" smtClean="0">
                <a:solidFill>
                  <a:srgbClr val="002060"/>
                </a:solidFill>
              </a:rPr>
              <a:t>                    </a:t>
            </a:r>
            <a:r>
              <a:rPr lang="en-US" sz="2800" dirty="0" err="1" smtClean="0">
                <a:solidFill>
                  <a:srgbClr val="002060"/>
                </a:solidFill>
              </a:rPr>
              <a:t>দাস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শ্রেণি</a:t>
            </a:r>
            <a:r>
              <a:rPr lang="en-US" sz="2800" dirty="0" smtClean="0">
                <a:solidFill>
                  <a:srgbClr val="002060"/>
                </a:solidFill>
              </a:rPr>
              <a:t>                    </a:t>
            </a:r>
            <a:r>
              <a:rPr lang="en-US" sz="2800" dirty="0" err="1" smtClean="0">
                <a:solidFill>
                  <a:srgbClr val="002060"/>
                </a:solidFill>
              </a:rPr>
              <a:t>প্রভু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শ্রেণি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sz="2800" dirty="0" err="1" smtClean="0">
                <a:solidFill>
                  <a:srgbClr val="002060"/>
                </a:solidFill>
              </a:rPr>
              <a:t>সামন্ত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সমাজ</a:t>
            </a:r>
            <a:r>
              <a:rPr lang="en-US" sz="2800" dirty="0" smtClean="0">
                <a:solidFill>
                  <a:srgbClr val="002060"/>
                </a:solidFill>
              </a:rPr>
              <a:t>                  </a:t>
            </a:r>
            <a:r>
              <a:rPr lang="en-US" sz="2800" dirty="0" err="1" smtClean="0">
                <a:solidFill>
                  <a:srgbClr val="002060"/>
                </a:solidFill>
              </a:rPr>
              <a:t>ভূস্বামী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শ্রেণি</a:t>
            </a:r>
            <a:r>
              <a:rPr lang="en-US" sz="2800" dirty="0" smtClean="0">
                <a:solidFill>
                  <a:srgbClr val="002060"/>
                </a:solidFill>
              </a:rPr>
              <a:t>                    </a:t>
            </a:r>
            <a:r>
              <a:rPr lang="en-US" sz="2800" dirty="0" err="1" smtClean="0">
                <a:solidFill>
                  <a:srgbClr val="002060"/>
                </a:solidFill>
              </a:rPr>
              <a:t>ভৃত্য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ভূমিহীন</a:t>
            </a:r>
            <a:r>
              <a:rPr lang="en-US" sz="2800" dirty="0" smtClean="0">
                <a:solidFill>
                  <a:srgbClr val="002060"/>
                </a:solidFill>
              </a:rPr>
              <a:t>        </a:t>
            </a:r>
            <a:r>
              <a:rPr lang="en-US" sz="2800" dirty="0" err="1" smtClean="0">
                <a:solidFill>
                  <a:srgbClr val="002060"/>
                </a:solidFill>
              </a:rPr>
              <a:t>শ্রেণী</a:t>
            </a:r>
            <a:r>
              <a:rPr lang="en-US" sz="2800" dirty="0" smtClean="0">
                <a:solidFill>
                  <a:srgbClr val="002060"/>
                </a:solidFill>
              </a:rPr>
              <a:t> ।</a:t>
            </a:r>
          </a:p>
          <a:p>
            <a:pPr>
              <a:buNone/>
            </a:pPr>
            <a:r>
              <a:rPr lang="en-US" sz="2800" dirty="0" err="1" smtClean="0">
                <a:solidFill>
                  <a:srgbClr val="002060"/>
                </a:solidFill>
              </a:rPr>
              <a:t>পুঁজিবাদী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সমাজ</a:t>
            </a:r>
            <a:r>
              <a:rPr lang="en-US" sz="2800" dirty="0" smtClean="0">
                <a:solidFill>
                  <a:srgbClr val="002060"/>
                </a:solidFill>
              </a:rPr>
              <a:t>                  </a:t>
            </a:r>
            <a:r>
              <a:rPr lang="en-US" sz="2800" dirty="0" err="1" smtClean="0">
                <a:solidFill>
                  <a:srgbClr val="002060"/>
                </a:solidFill>
              </a:rPr>
              <a:t>বুর্জোয়া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শ্রেণি</a:t>
            </a:r>
            <a:r>
              <a:rPr lang="en-US" sz="2800" dirty="0" smtClean="0">
                <a:solidFill>
                  <a:srgbClr val="002060"/>
                </a:solidFill>
              </a:rPr>
              <a:t>                  </a:t>
            </a:r>
            <a:r>
              <a:rPr lang="en-US" sz="2800" dirty="0" err="1" smtClean="0">
                <a:solidFill>
                  <a:srgbClr val="002060"/>
                </a:solidFill>
              </a:rPr>
              <a:t>সর্বহারা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শ্রেণি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800" dirty="0" err="1" smtClean="0">
                <a:solidFill>
                  <a:srgbClr val="002060"/>
                </a:solidFill>
              </a:rPr>
              <a:t>সাম্যবাদী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সমাজ</a:t>
            </a:r>
            <a:r>
              <a:rPr lang="en-US" sz="2800" dirty="0" smtClean="0">
                <a:solidFill>
                  <a:srgbClr val="002060"/>
                </a:solidFill>
              </a:rPr>
              <a:t>              </a:t>
            </a:r>
            <a:r>
              <a:rPr lang="en-US" sz="2800" dirty="0" err="1" smtClean="0">
                <a:solidFill>
                  <a:srgbClr val="002060"/>
                </a:solidFill>
              </a:rPr>
              <a:t>শ্রেণিহীন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সমাজ</a:t>
            </a:r>
            <a:r>
              <a:rPr lang="en-US" sz="2800" dirty="0" smtClean="0">
                <a:solidFill>
                  <a:srgbClr val="002060"/>
                </a:solidFill>
              </a:rPr>
              <a:t>                 </a:t>
            </a:r>
            <a:r>
              <a:rPr lang="en-US" sz="2800" dirty="0" err="1" smtClean="0">
                <a:solidFill>
                  <a:srgbClr val="002060"/>
                </a:solidFill>
              </a:rPr>
              <a:t>ভারসাম্যপূর্ণ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057400" y="3810000"/>
            <a:ext cx="9784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flipV="1">
            <a:off x="6172200" y="3810000"/>
            <a:ext cx="838200" cy="76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flipV="1">
            <a:off x="1828800" y="4267200"/>
            <a:ext cx="105460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flipV="1">
            <a:off x="4800600" y="4343400"/>
            <a:ext cx="978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981200" y="4724400"/>
            <a:ext cx="978408" cy="332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181600" y="4724400"/>
            <a:ext cx="9784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590800" y="5562600"/>
            <a:ext cx="9784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715000" y="5562600"/>
            <a:ext cx="97840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438400" y="6019800"/>
            <a:ext cx="978408" cy="274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715000" y="6096000"/>
            <a:ext cx="9784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উদ্বৃত্ত</a:t>
            </a:r>
            <a:r>
              <a:rPr lang="en-US" dirty="0" smtClean="0"/>
              <a:t> </a:t>
            </a:r>
            <a:r>
              <a:rPr lang="en-US" dirty="0" err="1" smtClean="0"/>
              <a:t>মূল্যতত্ত্ব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(Theory of Surplus Value)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en-US" dirty="0" smtClean="0"/>
              <a:t>Marks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মতে</a:t>
            </a:r>
            <a:r>
              <a:rPr lang="en-US" dirty="0" smtClean="0"/>
              <a:t> ,</a:t>
            </a:r>
            <a:r>
              <a:rPr lang="en-US" dirty="0" err="1" smtClean="0"/>
              <a:t>শ্রমের</a:t>
            </a:r>
            <a:r>
              <a:rPr lang="en-US" dirty="0" smtClean="0"/>
              <a:t> </a:t>
            </a:r>
            <a:r>
              <a:rPr lang="en-US" dirty="0" err="1" smtClean="0"/>
              <a:t>ব্যবহারিক</a:t>
            </a:r>
            <a:r>
              <a:rPr lang="en-US" dirty="0" smtClean="0"/>
              <a:t> </a:t>
            </a:r>
            <a:r>
              <a:rPr lang="en-US" dirty="0" err="1" smtClean="0"/>
              <a:t>মূল্য</a:t>
            </a:r>
            <a:r>
              <a:rPr lang="en-US" dirty="0" smtClean="0"/>
              <a:t> </a:t>
            </a:r>
            <a:r>
              <a:rPr lang="en-US" dirty="0" smtClean="0"/>
              <a:t>ও 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বিনিময়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মূল্যের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r>
              <a:rPr lang="en-US" dirty="0" smtClean="0"/>
              <a:t> </a:t>
            </a:r>
            <a:r>
              <a:rPr lang="en-US" dirty="0" err="1" smtClean="0"/>
              <a:t>পার্থক্য</a:t>
            </a:r>
            <a:r>
              <a:rPr lang="en-US" dirty="0" smtClean="0"/>
              <a:t> </a:t>
            </a:r>
            <a:r>
              <a:rPr lang="en-US" dirty="0" err="1" smtClean="0"/>
              <a:t>রয়েছে</a:t>
            </a:r>
            <a:r>
              <a:rPr lang="en-US" dirty="0" smtClean="0"/>
              <a:t> ।</a:t>
            </a:r>
            <a:r>
              <a:rPr lang="en-US" dirty="0" err="1" smtClean="0"/>
              <a:t>শ্রমের</a:t>
            </a:r>
            <a:r>
              <a:rPr lang="en-US" dirty="0" smtClean="0"/>
              <a:t> </a:t>
            </a:r>
            <a:r>
              <a:rPr lang="en-US" dirty="0" err="1" smtClean="0"/>
              <a:t>ব্যবহারিক</a:t>
            </a:r>
            <a:r>
              <a:rPr lang="en-US" dirty="0" smtClean="0"/>
              <a:t> </a:t>
            </a:r>
            <a:r>
              <a:rPr lang="en-US" dirty="0" err="1" smtClean="0"/>
              <a:t>মূল্য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নির্ধারিত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শ্রমের</a:t>
            </a:r>
            <a:r>
              <a:rPr lang="en-US" dirty="0" smtClean="0"/>
              <a:t> </a:t>
            </a:r>
            <a:r>
              <a:rPr lang="en-US" dirty="0" err="1" smtClean="0"/>
              <a:t>ফলে</a:t>
            </a:r>
            <a:r>
              <a:rPr lang="en-US" dirty="0" smtClean="0"/>
              <a:t> </a:t>
            </a:r>
            <a:r>
              <a:rPr lang="en-US" dirty="0" err="1" smtClean="0"/>
              <a:t>উৎপাদিত</a:t>
            </a:r>
            <a:r>
              <a:rPr lang="en-US" dirty="0" smtClean="0"/>
              <a:t> </a:t>
            </a:r>
            <a:r>
              <a:rPr lang="en-US" dirty="0" err="1" smtClean="0"/>
              <a:t>পণ্যের</a:t>
            </a:r>
            <a:r>
              <a:rPr lang="en-US" dirty="0" smtClean="0"/>
              <a:t> </a:t>
            </a:r>
            <a:r>
              <a:rPr lang="en-US" dirty="0" err="1" smtClean="0"/>
              <a:t>মূল্যের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। </a:t>
            </a:r>
            <a:r>
              <a:rPr lang="en-US" dirty="0" err="1" smtClean="0"/>
              <a:t>ব্যবহারিক</a:t>
            </a:r>
            <a:r>
              <a:rPr lang="en-US" dirty="0" smtClean="0"/>
              <a:t> </a:t>
            </a:r>
            <a:r>
              <a:rPr lang="en-US" dirty="0" err="1" smtClean="0"/>
              <a:t>মূল্য</a:t>
            </a:r>
            <a:r>
              <a:rPr lang="en-US" dirty="0" smtClean="0"/>
              <a:t> </a:t>
            </a:r>
            <a:r>
              <a:rPr lang="en-US" dirty="0" err="1" smtClean="0"/>
              <a:t>নির্ভর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শ্রমিকদের</a:t>
            </a:r>
            <a:r>
              <a:rPr lang="en-US" dirty="0" smtClean="0"/>
              <a:t> </a:t>
            </a:r>
            <a:r>
              <a:rPr lang="en-US" dirty="0" err="1" smtClean="0"/>
              <a:t>দেওয়া</a:t>
            </a:r>
            <a:r>
              <a:rPr lang="en-US" dirty="0" smtClean="0"/>
              <a:t> </a:t>
            </a:r>
            <a:r>
              <a:rPr lang="en-US" dirty="0" err="1" smtClean="0"/>
              <a:t>পারিশ্রমিকের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dirty="0" smtClean="0"/>
              <a:t> ।</a:t>
            </a:r>
            <a:r>
              <a:rPr lang="en-US" dirty="0" err="1" smtClean="0"/>
              <a:t>শ্রমের</a:t>
            </a:r>
            <a:r>
              <a:rPr lang="en-US" dirty="0" smtClean="0"/>
              <a:t> </a:t>
            </a:r>
            <a:r>
              <a:rPr lang="en-US" dirty="0" err="1" smtClean="0"/>
              <a:t>বিনিময়</a:t>
            </a:r>
            <a:r>
              <a:rPr lang="en-US" dirty="0" smtClean="0"/>
              <a:t> </a:t>
            </a:r>
            <a:r>
              <a:rPr lang="en-US" dirty="0" err="1" smtClean="0"/>
              <a:t>মূল্য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অর্থা</a:t>
            </a:r>
            <a:r>
              <a:rPr lang="en-US" dirty="0" smtClean="0"/>
              <a:t>ৎ </a:t>
            </a:r>
            <a:r>
              <a:rPr lang="en-US" dirty="0" err="1" smtClean="0"/>
              <a:t>শ্রমিককে</a:t>
            </a:r>
            <a:r>
              <a:rPr lang="en-US" dirty="0" smtClean="0"/>
              <a:t> </a:t>
            </a:r>
            <a:r>
              <a:rPr lang="en-US" dirty="0" err="1" smtClean="0"/>
              <a:t>দেওয়া</a:t>
            </a:r>
            <a:r>
              <a:rPr lang="en-US" dirty="0" smtClean="0"/>
              <a:t> </a:t>
            </a:r>
            <a:r>
              <a:rPr lang="en-US" dirty="0" err="1" smtClean="0"/>
              <a:t>পারিশ্রমিকের</a:t>
            </a:r>
            <a:r>
              <a:rPr lang="en-US" dirty="0" smtClean="0"/>
              <a:t> </a:t>
            </a:r>
            <a:r>
              <a:rPr lang="en-US" dirty="0" err="1" smtClean="0"/>
              <a:t>চেয়ে</a:t>
            </a:r>
            <a:r>
              <a:rPr lang="en-US" dirty="0" smtClean="0"/>
              <a:t> </a:t>
            </a:r>
            <a:r>
              <a:rPr lang="en-US" dirty="0" err="1" smtClean="0"/>
              <a:t>শ্রমের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ব্যবহারিক</a:t>
            </a:r>
            <a:r>
              <a:rPr lang="en-US" dirty="0" smtClean="0"/>
              <a:t> </a:t>
            </a:r>
            <a:r>
              <a:rPr lang="en-US" dirty="0" err="1" smtClean="0"/>
              <a:t>মূল্য</a:t>
            </a:r>
            <a:r>
              <a:rPr lang="en-US" dirty="0" smtClean="0"/>
              <a:t> </a:t>
            </a:r>
            <a:r>
              <a:rPr lang="en-US" dirty="0" err="1" smtClean="0"/>
              <a:t>বেশি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 ।</a:t>
            </a:r>
            <a:r>
              <a:rPr lang="en-US" dirty="0" err="1" smtClean="0"/>
              <a:t>ব্যবহারিক</a:t>
            </a:r>
            <a:r>
              <a:rPr lang="en-US" dirty="0" smtClean="0"/>
              <a:t> </a:t>
            </a:r>
            <a:r>
              <a:rPr lang="en-US" dirty="0" err="1" smtClean="0"/>
              <a:t>মূল্যের</a:t>
            </a:r>
            <a:r>
              <a:rPr lang="en-US" dirty="0" smtClean="0"/>
              <a:t> </a:t>
            </a:r>
            <a:r>
              <a:rPr lang="en-US" dirty="0" err="1" smtClean="0"/>
              <a:t>এই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উদ্বৃত্ত</a:t>
            </a:r>
            <a:r>
              <a:rPr lang="en-US" dirty="0" smtClean="0"/>
              <a:t> </a:t>
            </a:r>
            <a:r>
              <a:rPr lang="en-US" dirty="0" err="1" smtClean="0"/>
              <a:t>অংশকে</a:t>
            </a:r>
            <a:r>
              <a:rPr lang="en-US" dirty="0" smtClean="0"/>
              <a:t> </a:t>
            </a:r>
            <a:r>
              <a:rPr lang="en-US" dirty="0" err="1" smtClean="0"/>
              <a:t>মার্কস</a:t>
            </a:r>
            <a:r>
              <a:rPr lang="en-US" dirty="0" smtClean="0"/>
              <a:t> Surplus Value </a:t>
            </a:r>
            <a:r>
              <a:rPr lang="en-US" dirty="0" err="1" smtClean="0"/>
              <a:t>হিসেবে</a:t>
            </a:r>
            <a:r>
              <a:rPr lang="en-US" dirty="0" smtClean="0"/>
              <a:t> </a:t>
            </a:r>
            <a:r>
              <a:rPr lang="en-US" dirty="0" err="1" smtClean="0"/>
              <a:t>অভিহিত</a:t>
            </a:r>
            <a:r>
              <a:rPr lang="en-US" dirty="0" smtClean="0"/>
              <a:t> </a:t>
            </a:r>
            <a:r>
              <a:rPr lang="en-US" dirty="0" err="1" smtClean="0"/>
              <a:t>করেছেন</a:t>
            </a:r>
            <a:r>
              <a:rPr lang="en-US" dirty="0" smtClean="0"/>
              <a:t> ।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r>
              <a:rPr lang="en-US" sz="6000" dirty="0" err="1" smtClean="0">
                <a:solidFill>
                  <a:srgbClr val="FFC000"/>
                </a:solidFill>
              </a:rPr>
              <a:t>বিচ্ছিন্নতাবোধ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(Alienation)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rgbClr val="00CC00"/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 Marks 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মতে</a:t>
            </a:r>
            <a:r>
              <a:rPr lang="en-US" dirty="0" smtClean="0"/>
              <a:t> ,</a:t>
            </a:r>
            <a:r>
              <a:rPr lang="en-US" dirty="0" err="1" smtClean="0"/>
              <a:t>বিচ্ছিন্নতা</a:t>
            </a:r>
            <a:r>
              <a:rPr lang="en-US" dirty="0" smtClean="0"/>
              <a:t> </a:t>
            </a:r>
            <a:r>
              <a:rPr lang="en-US" dirty="0" err="1" smtClean="0"/>
              <a:t>হচ্ছে</a:t>
            </a:r>
            <a:r>
              <a:rPr lang="en-US" dirty="0" smtClean="0"/>
              <a:t> </a:t>
            </a:r>
            <a:r>
              <a:rPr lang="en-US" dirty="0" err="1" smtClean="0"/>
              <a:t>সামাজি</a:t>
            </a:r>
            <a:r>
              <a:rPr lang="en-US" dirty="0" smtClean="0"/>
              <a:t> </a:t>
            </a:r>
            <a:r>
              <a:rPr lang="en-US" dirty="0" err="1" smtClean="0"/>
              <a:t>কাঠামোর</a:t>
            </a:r>
            <a:r>
              <a:rPr lang="en-US" dirty="0" smtClean="0"/>
              <a:t> </a:t>
            </a:r>
            <a:r>
              <a:rPr lang="en-US" dirty="0" err="1" smtClean="0"/>
              <a:t>ফলজাত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সমাজতাত্ত্বিক</a:t>
            </a:r>
            <a:r>
              <a:rPr lang="en-US" dirty="0" smtClean="0"/>
              <a:t> </a:t>
            </a:r>
            <a:r>
              <a:rPr lang="en-US" dirty="0" err="1" smtClean="0"/>
              <a:t>প্রক্রিয়া</a:t>
            </a:r>
            <a:r>
              <a:rPr lang="en-US" dirty="0" smtClean="0"/>
              <a:t> </a:t>
            </a:r>
            <a:r>
              <a:rPr lang="en-US" dirty="0" err="1" smtClean="0"/>
              <a:t>যেখানে</a:t>
            </a:r>
            <a:r>
              <a:rPr lang="en-US" dirty="0" smtClean="0"/>
              <a:t> </a:t>
            </a:r>
            <a:r>
              <a:rPr lang="en-US" dirty="0" err="1" smtClean="0"/>
              <a:t>মানুষ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সমাজ</a:t>
            </a:r>
            <a:r>
              <a:rPr lang="en-US" dirty="0" smtClean="0"/>
              <a:t> </a:t>
            </a:r>
            <a:r>
              <a:rPr lang="en-US" dirty="0" err="1" smtClean="0"/>
              <a:t>সমষ্টিগত</a:t>
            </a:r>
            <a:r>
              <a:rPr lang="en-US" dirty="0" smtClean="0"/>
              <a:t> </a:t>
            </a:r>
            <a:r>
              <a:rPr lang="en-US" dirty="0" err="1" smtClean="0"/>
              <a:t>সমাজ</a:t>
            </a:r>
            <a:r>
              <a:rPr lang="en-US" dirty="0" smtClean="0"/>
              <a:t> </a:t>
            </a:r>
            <a:r>
              <a:rPr lang="en-US" dirty="0" err="1" smtClean="0"/>
              <a:t>গড়ে</a:t>
            </a:r>
            <a:r>
              <a:rPr lang="en-US" dirty="0" smtClean="0"/>
              <a:t> </a:t>
            </a:r>
            <a:r>
              <a:rPr lang="en-US" dirty="0" err="1" smtClean="0"/>
              <a:t>তোলে</a:t>
            </a:r>
            <a:r>
              <a:rPr lang="en-US" dirty="0" smtClean="0"/>
              <a:t> 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মধ্যেই</a:t>
            </a:r>
            <a:r>
              <a:rPr lang="en-US" dirty="0" smtClean="0"/>
              <a:t> </a:t>
            </a:r>
            <a:r>
              <a:rPr lang="en-US" dirty="0" err="1" smtClean="0"/>
              <a:t>তারা</a:t>
            </a:r>
            <a:r>
              <a:rPr lang="en-US" dirty="0" smtClean="0"/>
              <a:t> </a:t>
            </a:r>
            <a:r>
              <a:rPr lang="en-US" dirty="0" err="1" smtClean="0"/>
              <a:t>তাদের</a:t>
            </a:r>
            <a:r>
              <a:rPr lang="en-US" dirty="0" smtClean="0"/>
              <a:t> </a:t>
            </a:r>
            <a:r>
              <a:rPr lang="en-US" dirty="0" err="1" smtClean="0"/>
              <a:t>সত্তাকে</a:t>
            </a:r>
            <a:r>
              <a:rPr lang="en-US" dirty="0" smtClean="0"/>
              <a:t> </a:t>
            </a:r>
            <a:r>
              <a:rPr lang="en-US" dirty="0" err="1" smtClean="0"/>
              <a:t>হারিয়ে</a:t>
            </a:r>
            <a:r>
              <a:rPr lang="en-US" dirty="0" smtClean="0"/>
              <a:t> </a:t>
            </a:r>
            <a:r>
              <a:rPr lang="en-US" dirty="0" err="1" smtClean="0"/>
              <a:t>ফেলে</a:t>
            </a:r>
            <a:r>
              <a:rPr lang="en-US" dirty="0" smtClean="0"/>
              <a:t>। </a:t>
            </a:r>
            <a:r>
              <a:rPr lang="en-US" dirty="0" err="1" smtClean="0"/>
              <a:t>বিচ্ছিন্নতা</a:t>
            </a:r>
            <a:r>
              <a:rPr lang="en-US" dirty="0" smtClean="0"/>
              <a:t> </a:t>
            </a:r>
            <a:r>
              <a:rPr lang="en-US" dirty="0" err="1" smtClean="0"/>
              <a:t>তীব্র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ধনতান্ত্রিক</a:t>
            </a:r>
            <a:r>
              <a:rPr lang="en-US" dirty="0" smtClean="0"/>
              <a:t> </a:t>
            </a:r>
            <a:r>
              <a:rPr lang="en-US" dirty="0" err="1" smtClean="0"/>
              <a:t>সমাজে</a:t>
            </a:r>
            <a:r>
              <a:rPr lang="en-US" dirty="0" smtClean="0"/>
              <a:t> </a:t>
            </a:r>
            <a:r>
              <a:rPr lang="en-US" dirty="0" smtClean="0"/>
              <a:t>। </a:t>
            </a:r>
            <a:r>
              <a:rPr lang="en-US" dirty="0" err="1" smtClean="0"/>
              <a:t>তিনি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আধুনিক</a:t>
            </a:r>
            <a:r>
              <a:rPr lang="en-US" dirty="0" smtClean="0"/>
              <a:t> </a:t>
            </a:r>
            <a:r>
              <a:rPr lang="en-US" dirty="0" err="1" smtClean="0"/>
              <a:t>শিল্পভিত্তিক</a:t>
            </a:r>
            <a:r>
              <a:rPr lang="en-US" dirty="0" smtClean="0"/>
              <a:t> </a:t>
            </a:r>
            <a:r>
              <a:rPr lang="en-US" dirty="0" err="1" smtClean="0"/>
              <a:t>সমাজে</a:t>
            </a:r>
            <a:r>
              <a:rPr lang="en-US" dirty="0" smtClean="0"/>
              <a:t> </a:t>
            </a:r>
            <a:r>
              <a:rPr lang="en-US" dirty="0" err="1" smtClean="0"/>
              <a:t>শ্রম</a:t>
            </a:r>
            <a:r>
              <a:rPr lang="en-US" dirty="0" smtClean="0"/>
              <a:t> </a:t>
            </a:r>
            <a:r>
              <a:rPr lang="en-US" dirty="0" err="1" smtClean="0"/>
              <a:t>বিভক্তির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dirty="0" smtClean="0"/>
              <a:t> </a:t>
            </a:r>
            <a:r>
              <a:rPr lang="en-US" dirty="0" err="1" smtClean="0"/>
              <a:t>দ্বন্দ্ব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সংঘাত</a:t>
            </a:r>
            <a:r>
              <a:rPr lang="en-US" dirty="0" smtClean="0"/>
              <a:t> ও </a:t>
            </a:r>
            <a:r>
              <a:rPr lang="en-US" dirty="0" err="1" smtClean="0"/>
              <a:t>মানুষে</a:t>
            </a:r>
            <a:r>
              <a:rPr lang="en-US" dirty="0" smtClean="0"/>
              <a:t> </a:t>
            </a:r>
            <a:r>
              <a:rPr lang="en-US" dirty="0" err="1" smtClean="0"/>
              <a:t>মানুষে</a:t>
            </a:r>
            <a:r>
              <a:rPr lang="en-US" dirty="0" smtClean="0"/>
              <a:t> </a:t>
            </a:r>
            <a:r>
              <a:rPr lang="en-US" dirty="0" err="1" smtClean="0"/>
              <a:t>বিচ্ছিন্নতা</a:t>
            </a:r>
            <a:r>
              <a:rPr lang="en-US" dirty="0" smtClean="0"/>
              <a:t> </a:t>
            </a:r>
            <a:r>
              <a:rPr lang="en-US" dirty="0" err="1" smtClean="0"/>
              <a:t>দেখতে</a:t>
            </a:r>
            <a:r>
              <a:rPr lang="en-US" dirty="0" smtClean="0"/>
              <a:t> </a:t>
            </a:r>
            <a:r>
              <a:rPr lang="en-US" dirty="0" err="1" smtClean="0"/>
              <a:t>পেয়েছেন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এবং</a:t>
            </a:r>
            <a:r>
              <a:rPr lang="en-US" dirty="0" smtClean="0"/>
              <a:t> এ </a:t>
            </a:r>
            <a:r>
              <a:rPr lang="en-US" dirty="0" err="1" smtClean="0"/>
              <a:t>বিচ্ছিন্নতাবাদ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ব্যবস্থার</a:t>
            </a:r>
            <a:r>
              <a:rPr lang="en-US" dirty="0" smtClean="0"/>
              <a:t> </a:t>
            </a:r>
            <a:r>
              <a:rPr lang="en-US" dirty="0" err="1" smtClean="0"/>
              <a:t>পরিবর্তন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হওয়া</a:t>
            </a:r>
            <a:r>
              <a:rPr lang="en-US" dirty="0" smtClean="0"/>
              <a:t> </a:t>
            </a:r>
            <a:r>
              <a:rPr lang="en-US" dirty="0" err="1" smtClean="0"/>
              <a:t>পর্যন্ত</a:t>
            </a:r>
            <a:r>
              <a:rPr lang="en-US" dirty="0" smtClean="0"/>
              <a:t> </a:t>
            </a:r>
            <a:r>
              <a:rPr lang="en-US" dirty="0" err="1" smtClean="0"/>
              <a:t>অক্ষুণ্ণ</a:t>
            </a:r>
            <a:r>
              <a:rPr lang="en-US" dirty="0" smtClean="0"/>
              <a:t> </a:t>
            </a:r>
            <a:r>
              <a:rPr lang="en-US" dirty="0" err="1" smtClean="0"/>
              <a:t>থাকবে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</a:t>
            </a:r>
            <a:r>
              <a:rPr lang="en-US" dirty="0" err="1" smtClean="0"/>
              <a:t>মত</a:t>
            </a:r>
            <a:r>
              <a:rPr lang="en-US" dirty="0" smtClean="0"/>
              <a:t> </a:t>
            </a:r>
            <a:r>
              <a:rPr lang="en-US" dirty="0" err="1" smtClean="0"/>
              <a:t>প্রকাশ</a:t>
            </a:r>
            <a:r>
              <a:rPr lang="en-US" dirty="0" smtClean="0"/>
              <a:t> </a:t>
            </a:r>
            <a:r>
              <a:rPr lang="en-US" dirty="0" err="1" smtClean="0"/>
              <a:t>করেন</a:t>
            </a:r>
            <a:r>
              <a:rPr lang="en-US" dirty="0" smtClean="0"/>
              <a:t> ।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 err="1" smtClean="0"/>
              <a:t>অর্থনৈতিক</a:t>
            </a:r>
            <a:r>
              <a:rPr lang="en-US" dirty="0" smtClean="0"/>
              <a:t> </a:t>
            </a:r>
            <a:r>
              <a:rPr lang="en-US" dirty="0" err="1" smtClean="0"/>
              <a:t>নির্ধারণবাদ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Economic </a:t>
            </a:r>
            <a:r>
              <a:rPr lang="en-US" dirty="0" err="1" smtClean="0">
                <a:solidFill>
                  <a:srgbClr val="002060"/>
                </a:solidFill>
              </a:rPr>
              <a:t>Dterminism</a:t>
            </a:r>
            <a:r>
              <a:rPr lang="en-US" dirty="0" smtClean="0">
                <a:solidFill>
                  <a:srgbClr val="002060"/>
                </a:solidFill>
              </a:rPr>
              <a:t>:- Marks </a:t>
            </a:r>
            <a:r>
              <a:rPr lang="en-US" sz="3100" dirty="0" err="1" smtClean="0">
                <a:solidFill>
                  <a:srgbClr val="002060"/>
                </a:solidFill>
              </a:rPr>
              <a:t>ইতিহাসের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যে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বস্তুতান্ত্রিক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ব্যাখ্যা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endParaRPr lang="en-US" sz="31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en-US" dirty="0" err="1" smtClean="0">
                <a:solidFill>
                  <a:srgbClr val="FFFF00"/>
                </a:solidFill>
              </a:rPr>
              <a:t>প্রধান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করেন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তা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অর্থনৈতিক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নির্ধারণবাদতত্ত্বের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সাথে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সম্পর্কযুক্ত</a:t>
            </a:r>
            <a:r>
              <a:rPr lang="en-US" dirty="0" smtClean="0">
                <a:solidFill>
                  <a:srgbClr val="FFFF00"/>
                </a:solidFill>
              </a:rPr>
              <a:t> ।  </a:t>
            </a:r>
            <a:r>
              <a:rPr lang="en-US" dirty="0" err="1" smtClean="0">
                <a:solidFill>
                  <a:srgbClr val="FFFF00"/>
                </a:solidFill>
              </a:rPr>
              <a:t>তিনি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বলেন</a:t>
            </a:r>
            <a:r>
              <a:rPr lang="en-US" dirty="0" smtClean="0">
                <a:solidFill>
                  <a:srgbClr val="FFFF00"/>
                </a:solidFill>
              </a:rPr>
              <a:t> ,</a:t>
            </a:r>
            <a:r>
              <a:rPr lang="en-US" dirty="0" err="1" smtClean="0">
                <a:solidFill>
                  <a:srgbClr val="FFFF00"/>
                </a:solidFill>
              </a:rPr>
              <a:t>ইতিহাসের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ঘটনাবলি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অর্থনৈতিক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উৎপাদনের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দ্বারা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নিয়ন্ত্রিত</a:t>
            </a:r>
            <a:r>
              <a:rPr lang="en-US" dirty="0" smtClean="0">
                <a:solidFill>
                  <a:srgbClr val="FFFF00"/>
                </a:solidFill>
              </a:rPr>
              <a:t> । </a:t>
            </a:r>
            <a:r>
              <a:rPr lang="en-US" dirty="0" err="1" smtClean="0">
                <a:solidFill>
                  <a:srgbClr val="FFFF00"/>
                </a:solidFill>
              </a:rPr>
              <a:t>অর্থা</a:t>
            </a:r>
            <a:r>
              <a:rPr lang="en-US" dirty="0" smtClean="0">
                <a:solidFill>
                  <a:srgbClr val="FFFF00"/>
                </a:solidFill>
              </a:rPr>
              <a:t>ৎ </a:t>
            </a:r>
            <a:r>
              <a:rPr lang="en-US" dirty="0" err="1" smtClean="0">
                <a:solidFill>
                  <a:srgbClr val="FFFF00"/>
                </a:solidFill>
              </a:rPr>
              <a:t>অর্থনৈতিক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উৎপাদনের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মাধ্যমেগুলো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যে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শ্রেণির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হাতে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সংরক্ষিত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থাকে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তখন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সেই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শ্রেণিই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সামাজিক</a:t>
            </a:r>
            <a:r>
              <a:rPr lang="en-US" dirty="0" smtClean="0">
                <a:solidFill>
                  <a:srgbClr val="FFFF00"/>
                </a:solidFill>
              </a:rPr>
              <a:t> ও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রাজনৈতিক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জীবনে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প্রাধান্য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লাভ</a:t>
            </a:r>
            <a:r>
              <a:rPr lang="en-US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করে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এবং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তদানুযায়ী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সামাজিক</a:t>
            </a:r>
            <a:r>
              <a:rPr lang="en-US" dirty="0" smtClean="0">
                <a:solidFill>
                  <a:srgbClr val="FFFF00"/>
                </a:solidFill>
              </a:rPr>
              <a:t> ও </a:t>
            </a:r>
            <a:r>
              <a:rPr lang="en-US" dirty="0" err="1" smtClean="0">
                <a:solidFill>
                  <a:srgbClr val="FFFF00"/>
                </a:solidFill>
              </a:rPr>
              <a:t>রাজনৈতিক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জীবনব্যবস্থার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গতি-প্রকৃতি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নির্ধারিত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হয়</a:t>
            </a:r>
            <a:r>
              <a:rPr lang="en-US" dirty="0" smtClean="0">
                <a:solidFill>
                  <a:srgbClr val="FFFF00"/>
                </a:solidFill>
              </a:rPr>
              <a:t> ।</a:t>
            </a:r>
            <a:r>
              <a:rPr lang="en-US" dirty="0" err="1" smtClean="0">
                <a:solidFill>
                  <a:srgbClr val="FFFF00"/>
                </a:solidFill>
              </a:rPr>
              <a:t>যেমন</a:t>
            </a:r>
            <a:r>
              <a:rPr lang="en-US" dirty="0" smtClean="0">
                <a:solidFill>
                  <a:srgbClr val="FFFF00"/>
                </a:solidFill>
              </a:rPr>
              <a:t> –</a:t>
            </a:r>
            <a:r>
              <a:rPr lang="en-US" dirty="0" err="1" smtClean="0">
                <a:solidFill>
                  <a:srgbClr val="FFFF00"/>
                </a:solidFill>
              </a:rPr>
              <a:t>ঊনবিংশ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শতাব্দির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প্রথমার্থে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সমগ্র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ইউরোপে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সংঘটিত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শিল্প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বিপ্লবের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কারণে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উৎপাদন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ব্যবস্থার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মালিকানা</a:t>
            </a:r>
            <a:r>
              <a:rPr lang="en-US" dirty="0" smtClean="0">
                <a:solidFill>
                  <a:srgbClr val="FFFF00"/>
                </a:solidFill>
              </a:rPr>
              <a:t> ও </a:t>
            </a:r>
            <a:r>
              <a:rPr lang="en-US" dirty="0" err="1" smtClean="0">
                <a:solidFill>
                  <a:srgbClr val="FFFF00"/>
                </a:solidFill>
              </a:rPr>
              <a:t>নিয়ন্ত্রণ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পুজিপতির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en-US" dirty="0" err="1" smtClean="0">
                <a:solidFill>
                  <a:srgbClr val="FFFF00"/>
                </a:solidFill>
              </a:rPr>
              <a:t>হাতে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চলে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যায়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এবং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এর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ফলে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পুঁজিবাদী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সমাজব্যবস্থা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প্রবর্তিত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হয়</a:t>
            </a:r>
            <a:r>
              <a:rPr lang="en-US" dirty="0" smtClean="0">
                <a:solidFill>
                  <a:srgbClr val="FFFF00"/>
                </a:solidFill>
              </a:rPr>
              <a:t>। এ </a:t>
            </a:r>
            <a:r>
              <a:rPr lang="en-US" dirty="0" err="1" smtClean="0">
                <a:solidFill>
                  <a:srgbClr val="FFFF00"/>
                </a:solidFill>
              </a:rPr>
              <a:t>ব্যবস্থায়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সমাজ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পুঁজিপতি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ওপলিতারিয়েত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endParaRPr lang="en-US" sz="3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   </a:t>
            </a:r>
            <a:r>
              <a:rPr lang="en-US" sz="3000" dirty="0" err="1" smtClean="0">
                <a:solidFill>
                  <a:srgbClr val="FFFF00"/>
                </a:solidFill>
              </a:rPr>
              <a:t>শ্রেণিতে</a:t>
            </a:r>
            <a:r>
              <a:rPr lang="en-US" sz="3000" dirty="0" smtClean="0">
                <a:solidFill>
                  <a:srgbClr val="FFFF00"/>
                </a:solidFill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</a:rPr>
              <a:t>বিভক্ত</a:t>
            </a:r>
            <a:r>
              <a:rPr lang="en-US" sz="3000" dirty="0" smtClean="0">
                <a:solidFill>
                  <a:srgbClr val="FFFF00"/>
                </a:solidFill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</a:rPr>
              <a:t>হয়ে</a:t>
            </a:r>
            <a:r>
              <a:rPr lang="en-US" sz="3000" dirty="0" smtClean="0">
                <a:solidFill>
                  <a:srgbClr val="FFFF00"/>
                </a:solidFill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</a:rPr>
              <a:t>পড়ে</a:t>
            </a:r>
            <a:r>
              <a:rPr lang="en-US" sz="3000" dirty="0" smtClean="0">
                <a:solidFill>
                  <a:srgbClr val="FFFF00"/>
                </a:solidFill>
              </a:rPr>
              <a:t> ।</a:t>
            </a:r>
          </a:p>
          <a:p>
            <a:pPr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বাড়ির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কাজ-সমাজবিজ্ঞান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বিকাশে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মার্ক্সের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অবদানসমূহ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ব্যাখ্যা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কর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।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0866CBE-919D-47C3-84CE-34797F137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7F3C2E-A624-4D32-A097-3E404E9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676541" cy="1981199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প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0" y="2057400"/>
            <a:ext cx="9144000" cy="48006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           </a:t>
            </a:r>
            <a:r>
              <a:rPr lang="en-US" sz="3200" dirty="0" err="1" smtClean="0">
                <a:solidFill>
                  <a:srgbClr val="FFFF00"/>
                </a:solidFill>
              </a:rPr>
              <a:t>মোঃ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শাখাওয়াত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হোসেন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            </a:t>
            </a:r>
            <a:r>
              <a:rPr lang="en-US" sz="3200" dirty="0" err="1" smtClean="0">
                <a:solidFill>
                  <a:srgbClr val="FFFF00"/>
                </a:solidFill>
              </a:rPr>
              <a:t>প্রভাষক</a:t>
            </a:r>
            <a:r>
              <a:rPr lang="en-US" sz="3200" dirty="0" smtClean="0">
                <a:solidFill>
                  <a:srgbClr val="FFFF00"/>
                </a:solidFill>
              </a:rPr>
              <a:t> (</a:t>
            </a:r>
            <a:r>
              <a:rPr lang="en-US" sz="3200" dirty="0" err="1" smtClean="0">
                <a:solidFill>
                  <a:srgbClr val="FFFF00"/>
                </a:solidFill>
              </a:rPr>
              <a:t>সমাজবিজ্ঞান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            </a:t>
            </a:r>
            <a:r>
              <a:rPr lang="en-US" sz="3200" dirty="0" err="1" smtClean="0">
                <a:solidFill>
                  <a:srgbClr val="FFFF00"/>
                </a:solidFill>
              </a:rPr>
              <a:t>খোশবাস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উচ্চ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বিদ্যালয়</a:t>
            </a:r>
            <a:r>
              <a:rPr lang="en-US" sz="3200" dirty="0" smtClean="0">
                <a:solidFill>
                  <a:srgbClr val="FFFF00"/>
                </a:solidFill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</a:rPr>
              <a:t>কলেজ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            </a:t>
            </a:r>
            <a:r>
              <a:rPr lang="en-US" sz="3200" dirty="0" err="1" smtClean="0">
                <a:solidFill>
                  <a:srgbClr val="FFFF00"/>
                </a:solidFill>
              </a:rPr>
              <a:t>খোশবাস</a:t>
            </a:r>
            <a:r>
              <a:rPr lang="en-US" sz="3200" dirty="0" smtClean="0">
                <a:solidFill>
                  <a:srgbClr val="FFFF00"/>
                </a:solidFill>
              </a:rPr>
              <a:t> ,</a:t>
            </a:r>
            <a:r>
              <a:rPr lang="en-US" sz="3200" dirty="0" err="1" smtClean="0">
                <a:solidFill>
                  <a:srgbClr val="FFFF00"/>
                </a:solidFill>
              </a:rPr>
              <a:t>বরুড়া,কুমিল্লা</a:t>
            </a:r>
            <a:r>
              <a:rPr lang="en-US" sz="3200" dirty="0" smtClean="0">
                <a:solidFill>
                  <a:srgbClr val="FFFF00"/>
                </a:solidFill>
              </a:rPr>
              <a:t>।</a:t>
            </a: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3" name="Picture 2" descr="C:\Users\unicom\Pictures\Saved Pictures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1" y="0"/>
            <a:ext cx="1524000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5208512"/>
      </p:ext>
    </p:ext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9600" i="1" dirty="0" err="1" smtClean="0">
                <a:solidFill>
                  <a:srgbClr val="FFFF00"/>
                </a:solidFill>
              </a:rPr>
              <a:t>ধন্যবাদ</a:t>
            </a:r>
            <a:endParaRPr lang="en-US" sz="9600" i="1" dirty="0">
              <a:solidFill>
                <a:srgbClr val="FFFF00"/>
              </a:solidFill>
            </a:endParaRPr>
          </a:p>
        </p:txBody>
      </p:sp>
      <p:pic>
        <p:nvPicPr>
          <p:cNvPr id="1029" name="Picture 5" descr="C:\Users\unicom\Pictures\Saved Pictures\20201109_2231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</p:pic>
      <p:sp>
        <p:nvSpPr>
          <p:cNvPr id="4" name="5-Point Star 3"/>
          <p:cNvSpPr/>
          <p:nvPr/>
        </p:nvSpPr>
        <p:spPr>
          <a:xfrm>
            <a:off x="228600" y="228600"/>
            <a:ext cx="914400" cy="9144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924800" y="1524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8000" i="1" u="sng" dirty="0" err="1" smtClean="0">
                <a:solidFill>
                  <a:schemeClr val="accent2">
                    <a:lumMod val="75000"/>
                  </a:schemeClr>
                </a:solidFill>
              </a:rPr>
              <a:t>বিষয়</a:t>
            </a:r>
            <a:r>
              <a:rPr lang="en-US" sz="8000" i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8000" i="1" u="sng" dirty="0" err="1" smtClean="0">
                <a:solidFill>
                  <a:schemeClr val="accent2">
                    <a:lumMod val="75000"/>
                  </a:schemeClr>
                </a:solidFill>
              </a:rPr>
              <a:t>পরিচিতি</a:t>
            </a:r>
            <a:r>
              <a:rPr lang="en-US" sz="8000" i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8000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en-US" dirty="0" smtClean="0"/>
              <a:t>       </a:t>
            </a:r>
            <a:r>
              <a:rPr lang="en-US" sz="6600" dirty="0" err="1" smtClean="0"/>
              <a:t>সমাজবিজ্ঞান</a:t>
            </a:r>
            <a:r>
              <a:rPr lang="en-US" sz="6600" dirty="0" smtClean="0"/>
              <a:t>  ১ম </a:t>
            </a:r>
            <a:r>
              <a:rPr lang="en-US" sz="6600" dirty="0" err="1" smtClean="0"/>
              <a:t>পত্র</a:t>
            </a:r>
            <a:endParaRPr lang="en-US" sz="6600" dirty="0" smtClean="0"/>
          </a:p>
          <a:p>
            <a:pPr>
              <a:buNone/>
            </a:pPr>
            <a:r>
              <a:rPr lang="en-US" sz="6600" dirty="0" smtClean="0"/>
              <a:t>    </a:t>
            </a:r>
            <a:r>
              <a:rPr lang="en-US" sz="9600" dirty="0" err="1" smtClean="0"/>
              <a:t>অধ্যায়</a:t>
            </a:r>
            <a:r>
              <a:rPr lang="en-US" sz="9600" dirty="0" smtClean="0"/>
              <a:t> -৩য়</a:t>
            </a:r>
          </a:p>
          <a:p>
            <a:pPr>
              <a:buNone/>
            </a:pPr>
            <a:endParaRPr lang="en-US" sz="6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unicom\Pictures\Saved Pictures\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5029200" cy="6248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dirty="0" smtClean="0"/>
              <a:t>                             </a:t>
            </a:r>
            <a:r>
              <a:rPr lang="en-US" sz="3200" dirty="0" err="1" smtClean="0"/>
              <a:t>নিচের</a:t>
            </a:r>
            <a:r>
              <a:rPr lang="en-US" sz="3200" dirty="0" smtClean="0"/>
              <a:t>    </a:t>
            </a:r>
            <a:r>
              <a:rPr lang="en-US" sz="3200" dirty="0" err="1" smtClean="0"/>
              <a:t>ছবিগুলো</a:t>
            </a:r>
            <a:r>
              <a:rPr lang="en-US" sz="3200" dirty="0" smtClean="0"/>
              <a:t>   </a:t>
            </a:r>
            <a:r>
              <a:rPr lang="en-US" sz="3200" dirty="0" err="1" smtClean="0"/>
              <a:t>লক্ষ্য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endParaRPr lang="en-US" sz="3200" dirty="0"/>
          </a:p>
        </p:txBody>
      </p:sp>
      <p:pic>
        <p:nvPicPr>
          <p:cNvPr id="6" name="Picture 3" descr="C:\Users\unicom\Pictures\Saved Pictures\A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609600"/>
            <a:ext cx="4038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sz="5400" dirty="0"/>
          </a:p>
        </p:txBody>
      </p:sp>
      <p:pic>
        <p:nvPicPr>
          <p:cNvPr id="2050" name="Picture 2" descr="C:\Users\unicom\Pictures\Saved Pictures\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05200" cy="6858000"/>
          </a:xfrm>
          <a:prstGeom prst="rect">
            <a:avLst/>
          </a:prstGeom>
          <a:noFill/>
        </p:spPr>
      </p:pic>
      <p:pic>
        <p:nvPicPr>
          <p:cNvPr id="2052" name="Picture 4" descr="C:\Users\unicom\Pictures\Saved Pictures\A7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0"/>
            <a:ext cx="5638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00B050"/>
                </a:solidFill>
              </a:rPr>
              <a:t>আজকের</a:t>
            </a:r>
            <a:r>
              <a:rPr lang="en-US" sz="8800" dirty="0" smtClean="0">
                <a:solidFill>
                  <a:srgbClr val="00B050"/>
                </a:solidFill>
              </a:rPr>
              <a:t> </a:t>
            </a:r>
            <a:r>
              <a:rPr lang="en-US" sz="8800" dirty="0" err="1" smtClean="0">
                <a:solidFill>
                  <a:srgbClr val="00B050"/>
                </a:solidFill>
              </a:rPr>
              <a:t>পাঠ</a:t>
            </a:r>
            <a:r>
              <a:rPr lang="en-US" sz="8800" dirty="0" smtClean="0">
                <a:solidFill>
                  <a:srgbClr val="00B050"/>
                </a:solidFill>
              </a:rPr>
              <a:t> </a:t>
            </a:r>
            <a:endParaRPr lang="en-US" sz="8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dirty="0" err="1" smtClean="0"/>
              <a:t>বহুমুখী</a:t>
            </a:r>
            <a:r>
              <a:rPr lang="en-US" sz="6600" dirty="0" smtClean="0"/>
              <a:t> </a:t>
            </a:r>
            <a:r>
              <a:rPr lang="en-US" sz="6600" dirty="0" err="1" smtClean="0"/>
              <a:t>প্রতিভার</a:t>
            </a:r>
            <a:r>
              <a:rPr lang="en-US" sz="6600" dirty="0" smtClean="0"/>
              <a:t> </a:t>
            </a:r>
            <a:r>
              <a:rPr lang="en-US" sz="6600" dirty="0" err="1" smtClean="0"/>
              <a:t>অধিকারী</a:t>
            </a:r>
            <a:r>
              <a:rPr lang="en-US" sz="6600" dirty="0" smtClean="0"/>
              <a:t>              </a:t>
            </a:r>
            <a:r>
              <a:rPr lang="en-US" sz="9600" dirty="0" err="1" smtClean="0"/>
              <a:t>কার্ল</a:t>
            </a:r>
            <a:r>
              <a:rPr lang="en-US" sz="9600" dirty="0" smtClean="0"/>
              <a:t> </a:t>
            </a:r>
            <a:r>
              <a:rPr lang="en-US" sz="9600" dirty="0" err="1" smtClean="0"/>
              <a:t>মার্ক্স</a:t>
            </a:r>
            <a:r>
              <a:rPr lang="en-US" sz="9600" dirty="0" smtClean="0"/>
              <a:t> </a:t>
            </a:r>
            <a:endParaRPr lang="en-US" sz="9600" dirty="0"/>
          </a:p>
        </p:txBody>
      </p:sp>
      <p:pic>
        <p:nvPicPr>
          <p:cNvPr id="1026" name="Picture 2" descr="C:\Users\unicom\Pictures\Saved Pictures\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91440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i="1" dirty="0" err="1" smtClean="0">
                <a:solidFill>
                  <a:srgbClr val="FFFF00"/>
                </a:solidFill>
              </a:rPr>
              <a:t>এই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পাঠ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শেষে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শিক্ষার্থীরা</a:t>
            </a:r>
            <a:r>
              <a:rPr lang="en-US" i="1" dirty="0" smtClean="0">
                <a:solidFill>
                  <a:srgbClr val="FFFF00"/>
                </a:solidFill>
              </a:rPr>
              <a:t> ------------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</a:t>
            </a:r>
            <a:r>
              <a:rPr lang="en-US" dirty="0" err="1" smtClean="0"/>
              <a:t>কার্ল</a:t>
            </a:r>
            <a:r>
              <a:rPr lang="en-US" dirty="0" smtClean="0"/>
              <a:t> </a:t>
            </a:r>
            <a:r>
              <a:rPr lang="en-US" dirty="0" err="1" smtClean="0"/>
              <a:t>মার্কস</a:t>
            </a:r>
            <a:r>
              <a:rPr lang="en-US" dirty="0" smtClean="0"/>
              <a:t> </a:t>
            </a:r>
            <a:r>
              <a:rPr lang="en-US" dirty="0" err="1" smtClean="0"/>
              <a:t>কে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 </a:t>
            </a:r>
          </a:p>
          <a:p>
            <a:pPr>
              <a:buNone/>
            </a:pPr>
            <a:r>
              <a:rPr lang="en-US" dirty="0" smtClean="0"/>
              <a:t>                  </a:t>
            </a:r>
            <a:r>
              <a:rPr lang="en-US" dirty="0" err="1" smtClean="0"/>
              <a:t>কার্ল</a:t>
            </a:r>
            <a:r>
              <a:rPr lang="en-US" dirty="0" smtClean="0"/>
              <a:t> </a:t>
            </a:r>
            <a:r>
              <a:rPr lang="en-US" dirty="0" err="1" smtClean="0"/>
              <a:t>মার্কসের</a:t>
            </a:r>
            <a:r>
              <a:rPr lang="en-US" dirty="0" smtClean="0"/>
              <a:t> </a:t>
            </a:r>
            <a:r>
              <a:rPr lang="en-US" dirty="0" err="1" smtClean="0"/>
              <a:t>অবদান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   </a:t>
            </a:r>
            <a:r>
              <a:rPr lang="en-US" dirty="0" err="1" smtClean="0"/>
              <a:t>কার্ল</a:t>
            </a:r>
            <a:r>
              <a:rPr lang="en-US" dirty="0" smtClean="0"/>
              <a:t> </a:t>
            </a:r>
            <a:r>
              <a:rPr lang="en-US" dirty="0" err="1" smtClean="0"/>
              <a:t>মার্কসের</a:t>
            </a:r>
            <a:r>
              <a:rPr lang="en-US" dirty="0" smtClean="0"/>
              <a:t> </a:t>
            </a:r>
            <a:r>
              <a:rPr lang="en-US" dirty="0" err="1" smtClean="0"/>
              <a:t>মতামত</a:t>
            </a:r>
            <a:r>
              <a:rPr lang="en-US" dirty="0" smtClean="0"/>
              <a:t> </a:t>
            </a:r>
            <a:r>
              <a:rPr lang="en-US" dirty="0" err="1" smtClean="0"/>
              <a:t>সম্পর্কিত</a:t>
            </a:r>
            <a:r>
              <a:rPr lang="en-US" dirty="0" smtClean="0"/>
              <a:t> </a:t>
            </a:r>
            <a:r>
              <a:rPr lang="en-US" dirty="0" err="1" smtClean="0"/>
              <a:t>প্রাসঙ্গিক</a:t>
            </a:r>
            <a:r>
              <a:rPr lang="en-US" dirty="0" smtClean="0"/>
              <a:t>  </a:t>
            </a:r>
            <a:r>
              <a:rPr lang="en-US" dirty="0" err="1" smtClean="0"/>
              <a:t>বিষয়ে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 ।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57200" y="1524000"/>
            <a:ext cx="978408" cy="484632"/>
          </a:xfrm>
          <a:prstGeom prst="rightArrow">
            <a:avLst>
              <a:gd name="adj1" fmla="val 4381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57200" y="2057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57200" y="2590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8000" dirty="0" err="1" smtClean="0"/>
              <a:t>কার্ল</a:t>
            </a:r>
            <a:r>
              <a:rPr lang="en-US" sz="8000" dirty="0" smtClean="0"/>
              <a:t> </a:t>
            </a:r>
            <a:r>
              <a:rPr lang="en-US" sz="8000" dirty="0" err="1" smtClean="0"/>
              <a:t>মার্ক্স</a:t>
            </a:r>
            <a:r>
              <a:rPr lang="en-US" sz="8000" dirty="0" smtClean="0"/>
              <a:t> 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জন্ম-১৮১৮ </a:t>
            </a:r>
            <a:r>
              <a:rPr lang="en-US" sz="7200" dirty="0" err="1" smtClean="0"/>
              <a:t>খ্রিঃ</a:t>
            </a:r>
            <a:r>
              <a:rPr lang="en-US" sz="7200" dirty="0" smtClean="0"/>
              <a:t> </a:t>
            </a:r>
            <a:r>
              <a:rPr lang="en-US" sz="7200" dirty="0" smtClean="0"/>
              <a:t>৫মে।</a:t>
            </a:r>
            <a:endParaRPr lang="en-US" sz="7200" dirty="0" smtClean="0"/>
          </a:p>
          <a:p>
            <a:pPr>
              <a:buNone/>
            </a:pPr>
            <a:r>
              <a:rPr lang="en-US" sz="4000" dirty="0" smtClean="0">
                <a:solidFill>
                  <a:srgbClr val="C00000"/>
                </a:solidFill>
              </a:rPr>
              <a:t>    </a:t>
            </a:r>
            <a:r>
              <a:rPr lang="en-US" sz="4000" dirty="0" err="1" smtClean="0">
                <a:solidFill>
                  <a:srgbClr val="C00000"/>
                </a:solidFill>
              </a:rPr>
              <a:t>ইহলোক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ত্যাগ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400" dirty="0" smtClean="0">
                <a:solidFill>
                  <a:srgbClr val="C00000"/>
                </a:solidFill>
              </a:rPr>
              <a:t>১৮৮৩ </a:t>
            </a:r>
            <a:r>
              <a:rPr lang="en-US" sz="4400" dirty="0" err="1" smtClean="0">
                <a:solidFill>
                  <a:srgbClr val="C00000"/>
                </a:solidFill>
              </a:rPr>
              <a:t>খ্রিঃ</a:t>
            </a:r>
            <a:r>
              <a:rPr lang="en-US" sz="4400" dirty="0" smtClean="0">
                <a:solidFill>
                  <a:srgbClr val="C00000"/>
                </a:solidFill>
              </a:rPr>
              <a:t> ১৪ </a:t>
            </a:r>
            <a:r>
              <a:rPr lang="en-US" sz="4400" dirty="0" err="1" smtClean="0">
                <a:solidFill>
                  <a:srgbClr val="C00000"/>
                </a:solidFill>
              </a:rPr>
              <a:t>মার্চ</a:t>
            </a:r>
            <a:r>
              <a:rPr lang="en-US" sz="4400" dirty="0" smtClean="0">
                <a:solidFill>
                  <a:srgbClr val="C00000"/>
                </a:solidFill>
              </a:rPr>
              <a:t>।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সমাজবিজ্ঞান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বিকাশে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কার্ল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মার্কসের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err="1" smtClean="0">
                <a:solidFill>
                  <a:srgbClr val="002060"/>
                </a:solidFill>
              </a:rPr>
              <a:t>মতবাদ</a:t>
            </a:r>
            <a:r>
              <a:rPr lang="en-US" dirty="0" smtClean="0">
                <a:solidFill>
                  <a:srgbClr val="002060"/>
                </a:solidFill>
              </a:rPr>
              <a:t> ও </a:t>
            </a:r>
            <a:r>
              <a:rPr lang="en-US" dirty="0" err="1" smtClean="0">
                <a:solidFill>
                  <a:srgbClr val="002060"/>
                </a:solidFill>
              </a:rPr>
              <a:t>অবদানসমূহ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</a:t>
            </a:r>
            <a:r>
              <a:rPr lang="en-US" sz="36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দ্বান্দ্বিক</a:t>
            </a:r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বস্তুবাদ–মার্কস</a:t>
            </a:r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তাঁর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দ্বন্দ্ববাদের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প্রেরণা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মূলত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হেগেলের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দ্বন্দ্ববাদ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থেকে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গ্রহণ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করে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।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তাঁর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মতে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    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বস্তুজগৎই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হচ্ছে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একমাত্র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জগ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ৎ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বা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আদর্শ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।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মানুষ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514350" indent="-514350">
              <a:buNone/>
            </a:pP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তার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বস্তুজগৎকে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চিন্তার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মাধ্যমে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জানতে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চেষ্টা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করে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।</a:t>
            </a:r>
          </a:p>
          <a:p>
            <a:pPr marL="514350" indent="-514350">
              <a:buNone/>
            </a:pP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মার্কসের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দ্বন্দ্বমূলক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বস্তুবাদের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মূল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কথা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হলো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–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বস্তুই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514350" indent="-514350">
              <a:buNone/>
            </a:pP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একমাত্র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সত্তা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এবং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গতি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হলো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তার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স্বাভাবিক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ধর্ম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।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বস্তুর</a:t>
            </a:r>
            <a:endParaRPr lang="en-US" sz="36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buNone/>
            </a:pP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অস্তিস্ত্ব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মনের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উপর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নির্ভরশীল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নয়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বরং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মনের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অস্তিত্বই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বস্তর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উপর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নির্ভরশীল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।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মার্কস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মনে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তাঁর</a:t>
            </a:r>
            <a:endParaRPr lang="en-US" sz="36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buNone/>
            </a:pP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দ্বান্দ্বিক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বস্তুবাদ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ধারণা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ব্যাখ্যা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করতে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গিয়ে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Thesis ,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Anti-</a:t>
            </a:r>
          </a:p>
          <a:p>
            <a:pPr marL="514350" indent="-514350">
              <a:buNone/>
            </a:pP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Thesis ,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এবং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Synthesis এ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তিনটি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নতুন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ধারণার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অবতারণা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করেন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।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837</Words>
  <Application>Microsoft Office PowerPoint</Application>
  <PresentationFormat>On-screen Show (4:3)</PresentationFormat>
  <Paragraphs>105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WELLCOME</vt:lpstr>
      <vt:lpstr> শিক্ষক পরিচিতি </vt:lpstr>
      <vt:lpstr>বিষয় পরিচিতি </vt:lpstr>
      <vt:lpstr>Slide 4</vt:lpstr>
      <vt:lpstr>Slide 5</vt:lpstr>
      <vt:lpstr>আজকের পাঠ </vt:lpstr>
      <vt:lpstr>এই পাঠ শেষে শিক্ষার্থীরা ------------</vt:lpstr>
      <vt:lpstr>কার্ল মার্ক্স </vt:lpstr>
      <vt:lpstr>সমাজবিজ্ঞান বিকাশে কার্ল মার্কসের  মতবাদ ও অবদানসমূহ </vt:lpstr>
      <vt:lpstr>Society</vt:lpstr>
      <vt:lpstr>ঐতিহাসিক বস্তুবাদ Historical Materialism   </vt:lpstr>
      <vt:lpstr>৩) সামাজিক সচেনতার ও সামাজিক  অস্তিত্ব সামাজিক সুসম্পর্কের কাঠামো তৈরি করে।</vt:lpstr>
      <vt:lpstr>শ্রেণিতত্ত্বের ব্যাখ্যা দিতে মার্কস বলেন  “Class in itself” এবং “Class for itself”</vt:lpstr>
      <vt:lpstr>মার্কসের মতে ,শিল্পবিপ্লবের পর আধুনিক সমাজ দুটি শ্রেণিতে বিভক্ত হয়ে পড়েছে । </vt:lpstr>
      <vt:lpstr>Marks তার বিখ্যাত গ্রন্থ Communist  Manufesto ,তে বলেছেন “The history of all   </vt:lpstr>
      <vt:lpstr>উদ্বৃত্ত মূল্যতত্ত্ব (Theory of Surplus Value)</vt:lpstr>
      <vt:lpstr>বিচ্ছিন্নতাবোধ (Alienation) </vt:lpstr>
      <vt:lpstr>অর্থনৈতিক নির্ধারণবাদ  Economic Dterminism:- Marks ইতিহাসের যে বস্তুতান্ত্রিক ব্যাখ্যা </vt:lpstr>
      <vt:lpstr>বাড়ির কাজ-সমাজবিজ্ঞান বিকাশে মার্ক্সের অবদানসমূহ ব্যাখ্যা কর ।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unicom</dc:creator>
  <cp:lastModifiedBy>unicom</cp:lastModifiedBy>
  <cp:revision>58</cp:revision>
  <dcterms:created xsi:type="dcterms:W3CDTF">2020-12-18T15:01:40Z</dcterms:created>
  <dcterms:modified xsi:type="dcterms:W3CDTF">2020-12-27T15:36:38Z</dcterms:modified>
</cp:coreProperties>
</file>