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036203-2672-4E12-AD14-BF7897D22535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17FC72-FF0E-440E-B52B-3898E32AD68A}">
      <dgm:prSet phldrT="[Text]" custT="1"/>
      <dgm:spPr>
        <a:solidFill>
          <a:srgbClr val="00B050"/>
        </a:solidFill>
      </dgm:spPr>
      <dgm:t>
        <a:bodyPr/>
        <a:lstStyle/>
        <a:p>
          <a:r>
            <a:rPr lang="bn-BD" sz="6000" dirty="0" smtClean="0"/>
            <a:t>Article</a:t>
          </a:r>
          <a:r>
            <a:rPr lang="en-US" sz="6000" dirty="0" smtClean="0"/>
            <a:t>s</a:t>
          </a:r>
          <a:endParaRPr lang="en-US" sz="6000" dirty="0"/>
        </a:p>
      </dgm:t>
    </dgm:pt>
    <dgm:pt modelId="{EA4FA728-9513-4E14-B378-3CA13FB97103}" type="parTrans" cxnId="{2151EB41-DF68-4138-921B-F539421BC502}">
      <dgm:prSet/>
      <dgm:spPr/>
      <dgm:t>
        <a:bodyPr/>
        <a:lstStyle/>
        <a:p>
          <a:endParaRPr lang="en-US"/>
        </a:p>
      </dgm:t>
    </dgm:pt>
    <dgm:pt modelId="{891E1DB9-2BC8-4BD6-80DA-5AC41032F535}" type="sibTrans" cxnId="{2151EB41-DF68-4138-921B-F539421BC502}">
      <dgm:prSet/>
      <dgm:spPr/>
      <dgm:t>
        <a:bodyPr/>
        <a:lstStyle/>
        <a:p>
          <a:endParaRPr lang="en-US"/>
        </a:p>
      </dgm:t>
    </dgm:pt>
    <dgm:pt modelId="{48C7A81E-A614-4368-A1CA-5EA1FC13E4A0}">
      <dgm:prSet phldrT="[Text]"/>
      <dgm:spPr>
        <a:solidFill>
          <a:srgbClr val="FF0000"/>
        </a:solidFill>
      </dgm:spPr>
      <dgm:t>
        <a:bodyPr/>
        <a:lstStyle/>
        <a:p>
          <a:r>
            <a:rPr lang="bn-BD" dirty="0" smtClean="0"/>
            <a:t>Ind</a:t>
          </a:r>
          <a:r>
            <a:rPr lang="en-US" dirty="0" smtClean="0"/>
            <a:t>e</a:t>
          </a:r>
          <a:r>
            <a:rPr lang="bn-BD" dirty="0" smtClean="0"/>
            <a:t>finite </a:t>
          </a:r>
          <a:r>
            <a:rPr lang="bn-BD" dirty="0" smtClean="0"/>
            <a:t>Article</a:t>
          </a:r>
          <a:r>
            <a:rPr lang="en-US" dirty="0" smtClean="0"/>
            <a:t>s</a:t>
          </a:r>
          <a:endParaRPr lang="en-US" dirty="0"/>
        </a:p>
      </dgm:t>
    </dgm:pt>
    <dgm:pt modelId="{81ABDD91-190C-4E99-8D9C-5AD7BFF6958D}" type="parTrans" cxnId="{231D938F-D59A-4998-BE1B-386B8D3E20A7}">
      <dgm:prSet/>
      <dgm:spPr/>
      <dgm:t>
        <a:bodyPr/>
        <a:lstStyle/>
        <a:p>
          <a:endParaRPr lang="en-US"/>
        </a:p>
      </dgm:t>
    </dgm:pt>
    <dgm:pt modelId="{2DF0807A-6BC3-47B8-9037-3B7BD66C7A06}" type="sibTrans" cxnId="{231D938F-D59A-4998-BE1B-386B8D3E20A7}">
      <dgm:prSet/>
      <dgm:spPr/>
      <dgm:t>
        <a:bodyPr/>
        <a:lstStyle/>
        <a:p>
          <a:endParaRPr lang="en-US"/>
        </a:p>
      </dgm:t>
    </dgm:pt>
    <dgm:pt modelId="{3BDDD382-89A3-42B5-8B0B-33BD37F0788B}">
      <dgm:prSet phldrT="[Text]"/>
      <dgm:spPr>
        <a:solidFill>
          <a:srgbClr val="FF0000"/>
        </a:solidFill>
      </dgm:spPr>
      <dgm:t>
        <a:bodyPr/>
        <a:lstStyle/>
        <a:p>
          <a:r>
            <a:rPr lang="bn-BD" dirty="0" smtClean="0"/>
            <a:t>D</a:t>
          </a:r>
          <a:r>
            <a:rPr lang="en-US" dirty="0" smtClean="0"/>
            <a:t>e</a:t>
          </a:r>
          <a:r>
            <a:rPr lang="bn-BD" dirty="0" smtClean="0"/>
            <a:t>finite Article</a:t>
          </a:r>
          <a:endParaRPr lang="en-US" dirty="0"/>
        </a:p>
      </dgm:t>
    </dgm:pt>
    <dgm:pt modelId="{E04AE8F3-2830-4476-8424-EF0895C7CA35}" type="parTrans" cxnId="{0811763B-BCEE-430B-A1FF-3102B1FB0A9A}">
      <dgm:prSet/>
      <dgm:spPr/>
      <dgm:t>
        <a:bodyPr/>
        <a:lstStyle/>
        <a:p>
          <a:endParaRPr lang="en-US"/>
        </a:p>
      </dgm:t>
    </dgm:pt>
    <dgm:pt modelId="{FFE57E61-C076-4666-9627-4FBD3C16FB74}" type="sibTrans" cxnId="{0811763B-BCEE-430B-A1FF-3102B1FB0A9A}">
      <dgm:prSet/>
      <dgm:spPr/>
      <dgm:t>
        <a:bodyPr/>
        <a:lstStyle/>
        <a:p>
          <a:endParaRPr lang="en-US"/>
        </a:p>
      </dgm:t>
    </dgm:pt>
    <dgm:pt modelId="{D1626505-B4D5-4045-BA15-80CCE043FC13}" type="pres">
      <dgm:prSet presAssocID="{59036203-2672-4E12-AD14-BF7897D2253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70E1F7-C4FB-4E8A-A1C4-154D410E7FD9}" type="pres">
      <dgm:prSet presAssocID="{7B17FC72-FF0E-440E-B52B-3898E32AD68A}" presName="node" presStyleLbl="node1" presStyleIdx="0" presStyleCnt="3" custScaleX="233953" custRadScaleRad="91489" custRadScaleInc="-110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04A4CB-BF31-463B-8142-3237620A9606}" type="pres">
      <dgm:prSet presAssocID="{891E1DB9-2BC8-4BD6-80DA-5AC41032F535}" presName="sibTrans" presStyleLbl="sibTrans2D1" presStyleIdx="0" presStyleCnt="3"/>
      <dgm:spPr/>
      <dgm:t>
        <a:bodyPr/>
        <a:lstStyle/>
        <a:p>
          <a:endParaRPr lang="en-US"/>
        </a:p>
      </dgm:t>
    </dgm:pt>
    <dgm:pt modelId="{30387ECA-8854-4F25-89BC-0643A4D3C8B5}" type="pres">
      <dgm:prSet presAssocID="{891E1DB9-2BC8-4BD6-80DA-5AC41032F535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6DCBB80F-D182-4FE8-B567-160FC937539D}" type="pres">
      <dgm:prSet presAssocID="{48C7A81E-A614-4368-A1CA-5EA1FC13E4A0}" presName="node" presStyleLbl="node1" presStyleIdx="1" presStyleCnt="3" custScaleX="139850" custRadScaleRad="82793" custRadScaleInc="-393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4A09D-4BBD-4587-B6FB-46478EB55399}" type="pres">
      <dgm:prSet presAssocID="{2DF0807A-6BC3-47B8-9037-3B7BD66C7A06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8A3841D-B3F5-46B5-B222-4925D1D117F3}" type="pres">
      <dgm:prSet presAssocID="{2DF0807A-6BC3-47B8-9037-3B7BD66C7A06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4C267948-AF9B-4A5B-A3E5-B95D1E8CE354}" type="pres">
      <dgm:prSet presAssocID="{3BDDD382-89A3-42B5-8B0B-33BD37F0788B}" presName="node" presStyleLbl="node1" presStyleIdx="2" presStyleCnt="3" custScaleX="121861" custRadScaleRad="137893" custRadScaleInc="439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B00AC-57F2-4B0F-808C-7CC3578AF1A0}" type="pres">
      <dgm:prSet presAssocID="{FFE57E61-C076-4666-9627-4FBD3C16FB74}" presName="sibTrans" presStyleLbl="sibTrans2D1" presStyleIdx="2" presStyleCnt="3" custAng="10099366" custLinFactNeighborX="-15826" custLinFactNeighborY="-10467"/>
      <dgm:spPr/>
      <dgm:t>
        <a:bodyPr/>
        <a:lstStyle/>
        <a:p>
          <a:endParaRPr lang="en-US"/>
        </a:p>
      </dgm:t>
    </dgm:pt>
    <dgm:pt modelId="{D26408E2-3416-4F2E-88DB-1C9E23B31095}" type="pres">
      <dgm:prSet presAssocID="{FFE57E61-C076-4666-9627-4FBD3C16FB74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CB34DCB6-C63A-4490-8102-0824C45D97C5}" type="presOf" srcId="{59036203-2672-4E12-AD14-BF7897D22535}" destId="{D1626505-B4D5-4045-BA15-80CCE043FC13}" srcOrd="0" destOrd="0" presId="urn:microsoft.com/office/officeart/2005/8/layout/cycle7"/>
    <dgm:cxn modelId="{4A11F299-11B0-4DE0-9C70-4DD63D0B5048}" type="presOf" srcId="{891E1DB9-2BC8-4BD6-80DA-5AC41032F535}" destId="{3E04A4CB-BF31-463B-8142-3237620A9606}" srcOrd="0" destOrd="0" presId="urn:microsoft.com/office/officeart/2005/8/layout/cycle7"/>
    <dgm:cxn modelId="{8A7518AE-9B00-4285-8B83-6E3342FCDC6F}" type="presOf" srcId="{48C7A81E-A614-4368-A1CA-5EA1FC13E4A0}" destId="{6DCBB80F-D182-4FE8-B567-160FC937539D}" srcOrd="0" destOrd="0" presId="urn:microsoft.com/office/officeart/2005/8/layout/cycle7"/>
    <dgm:cxn modelId="{B815BF3C-42F7-4784-B8B6-4820ECA28E6A}" type="presOf" srcId="{7B17FC72-FF0E-440E-B52B-3898E32AD68A}" destId="{B470E1F7-C4FB-4E8A-A1C4-154D410E7FD9}" srcOrd="0" destOrd="0" presId="urn:microsoft.com/office/officeart/2005/8/layout/cycle7"/>
    <dgm:cxn modelId="{8764244B-37AA-4869-B05E-19FB3C0F751E}" type="presOf" srcId="{FFE57E61-C076-4666-9627-4FBD3C16FB74}" destId="{D26408E2-3416-4F2E-88DB-1C9E23B31095}" srcOrd="1" destOrd="0" presId="urn:microsoft.com/office/officeart/2005/8/layout/cycle7"/>
    <dgm:cxn modelId="{3CCA41A7-32C9-4D3D-8CF5-F33308A0CA64}" type="presOf" srcId="{2DF0807A-6BC3-47B8-9037-3B7BD66C7A06}" destId="{38A3841D-B3F5-46B5-B222-4925D1D117F3}" srcOrd="1" destOrd="0" presId="urn:microsoft.com/office/officeart/2005/8/layout/cycle7"/>
    <dgm:cxn modelId="{65D88CCB-B20D-490E-8D6F-C30F96F95328}" type="presOf" srcId="{FFE57E61-C076-4666-9627-4FBD3C16FB74}" destId="{557B00AC-57F2-4B0F-808C-7CC3578AF1A0}" srcOrd="0" destOrd="0" presId="urn:microsoft.com/office/officeart/2005/8/layout/cycle7"/>
    <dgm:cxn modelId="{1FD9E2A0-3644-465E-8446-EC0FFF053581}" type="presOf" srcId="{3BDDD382-89A3-42B5-8B0B-33BD37F0788B}" destId="{4C267948-AF9B-4A5B-A3E5-B95D1E8CE354}" srcOrd="0" destOrd="0" presId="urn:microsoft.com/office/officeart/2005/8/layout/cycle7"/>
    <dgm:cxn modelId="{231D938F-D59A-4998-BE1B-386B8D3E20A7}" srcId="{59036203-2672-4E12-AD14-BF7897D22535}" destId="{48C7A81E-A614-4368-A1CA-5EA1FC13E4A0}" srcOrd="1" destOrd="0" parTransId="{81ABDD91-190C-4E99-8D9C-5AD7BFF6958D}" sibTransId="{2DF0807A-6BC3-47B8-9037-3B7BD66C7A06}"/>
    <dgm:cxn modelId="{E0A13174-87CE-458B-87C1-1CAD8BC6140F}" type="presOf" srcId="{891E1DB9-2BC8-4BD6-80DA-5AC41032F535}" destId="{30387ECA-8854-4F25-89BC-0643A4D3C8B5}" srcOrd="1" destOrd="0" presId="urn:microsoft.com/office/officeart/2005/8/layout/cycle7"/>
    <dgm:cxn modelId="{3B21B735-7BCD-4448-915D-6DFEB27BDB22}" type="presOf" srcId="{2DF0807A-6BC3-47B8-9037-3B7BD66C7A06}" destId="{4E54A09D-4BBD-4587-B6FB-46478EB55399}" srcOrd="0" destOrd="0" presId="urn:microsoft.com/office/officeart/2005/8/layout/cycle7"/>
    <dgm:cxn modelId="{2151EB41-DF68-4138-921B-F539421BC502}" srcId="{59036203-2672-4E12-AD14-BF7897D22535}" destId="{7B17FC72-FF0E-440E-B52B-3898E32AD68A}" srcOrd="0" destOrd="0" parTransId="{EA4FA728-9513-4E14-B378-3CA13FB97103}" sibTransId="{891E1DB9-2BC8-4BD6-80DA-5AC41032F535}"/>
    <dgm:cxn modelId="{0811763B-BCEE-430B-A1FF-3102B1FB0A9A}" srcId="{59036203-2672-4E12-AD14-BF7897D22535}" destId="{3BDDD382-89A3-42B5-8B0B-33BD37F0788B}" srcOrd="2" destOrd="0" parTransId="{E04AE8F3-2830-4476-8424-EF0895C7CA35}" sibTransId="{FFE57E61-C076-4666-9627-4FBD3C16FB74}"/>
    <dgm:cxn modelId="{927C3174-16DD-4625-9E5B-D87C63FEC746}" type="presParOf" srcId="{D1626505-B4D5-4045-BA15-80CCE043FC13}" destId="{B470E1F7-C4FB-4E8A-A1C4-154D410E7FD9}" srcOrd="0" destOrd="0" presId="urn:microsoft.com/office/officeart/2005/8/layout/cycle7"/>
    <dgm:cxn modelId="{01FC6526-723F-4778-ADF6-0F6829B7396A}" type="presParOf" srcId="{D1626505-B4D5-4045-BA15-80CCE043FC13}" destId="{3E04A4CB-BF31-463B-8142-3237620A9606}" srcOrd="1" destOrd="0" presId="urn:microsoft.com/office/officeart/2005/8/layout/cycle7"/>
    <dgm:cxn modelId="{42E5164E-0C69-4E67-9046-3F6B5EFD0E28}" type="presParOf" srcId="{3E04A4CB-BF31-463B-8142-3237620A9606}" destId="{30387ECA-8854-4F25-89BC-0643A4D3C8B5}" srcOrd="0" destOrd="0" presId="urn:microsoft.com/office/officeart/2005/8/layout/cycle7"/>
    <dgm:cxn modelId="{F04586FF-001C-4A15-8B66-7DA66886C787}" type="presParOf" srcId="{D1626505-B4D5-4045-BA15-80CCE043FC13}" destId="{6DCBB80F-D182-4FE8-B567-160FC937539D}" srcOrd="2" destOrd="0" presId="urn:microsoft.com/office/officeart/2005/8/layout/cycle7"/>
    <dgm:cxn modelId="{89AA4EC6-4782-4E81-93BE-E5C797115779}" type="presParOf" srcId="{D1626505-B4D5-4045-BA15-80CCE043FC13}" destId="{4E54A09D-4BBD-4587-B6FB-46478EB55399}" srcOrd="3" destOrd="0" presId="urn:microsoft.com/office/officeart/2005/8/layout/cycle7"/>
    <dgm:cxn modelId="{32C1318A-830C-4495-A6FB-19C33334C993}" type="presParOf" srcId="{4E54A09D-4BBD-4587-B6FB-46478EB55399}" destId="{38A3841D-B3F5-46B5-B222-4925D1D117F3}" srcOrd="0" destOrd="0" presId="urn:microsoft.com/office/officeart/2005/8/layout/cycle7"/>
    <dgm:cxn modelId="{0E438D7C-4803-4553-B0F5-F6FE289600A7}" type="presParOf" srcId="{D1626505-B4D5-4045-BA15-80CCE043FC13}" destId="{4C267948-AF9B-4A5B-A3E5-B95D1E8CE354}" srcOrd="4" destOrd="0" presId="urn:microsoft.com/office/officeart/2005/8/layout/cycle7"/>
    <dgm:cxn modelId="{58D9240A-3145-40C8-A919-33D86517FB5A}" type="presParOf" srcId="{D1626505-B4D5-4045-BA15-80CCE043FC13}" destId="{557B00AC-57F2-4B0F-808C-7CC3578AF1A0}" srcOrd="5" destOrd="0" presId="urn:microsoft.com/office/officeart/2005/8/layout/cycle7"/>
    <dgm:cxn modelId="{ECC86A03-718D-4A5F-81BF-FD17AC48DC5F}" type="presParOf" srcId="{557B00AC-57F2-4B0F-808C-7CC3578AF1A0}" destId="{D26408E2-3416-4F2E-88DB-1C9E23B3109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70E1F7-C4FB-4E8A-A1C4-154D410E7FD9}">
      <dsp:nvSpPr>
        <dsp:cNvPr id="0" name=""/>
        <dsp:cNvSpPr/>
      </dsp:nvSpPr>
      <dsp:spPr>
        <a:xfrm>
          <a:off x="1725935" y="227104"/>
          <a:ext cx="6069397" cy="1297140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000" kern="1200" dirty="0" smtClean="0"/>
            <a:t>Article</a:t>
          </a:r>
          <a:r>
            <a:rPr lang="en-US" sz="6000" kern="1200" dirty="0" smtClean="0"/>
            <a:t>s</a:t>
          </a:r>
          <a:endParaRPr lang="en-US" sz="6000" kern="1200" dirty="0"/>
        </a:p>
      </dsp:txBody>
      <dsp:txXfrm>
        <a:off x="1763927" y="265096"/>
        <a:ext cx="5993413" cy="1221156"/>
      </dsp:txXfrm>
    </dsp:sp>
    <dsp:sp modelId="{3E04A4CB-BF31-463B-8142-3237620A9606}">
      <dsp:nvSpPr>
        <dsp:cNvPr id="0" name=""/>
        <dsp:cNvSpPr/>
      </dsp:nvSpPr>
      <dsp:spPr>
        <a:xfrm rot="2828797">
          <a:off x="5266034" y="1886200"/>
          <a:ext cx="1285406" cy="45399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5402234" y="1977000"/>
        <a:ext cx="1013006" cy="272399"/>
      </dsp:txXfrm>
    </dsp:sp>
    <dsp:sp modelId="{6DCBB80F-D182-4FE8-B567-160FC937539D}">
      <dsp:nvSpPr>
        <dsp:cNvPr id="0" name=""/>
        <dsp:cNvSpPr/>
      </dsp:nvSpPr>
      <dsp:spPr>
        <a:xfrm>
          <a:off x="5242791" y="2702154"/>
          <a:ext cx="3628101" cy="1297140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/>
            <a:t>Ind</a:t>
          </a:r>
          <a:r>
            <a:rPr lang="en-US" sz="3600" kern="1200" dirty="0" smtClean="0"/>
            <a:t>e</a:t>
          </a:r>
          <a:r>
            <a:rPr lang="bn-BD" sz="3600" kern="1200" dirty="0" smtClean="0"/>
            <a:t>finite </a:t>
          </a:r>
          <a:r>
            <a:rPr lang="bn-BD" sz="3600" kern="1200" dirty="0" smtClean="0"/>
            <a:t>Article</a:t>
          </a:r>
          <a:r>
            <a:rPr lang="en-US" sz="3600" kern="1200" dirty="0" smtClean="0"/>
            <a:t>s</a:t>
          </a:r>
          <a:endParaRPr lang="en-US" sz="3600" kern="1200" dirty="0"/>
        </a:p>
      </dsp:txBody>
      <dsp:txXfrm>
        <a:off x="5280783" y="2740146"/>
        <a:ext cx="3552117" cy="1221156"/>
      </dsp:txXfrm>
    </dsp:sp>
    <dsp:sp modelId="{4E54A09D-4BBD-4587-B6FB-46478EB55399}">
      <dsp:nvSpPr>
        <dsp:cNvPr id="0" name=""/>
        <dsp:cNvSpPr/>
      </dsp:nvSpPr>
      <dsp:spPr>
        <a:xfrm rot="10806366">
          <a:off x="3578055" y="3118473"/>
          <a:ext cx="1285406" cy="45399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3714255" y="3209273"/>
        <a:ext cx="1013006" cy="272399"/>
      </dsp:txXfrm>
    </dsp:sp>
    <dsp:sp modelId="{4C267948-AF9B-4A5B-A3E5-B95D1E8CE354}">
      <dsp:nvSpPr>
        <dsp:cNvPr id="0" name=""/>
        <dsp:cNvSpPr/>
      </dsp:nvSpPr>
      <dsp:spPr>
        <a:xfrm>
          <a:off x="37310" y="2692082"/>
          <a:ext cx="3161416" cy="1297140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/>
            <a:t>D</a:t>
          </a:r>
          <a:r>
            <a:rPr lang="en-US" sz="3600" kern="1200" dirty="0" smtClean="0"/>
            <a:t>e</a:t>
          </a:r>
          <a:r>
            <a:rPr lang="bn-BD" sz="3600" kern="1200" dirty="0" smtClean="0"/>
            <a:t>finite Article</a:t>
          </a:r>
          <a:endParaRPr lang="en-US" sz="3600" kern="1200" dirty="0"/>
        </a:p>
      </dsp:txBody>
      <dsp:txXfrm>
        <a:off x="75302" y="2730074"/>
        <a:ext cx="3085432" cy="1221156"/>
      </dsp:txXfrm>
    </dsp:sp>
    <dsp:sp modelId="{557B00AC-57F2-4B0F-808C-7CC3578AF1A0}">
      <dsp:nvSpPr>
        <dsp:cNvPr id="0" name=""/>
        <dsp:cNvSpPr/>
      </dsp:nvSpPr>
      <dsp:spPr>
        <a:xfrm rot="7812788">
          <a:off x="2343194" y="1833644"/>
          <a:ext cx="1285406" cy="45399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479394" y="1924444"/>
        <a:ext cx="1013006" cy="272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A7D6-ADF8-4EC2-B4BB-6CE7C1FA2D2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C9B0-9F6E-485B-858E-D3663D0A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5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A7D6-ADF8-4EC2-B4BB-6CE7C1FA2D2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C9B0-9F6E-485B-858E-D3663D0A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98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A7D6-ADF8-4EC2-B4BB-6CE7C1FA2D2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C9B0-9F6E-485B-858E-D3663D0A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74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A7D6-ADF8-4EC2-B4BB-6CE7C1FA2D2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C9B0-9F6E-485B-858E-D3663D0A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9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A7D6-ADF8-4EC2-B4BB-6CE7C1FA2D2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C9B0-9F6E-485B-858E-D3663D0A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7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A7D6-ADF8-4EC2-B4BB-6CE7C1FA2D2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C9B0-9F6E-485B-858E-D3663D0A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8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A7D6-ADF8-4EC2-B4BB-6CE7C1FA2D2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C9B0-9F6E-485B-858E-D3663D0A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47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A7D6-ADF8-4EC2-B4BB-6CE7C1FA2D2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C9B0-9F6E-485B-858E-D3663D0A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3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A7D6-ADF8-4EC2-B4BB-6CE7C1FA2D2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C9B0-9F6E-485B-858E-D3663D0A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84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A7D6-ADF8-4EC2-B4BB-6CE7C1FA2D2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C9B0-9F6E-485B-858E-D3663D0A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48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A7D6-ADF8-4EC2-B4BB-6CE7C1FA2D2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C9B0-9F6E-485B-858E-D3663D0A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6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7A7D6-ADF8-4EC2-B4BB-6CE7C1FA2D2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AC9B0-9F6E-485B-858E-D3663D0A0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4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88" y="259307"/>
            <a:ext cx="7096494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i="1" dirty="0" smtClean="0">
                <a:solidFill>
                  <a:schemeClr val="accent1">
                    <a:lumMod val="75000"/>
                  </a:schemeClr>
                </a:solidFill>
              </a:rPr>
              <a:t>Welcome To My Class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01001" y="1132257"/>
            <a:ext cx="4911922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i="1" dirty="0" smtClean="0">
                <a:solidFill>
                  <a:srgbClr val="FF0000"/>
                </a:solidFill>
              </a:rPr>
              <a:t>Good Morning 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14553" y="2197288"/>
            <a:ext cx="4570995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i="1" dirty="0" smtClean="0">
                <a:solidFill>
                  <a:srgbClr val="00B050"/>
                </a:solidFill>
              </a:rPr>
              <a:t>Dear Students</a:t>
            </a:r>
          </a:p>
          <a:p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8603" y="3709376"/>
            <a:ext cx="6550926" cy="13332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5344" y="4774407"/>
            <a:ext cx="7221856" cy="196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33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type.wav"/>
          </p:stSnd>
        </p:sndAc>
      </p:transition>
    </mc:Choice>
    <mc:Fallback xmlns="">
      <p:transition spd="slow">
        <p:sndAc>
          <p:stSnd>
            <p:snd r:embed="rId5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907" y="846161"/>
            <a:ext cx="116709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>
                <a:solidFill>
                  <a:srgbClr val="0070C0"/>
                </a:solidFill>
              </a:rPr>
              <a:t>Rules 3:</a:t>
            </a:r>
            <a:r>
              <a:rPr lang="en-US" sz="4000" b="1" u="sng" dirty="0" smtClean="0">
                <a:solidFill>
                  <a:srgbClr val="0070C0"/>
                </a:solidFill>
              </a:rPr>
              <a:t> </a:t>
            </a:r>
            <a:r>
              <a:rPr lang="en-US" sz="4000" b="1" dirty="0" smtClean="0"/>
              <a:t>Use A / An to denote likeness. Here the      proper noun has been used as a common noun. 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8906" y="2658794"/>
            <a:ext cx="948849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solidFill>
                  <a:schemeClr val="accent2">
                    <a:lumMod val="50000"/>
                  </a:schemeClr>
                </a:solidFill>
              </a:rPr>
              <a:t>Example :</a:t>
            </a:r>
          </a:p>
          <a:p>
            <a:endParaRPr lang="en-US" dirty="0"/>
          </a:p>
          <a:p>
            <a:r>
              <a:rPr lang="en-US" sz="3600" b="1" dirty="0" smtClean="0"/>
              <a:t>………….. </a:t>
            </a:r>
            <a:r>
              <a:rPr lang="en-US" sz="3600" b="1" dirty="0" err="1" smtClean="0"/>
              <a:t>Nazrul</a:t>
            </a:r>
            <a:r>
              <a:rPr lang="en-US" sz="3600" b="1" dirty="0" smtClean="0"/>
              <a:t> is a great poet. (proper noun)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You are …………. </a:t>
            </a:r>
            <a:r>
              <a:rPr lang="en-US" sz="3600" b="1" dirty="0" err="1" smtClean="0"/>
              <a:t>Nazrul</a:t>
            </a:r>
            <a:r>
              <a:rPr lang="en-US" sz="3600" b="1" dirty="0" smtClean="0"/>
              <a:t>.(Common noun)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She is …….. Begum </a:t>
            </a:r>
            <a:r>
              <a:rPr lang="en-US" sz="3600" b="1" dirty="0" err="1" smtClean="0"/>
              <a:t>Rokeya</a:t>
            </a:r>
            <a:r>
              <a:rPr lang="en-US" sz="3600" b="1" dirty="0" smtClean="0"/>
              <a:t>, I see.(Common noun</a:t>
            </a:r>
            <a:r>
              <a:rPr lang="en-US" b="1" dirty="0" smtClean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86647" y="2954214"/>
            <a:ext cx="181473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Answer :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No article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A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A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5791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1254" y="1050878"/>
            <a:ext cx="9012917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u="sng" dirty="0" smtClean="0">
                <a:solidFill>
                  <a:srgbClr val="0070C0"/>
                </a:solidFill>
              </a:rPr>
              <a:t>Rules 4 : </a:t>
            </a:r>
            <a:r>
              <a:rPr lang="en-US" sz="4400" b="1" dirty="0" smtClean="0"/>
              <a:t>Use “A” before “O” sound.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                Here “O” sounds like “W” .</a:t>
            </a:r>
            <a:endParaRPr lang="en-US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39468" y="3348110"/>
            <a:ext cx="4759701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solidFill>
                  <a:schemeClr val="accent2">
                    <a:lumMod val="50000"/>
                  </a:schemeClr>
                </a:solidFill>
              </a:rPr>
              <a:t>Example :</a:t>
            </a:r>
          </a:p>
          <a:p>
            <a:endParaRPr lang="en-US" dirty="0"/>
          </a:p>
          <a:p>
            <a:r>
              <a:rPr lang="en-US" sz="4000" dirty="0" smtClean="0"/>
              <a:t>………..  One taka note</a:t>
            </a:r>
          </a:p>
          <a:p>
            <a:endParaRPr lang="en-US" sz="4000" dirty="0"/>
          </a:p>
          <a:p>
            <a:r>
              <a:rPr lang="en-US" sz="4000" dirty="0" smtClean="0"/>
              <a:t>……….. One eyed man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294125" y="3348110"/>
            <a:ext cx="2048831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>
                <a:solidFill>
                  <a:schemeClr val="accent2">
                    <a:lumMod val="50000"/>
                  </a:schemeClr>
                </a:solidFill>
              </a:rPr>
              <a:t>Answer :</a:t>
            </a:r>
          </a:p>
          <a:p>
            <a:endParaRPr lang="en-US" dirty="0"/>
          </a:p>
          <a:p>
            <a:r>
              <a:rPr lang="en-US" sz="4000" b="1" dirty="0" smtClean="0">
                <a:solidFill>
                  <a:srgbClr val="FF0000"/>
                </a:solidFill>
              </a:rPr>
              <a:t>A</a:t>
            </a:r>
          </a:p>
          <a:p>
            <a:endParaRPr lang="en-US" sz="4000" b="1" dirty="0">
              <a:solidFill>
                <a:srgbClr val="FF0000"/>
              </a:solidFill>
            </a:endParaRPr>
          </a:p>
          <a:p>
            <a:r>
              <a:rPr lang="en-US" sz="4000" b="1" dirty="0" smtClean="0">
                <a:solidFill>
                  <a:srgbClr val="FF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30260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5589" y="187290"/>
            <a:ext cx="1194641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>
                <a:solidFill>
                  <a:srgbClr val="0070C0"/>
                </a:solidFill>
              </a:rPr>
              <a:t>Rules 5 </a:t>
            </a:r>
            <a:r>
              <a:rPr lang="en-US" sz="2400" b="1" dirty="0" smtClean="0"/>
              <a:t>: </a:t>
            </a:r>
            <a:r>
              <a:rPr lang="en-US" sz="4000" b="1" dirty="0" smtClean="0"/>
              <a:t>Use A / An only with singular countable</a:t>
            </a:r>
          </a:p>
          <a:p>
            <a:r>
              <a:rPr lang="en-US" sz="4000" b="1" dirty="0" smtClean="0"/>
              <a:t> noun </a:t>
            </a:r>
            <a:r>
              <a:rPr lang="en-US" sz="4000" b="1" dirty="0" smtClean="0">
                <a:solidFill>
                  <a:srgbClr val="FF0000"/>
                </a:solidFill>
              </a:rPr>
              <a:t>,</a:t>
            </a:r>
            <a:r>
              <a:rPr lang="en-US" sz="4000" b="1" dirty="0" smtClean="0"/>
              <a:t> to mention someone's job</a:t>
            </a:r>
            <a:r>
              <a:rPr lang="en-US" sz="4000" b="1" dirty="0" smtClean="0">
                <a:solidFill>
                  <a:srgbClr val="FF0000"/>
                </a:solidFill>
              </a:rPr>
              <a:t>,</a:t>
            </a:r>
            <a:r>
              <a:rPr lang="en-US" sz="4000" b="1" dirty="0" smtClean="0"/>
              <a:t> to talk about</a:t>
            </a:r>
          </a:p>
          <a:p>
            <a:r>
              <a:rPr lang="en-US" sz="4000" b="1" dirty="0" smtClean="0"/>
              <a:t> nonspecific things or persons</a:t>
            </a:r>
            <a:r>
              <a:rPr lang="en-US" sz="4000" b="1" dirty="0" smtClean="0">
                <a:solidFill>
                  <a:srgbClr val="FF0000"/>
                </a:solidFill>
              </a:rPr>
              <a:t>,</a:t>
            </a:r>
            <a:r>
              <a:rPr lang="en-US" sz="4000" b="1" dirty="0" smtClean="0"/>
              <a:t> to denote Quality with</a:t>
            </a:r>
          </a:p>
          <a:p>
            <a:r>
              <a:rPr lang="en-US" sz="4000" b="1" dirty="0" smtClean="0"/>
              <a:t> numbers and expression of price/rate</a:t>
            </a:r>
            <a:r>
              <a:rPr lang="en-US" sz="4000" b="1" dirty="0" smtClean="0">
                <a:solidFill>
                  <a:srgbClr val="FF0000"/>
                </a:solidFill>
              </a:rPr>
              <a:t>; </a:t>
            </a:r>
            <a:r>
              <a:rPr lang="en-US" sz="4000" b="1" dirty="0" smtClean="0"/>
              <a:t>speed.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45589" y="2803391"/>
            <a:ext cx="888469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accent2">
                    <a:lumMod val="75000"/>
                  </a:schemeClr>
                </a:solidFill>
              </a:rPr>
              <a:t>Example:</a:t>
            </a:r>
          </a:p>
          <a:p>
            <a:r>
              <a:rPr lang="en-US" sz="2400" b="1" dirty="0" smtClean="0"/>
              <a:t>This is ……………..  Car.</a:t>
            </a:r>
          </a:p>
          <a:p>
            <a:r>
              <a:rPr lang="en-US" sz="2400" b="1" dirty="0" smtClean="0"/>
              <a:t>This is ……………..elephant.</a:t>
            </a:r>
          </a:p>
          <a:p>
            <a:r>
              <a:rPr lang="en-US" sz="2400" b="1" dirty="0" smtClean="0"/>
              <a:t>He worked as ……… cashier for two years.</a:t>
            </a:r>
          </a:p>
          <a:p>
            <a:r>
              <a:rPr lang="en-US" sz="2400" b="1" dirty="0" smtClean="0"/>
              <a:t>He is ………teacher.</a:t>
            </a:r>
          </a:p>
          <a:p>
            <a:r>
              <a:rPr lang="en-US" sz="2400" b="1" dirty="0" smtClean="0"/>
              <a:t>Do you have ……. pencil ?</a:t>
            </a:r>
          </a:p>
          <a:p>
            <a:r>
              <a:rPr lang="en-US" sz="2400" b="1" dirty="0" smtClean="0"/>
              <a:t>If you are feeling sick , you should go and see ……… doctor .</a:t>
            </a:r>
          </a:p>
          <a:p>
            <a:r>
              <a:rPr lang="en-US" sz="2400" b="1" dirty="0" smtClean="0"/>
              <a:t>Rice is sold 60 taka ……..kg.</a:t>
            </a:r>
          </a:p>
          <a:p>
            <a:r>
              <a:rPr lang="en-US" sz="2400" b="1" dirty="0" smtClean="0"/>
              <a:t>I earn  ten thousand ………. Month.</a:t>
            </a:r>
          </a:p>
          <a:p>
            <a:r>
              <a:rPr lang="en-US" sz="2400" b="1" dirty="0" smtClean="0"/>
              <a:t>The train runs 35km …………..hour.</a:t>
            </a:r>
          </a:p>
          <a:p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729347" y="2803391"/>
            <a:ext cx="186358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solidFill>
                  <a:schemeClr val="accent2">
                    <a:lumMod val="50000"/>
                  </a:schemeClr>
                </a:solidFill>
              </a:rPr>
              <a:t>Answer :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An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An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66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82321" y="851932"/>
            <a:ext cx="8153400" cy="923330"/>
          </a:xfrm>
          <a:prstGeom prst="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Calibri"/>
              </a:rPr>
              <a:t>Evaluation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Calibri"/>
              </a:rPr>
              <a:t>: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1282321" y="2481014"/>
            <a:ext cx="8153400" cy="2523768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eriod"/>
            </a:pPr>
            <a:r>
              <a:rPr lang="en-US" sz="2800" dirty="0" smtClean="0"/>
              <a:t>What do you understand by </a:t>
            </a:r>
            <a:r>
              <a:rPr lang="en-US" sz="2800" dirty="0" smtClean="0"/>
              <a:t>articles?</a:t>
            </a: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How many kinds of </a:t>
            </a:r>
            <a:r>
              <a:rPr lang="en-US" sz="2800" dirty="0" smtClean="0"/>
              <a:t>articles </a:t>
            </a:r>
            <a:r>
              <a:rPr lang="en-US" sz="2800" dirty="0" smtClean="0"/>
              <a:t>are there?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When we use “ A” sound?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How many vowels ? What are they?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When we use “An” sound?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373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9114" y="145449"/>
            <a:ext cx="8305800" cy="1107996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u="sng" dirty="0" smtClean="0"/>
              <a:t>Home task</a:t>
            </a:r>
            <a:r>
              <a:rPr lang="en-US" sz="5400" b="1" u="sng" dirty="0" smtClean="0"/>
              <a:t>:</a:t>
            </a:r>
            <a:endParaRPr lang="en-US" sz="54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29114" y="1351127"/>
            <a:ext cx="8046647" cy="5632311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 smtClean="0"/>
              <a:t>Use </a:t>
            </a:r>
            <a:r>
              <a:rPr lang="en-US" sz="4800" b="1" dirty="0" smtClean="0"/>
              <a:t>articles </a:t>
            </a:r>
            <a:r>
              <a:rPr lang="en-US" sz="4800" b="1" dirty="0" smtClean="0"/>
              <a:t>(A / An).</a:t>
            </a:r>
          </a:p>
          <a:p>
            <a:pPr marL="342900" indent="-342900">
              <a:buAutoNum type="alphaLcParenBoth"/>
            </a:pPr>
            <a:r>
              <a:rPr lang="en-US" sz="2400" dirty="0" smtClean="0"/>
              <a:t>I want ……….orange.</a:t>
            </a:r>
          </a:p>
          <a:p>
            <a:pPr marL="342900" indent="-342900">
              <a:buAutoNum type="alphaLcParenBoth"/>
            </a:pPr>
            <a:r>
              <a:rPr lang="en-US" sz="2400" dirty="0" smtClean="0"/>
              <a:t>This is ……… chair.</a:t>
            </a:r>
          </a:p>
          <a:p>
            <a:pPr marL="342900" indent="-342900">
              <a:buAutoNum type="alphaLcParenBoth"/>
            </a:pPr>
            <a:r>
              <a:rPr lang="en-US" sz="2400" dirty="0" smtClean="0"/>
              <a:t>She is ……… student.</a:t>
            </a:r>
          </a:p>
          <a:p>
            <a:pPr marL="342900" indent="-342900">
              <a:buAutoNum type="alphaLcParenBoth"/>
            </a:pPr>
            <a:r>
              <a:rPr lang="en-US" sz="2400" dirty="0" smtClean="0"/>
              <a:t>She is ………..excellent student.</a:t>
            </a:r>
          </a:p>
          <a:p>
            <a:pPr marL="342900" indent="-342900">
              <a:buAutoNum type="alphaLcParenBoth"/>
            </a:pPr>
            <a:r>
              <a:rPr lang="en-US" sz="2400" dirty="0" smtClean="0"/>
              <a:t>I saw …… old woman and ……….dog in the park.</a:t>
            </a:r>
          </a:p>
          <a:p>
            <a:pPr marL="342900" indent="-342900">
              <a:buAutoNum type="alphaLcParenBoth"/>
            </a:pPr>
            <a:r>
              <a:rPr lang="en-US" sz="2400" dirty="0" smtClean="0"/>
              <a:t>Salam is ………farmer.</a:t>
            </a:r>
          </a:p>
          <a:p>
            <a:pPr marL="342900" indent="-342900">
              <a:buAutoNum type="alphaLcParenBoth"/>
            </a:pPr>
            <a:r>
              <a:rPr lang="en-US" sz="2400" dirty="0" smtClean="0"/>
              <a:t>I have ……..one taka note.</a:t>
            </a:r>
          </a:p>
          <a:p>
            <a:pPr marL="342900" indent="-342900">
              <a:buAutoNum type="alphaLcParenBoth"/>
            </a:pPr>
            <a:r>
              <a:rPr lang="en-US" sz="2400" dirty="0" smtClean="0"/>
              <a:t>………student should respect their teachers.</a:t>
            </a:r>
          </a:p>
          <a:p>
            <a:pPr marL="342900" indent="-342900">
              <a:buAutoNum type="alphaLcParenBoth"/>
            </a:pPr>
            <a:r>
              <a:rPr lang="en-US" sz="2400" dirty="0" smtClean="0"/>
              <a:t>……….. Idle brain is the devils workshop.</a:t>
            </a:r>
          </a:p>
          <a:p>
            <a:pPr marL="342900" indent="-342900">
              <a:buAutoNum type="alphaLcParenBoth"/>
            </a:pPr>
            <a:r>
              <a:rPr lang="en-US" sz="2400" dirty="0" smtClean="0"/>
              <a:t>I see , she is ……….Begum </a:t>
            </a:r>
            <a:r>
              <a:rPr lang="en-US" sz="2400" dirty="0" err="1" smtClean="0"/>
              <a:t>Rokeya</a:t>
            </a:r>
            <a:r>
              <a:rPr lang="en-US" sz="2400" dirty="0" smtClean="0"/>
              <a:t> .</a:t>
            </a:r>
          </a:p>
          <a:p>
            <a:pPr marL="342900" indent="-342900">
              <a:buAutoNum type="alphaLcParenBoth"/>
            </a:pPr>
            <a:r>
              <a:rPr lang="en-US" sz="2400" dirty="0" smtClean="0"/>
              <a:t>He is ………….honorable person.</a:t>
            </a:r>
          </a:p>
          <a:p>
            <a:pPr marL="342900" indent="-342900">
              <a:buAutoNum type="alphaLcParenBoth"/>
            </a:pPr>
            <a:r>
              <a:rPr lang="en-US" sz="2400" dirty="0" smtClean="0"/>
              <a:t>She is ……… B.A.</a:t>
            </a:r>
            <a:endParaRPr lang="en-US" sz="2400" dirty="0"/>
          </a:p>
          <a:p>
            <a:pPr marL="342900" indent="-342900">
              <a:buAutoNum type="alphaLcParenBoth"/>
            </a:pPr>
            <a:r>
              <a:rPr lang="en-US" sz="2400" dirty="0" smtClean="0"/>
              <a:t>Milk is sold 50 taka ………… kg.</a:t>
            </a:r>
          </a:p>
        </p:txBody>
      </p:sp>
    </p:spTree>
    <p:extLst>
      <p:ext uri="{BB962C8B-B14F-4D97-AF65-F5344CB8AC3E}">
        <p14:creationId xmlns:p14="http://schemas.microsoft.com/office/powerpoint/2010/main" val="2995014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12" y="1569493"/>
            <a:ext cx="11746199" cy="3022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1562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5150" y="4814468"/>
            <a:ext cx="102342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800" dirty="0" smtClean="0"/>
              <a:t>This is </a:t>
            </a:r>
            <a:r>
              <a:rPr lang="bn-BD" sz="4800" u="sng" dirty="0" smtClean="0">
                <a:solidFill>
                  <a:srgbClr val="FF0000"/>
                </a:solidFill>
              </a:rPr>
              <a:t>an</a:t>
            </a:r>
            <a:r>
              <a:rPr lang="bn-BD" sz="4800" dirty="0" smtClean="0">
                <a:solidFill>
                  <a:srgbClr val="FF0000"/>
                </a:solidFill>
              </a:rPr>
              <a:t> </a:t>
            </a:r>
            <a:r>
              <a:rPr lang="bn-BD" sz="4800" dirty="0" smtClean="0"/>
              <a:t>elephant.</a:t>
            </a:r>
            <a:r>
              <a:rPr lang="bn-BD" sz="4800" u="sng" dirty="0" smtClean="0">
                <a:solidFill>
                  <a:srgbClr val="FF0000"/>
                </a:solidFill>
              </a:rPr>
              <a:t>The</a:t>
            </a:r>
            <a:r>
              <a:rPr lang="bn-BD" sz="4800" dirty="0" smtClean="0"/>
              <a:t> elephant is</a:t>
            </a:r>
            <a:r>
              <a:rPr lang="bn-BD" sz="4800" dirty="0" smtClean="0">
                <a:solidFill>
                  <a:srgbClr val="FF0000"/>
                </a:solidFill>
              </a:rPr>
              <a:t> </a:t>
            </a:r>
            <a:r>
              <a:rPr lang="bn-BD" sz="4800" u="sng" dirty="0" smtClean="0">
                <a:solidFill>
                  <a:srgbClr val="FF0000"/>
                </a:solidFill>
              </a:rPr>
              <a:t>a</a:t>
            </a:r>
            <a:r>
              <a:rPr lang="bn-BD" sz="4800" dirty="0" smtClean="0"/>
              <a:t> big.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686" y="565524"/>
            <a:ext cx="5533813" cy="3689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45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1473958" y="736978"/>
            <a:ext cx="8325135" cy="1542197"/>
          </a:xfrm>
          <a:prstGeom prst="downArrowCallout">
            <a:avLst>
              <a:gd name="adj1" fmla="val 51549"/>
              <a:gd name="adj2" fmla="val 97566"/>
              <a:gd name="adj3" fmla="val 25000"/>
              <a:gd name="adj4" fmla="val 64977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O</a:t>
            </a:r>
            <a:r>
              <a:rPr lang="bn-BD" sz="7200" dirty="0" smtClean="0"/>
              <a:t>ur todays Class is on</a:t>
            </a:r>
            <a:endParaRPr lang="en-US" sz="7200" dirty="0"/>
          </a:p>
        </p:txBody>
      </p:sp>
      <p:sp>
        <p:nvSpPr>
          <p:cNvPr id="5" name="Oval 4"/>
          <p:cNvSpPr/>
          <p:nvPr/>
        </p:nvSpPr>
        <p:spPr>
          <a:xfrm>
            <a:off x="2006222" y="2511186"/>
            <a:ext cx="7683688" cy="329652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75862" y="2760722"/>
            <a:ext cx="464903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0070C0"/>
                </a:solidFill>
              </a:rPr>
              <a:t>Artic</a:t>
            </a:r>
            <a:r>
              <a:rPr lang="en-US" sz="4800" dirty="0" smtClean="0">
                <a:solidFill>
                  <a:srgbClr val="0070C0"/>
                </a:solidFill>
              </a:rPr>
              <a:t>les       </a:t>
            </a:r>
            <a:endParaRPr lang="bn-BD" sz="4800" dirty="0" smtClean="0">
              <a:solidFill>
                <a:srgbClr val="0070C0"/>
              </a:solidFill>
            </a:endParaRPr>
          </a:p>
          <a:p>
            <a:r>
              <a:rPr lang="bn-BD" sz="4800" dirty="0" smtClean="0"/>
              <a:t>English 2nd paper</a:t>
            </a:r>
          </a:p>
          <a:p>
            <a:r>
              <a:rPr lang="bn-BD" sz="4800" dirty="0" smtClean="0"/>
              <a:t>Class:Seven</a:t>
            </a:r>
            <a:endParaRPr lang="en-US" sz="4800" dirty="0" smtClean="0"/>
          </a:p>
          <a:p>
            <a:r>
              <a:rPr lang="en-US" sz="4800" dirty="0" smtClean="0"/>
              <a:t>Unit: 09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3762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8780" y="1591294"/>
            <a:ext cx="526798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4800" u="sng" dirty="0" smtClean="0"/>
              <a:t>Learning outcome</a:t>
            </a:r>
            <a:r>
              <a:rPr lang="en-US" sz="4800" u="sng" dirty="0" smtClean="0"/>
              <a:t>s</a:t>
            </a:r>
            <a:endParaRPr lang="en-US" sz="48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68779" y="2802577"/>
            <a:ext cx="93221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/>
              <a:t>Objectives</a:t>
            </a:r>
            <a:r>
              <a:rPr lang="en-US" sz="2800" dirty="0"/>
              <a:t>: After the lesson, students will be able to identify correct and incorrect use of </a:t>
            </a:r>
            <a:r>
              <a:rPr lang="en-US" sz="2800" b="1" dirty="0"/>
              <a:t>articles</a:t>
            </a:r>
            <a:r>
              <a:rPr lang="en-US" sz="2800" dirty="0"/>
              <a:t> in writing samples</a:t>
            </a:r>
            <a:r>
              <a:rPr lang="en-US" sz="2800" dirty="0" smtClean="0"/>
              <a:t>.</a:t>
            </a:r>
            <a:endParaRPr lang="bn-BD" sz="2800" dirty="0" smtClean="0"/>
          </a:p>
          <a:p>
            <a:endParaRPr lang="bn-BD" sz="28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 </a:t>
            </a:r>
            <a:r>
              <a:rPr lang="bn-BD" sz="2800" dirty="0"/>
              <a:t>A</a:t>
            </a:r>
            <a:r>
              <a:rPr lang="en-US" sz="2800" dirty="0" err="1" smtClean="0"/>
              <a:t>rticulate</a:t>
            </a:r>
            <a:r>
              <a:rPr lang="en-US" sz="2800" dirty="0" smtClean="0"/>
              <a:t> </a:t>
            </a:r>
            <a:r>
              <a:rPr lang="en-US" sz="2800" dirty="0"/>
              <a:t>when and why </a:t>
            </a:r>
            <a:r>
              <a:rPr lang="en-US" sz="2800" dirty="0" smtClean="0"/>
              <a:t>indefinite</a:t>
            </a:r>
            <a:r>
              <a:rPr lang="en-US" sz="2800" dirty="0"/>
              <a:t> </a:t>
            </a:r>
            <a:r>
              <a:rPr lang="en-US" sz="2800" b="1" dirty="0"/>
              <a:t>articles</a:t>
            </a:r>
            <a:r>
              <a:rPr lang="en-US" sz="2800" dirty="0"/>
              <a:t> should be used in particular </a:t>
            </a:r>
            <a:r>
              <a:rPr lang="en-US" sz="2800" dirty="0" smtClean="0"/>
              <a:t>contexts</a:t>
            </a:r>
            <a:r>
              <a:rPr lang="bn-BD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694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04006043"/>
              </p:ext>
            </p:extLst>
          </p:nvPr>
        </p:nvGraphicFramePr>
        <p:xfrm>
          <a:off x="1282890" y="172812"/>
          <a:ext cx="10276764" cy="5010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4740717"/>
            <a:ext cx="57533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The</a:t>
            </a:r>
            <a:r>
              <a:rPr lang="en-US" sz="2800" b="1" dirty="0" smtClean="0">
                <a:solidFill>
                  <a:srgbClr val="002060"/>
                </a:solidFill>
              </a:rPr>
              <a:t> (in the sense of “this” and “that</a:t>
            </a:r>
            <a:r>
              <a:rPr lang="en-US" b="1" dirty="0" smtClean="0">
                <a:solidFill>
                  <a:srgbClr val="002060"/>
                </a:solidFill>
              </a:rPr>
              <a:t>”</a:t>
            </a:r>
            <a:r>
              <a:rPr lang="en-US" sz="2800" b="1" dirty="0" smtClean="0">
                <a:solidFill>
                  <a:srgbClr val="002060"/>
                </a:solidFill>
              </a:rPr>
              <a:t>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27391" y="4740717"/>
            <a:ext cx="60646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 , An </a:t>
            </a:r>
            <a:r>
              <a:rPr lang="en-US" sz="2800" b="1" dirty="0" smtClean="0">
                <a:solidFill>
                  <a:srgbClr val="002060"/>
                </a:solidFill>
              </a:rPr>
              <a:t>(in the sense of “one” and “any”)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8137896" y="4299045"/>
            <a:ext cx="432897" cy="4416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2287821" y="4299045"/>
            <a:ext cx="436728" cy="4416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469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6478" y="614149"/>
            <a:ext cx="6847900" cy="1200329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7200" u="sng" dirty="0" smtClean="0">
                <a:solidFill>
                  <a:srgbClr val="002060"/>
                </a:solidFill>
              </a:rPr>
              <a:t>Indefinite</a:t>
            </a:r>
            <a:r>
              <a:rPr lang="bn-BD" sz="7200" u="sng" dirty="0" smtClean="0">
                <a:solidFill>
                  <a:srgbClr val="002060"/>
                </a:solidFill>
              </a:rPr>
              <a:t> Articl</a:t>
            </a:r>
            <a:r>
              <a:rPr lang="en-US" sz="7200" u="sng" dirty="0" err="1" smtClean="0">
                <a:solidFill>
                  <a:srgbClr val="002060"/>
                </a:solidFill>
              </a:rPr>
              <a:t>es</a:t>
            </a:r>
            <a:endParaRPr lang="en-US" sz="7200" u="sng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478" y="2129051"/>
            <a:ext cx="1042407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A and An are called Indefinite articles.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Because  they are used in front  of singular countable nouns 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Which are not specific.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   </a:t>
            </a:r>
            <a:r>
              <a:rPr lang="en-US" sz="3200" b="1" dirty="0" smtClean="0">
                <a:solidFill>
                  <a:srgbClr val="FF0000"/>
                </a:solidFill>
              </a:rPr>
              <a:t>one person                one things </a:t>
            </a:r>
            <a:r>
              <a:rPr lang="en-US" sz="3200" b="1" dirty="0" smtClean="0">
                <a:solidFill>
                  <a:srgbClr val="002060"/>
                </a:solidFill>
              </a:rPr>
              <a:t>                      </a:t>
            </a:r>
            <a:r>
              <a:rPr lang="en-US" sz="3200" b="1" dirty="0" smtClean="0">
                <a:solidFill>
                  <a:srgbClr val="FF0000"/>
                </a:solidFill>
              </a:rPr>
              <a:t>one animal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95131" y="4191154"/>
            <a:ext cx="1407129" cy="25316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426" y="4244717"/>
            <a:ext cx="2524837" cy="20587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973" y="4244717"/>
            <a:ext cx="2988860" cy="2241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07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8740" y="573206"/>
            <a:ext cx="5277022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000" dirty="0" smtClean="0"/>
              <a:t>Different uses of A / An :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68740" y="1815152"/>
            <a:ext cx="1036341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u="sng" dirty="0" smtClean="0">
                <a:solidFill>
                  <a:srgbClr val="0070C0"/>
                </a:solidFill>
              </a:rPr>
              <a:t>Rule-1: </a:t>
            </a:r>
            <a:r>
              <a:rPr lang="en-US" sz="4400" b="1" dirty="0" smtClean="0"/>
              <a:t>Use “A” before all consonant sound.</a:t>
            </a:r>
          </a:p>
          <a:p>
            <a:r>
              <a:rPr lang="en-US" sz="4400" b="1" dirty="0" smtClean="0"/>
              <a:t>              Use “An” before all vowel sound.</a:t>
            </a:r>
            <a:endParaRPr lang="en-US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291618" y="4230806"/>
            <a:ext cx="43263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……………hour</a:t>
            </a:r>
          </a:p>
          <a:p>
            <a:r>
              <a:rPr lang="en-US" sz="2800" b="1" dirty="0" smtClean="0"/>
              <a:t>……………honest man</a:t>
            </a:r>
          </a:p>
          <a:p>
            <a:r>
              <a:rPr lang="en-US" sz="2800" b="1" dirty="0" smtClean="0"/>
              <a:t>……………heir</a:t>
            </a:r>
          </a:p>
          <a:p>
            <a:r>
              <a:rPr lang="en-US" sz="2800" b="1" dirty="0" smtClean="0"/>
              <a:t>……………M.A</a:t>
            </a:r>
          </a:p>
          <a:p>
            <a:r>
              <a:rPr lang="en-US" sz="2800" b="1" dirty="0" smtClean="0"/>
              <a:t>…………...B.A</a:t>
            </a:r>
          </a:p>
          <a:p>
            <a:r>
              <a:rPr lang="en-US" sz="2800" b="1" dirty="0" smtClean="0"/>
              <a:t>……………F.R.C.S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78424" y="3861474"/>
            <a:ext cx="328038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</a:rPr>
              <a:t>EXAMPLE :</a:t>
            </a:r>
          </a:p>
          <a:p>
            <a:r>
              <a:rPr lang="en-US" sz="2800" b="1" dirty="0" smtClean="0"/>
              <a:t>………………..dog</a:t>
            </a:r>
          </a:p>
          <a:p>
            <a:r>
              <a:rPr lang="en-US" sz="2800" b="1" dirty="0" smtClean="0"/>
              <a:t>………………..girl</a:t>
            </a:r>
          </a:p>
          <a:p>
            <a:r>
              <a:rPr lang="en-US" sz="2800" b="1" dirty="0" smtClean="0"/>
              <a:t>………………..apple</a:t>
            </a:r>
          </a:p>
          <a:p>
            <a:r>
              <a:rPr lang="en-US" sz="2800" b="1" dirty="0" smtClean="0"/>
              <a:t>………………..umbrella</a:t>
            </a:r>
          </a:p>
          <a:p>
            <a:r>
              <a:rPr lang="en-US" sz="2800" b="1" dirty="0" smtClean="0"/>
              <a:t>……………….university</a:t>
            </a:r>
          </a:p>
          <a:p>
            <a:r>
              <a:rPr lang="en-US" sz="2800" b="1" dirty="0" smtClean="0"/>
              <a:t>……………….</a:t>
            </a:r>
            <a:r>
              <a:rPr lang="en-US" sz="2800" b="1" dirty="0" err="1" smtClean="0"/>
              <a:t>european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9679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4062" y="984738"/>
            <a:ext cx="3924023" cy="6617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u="sng" dirty="0" smtClean="0">
                <a:solidFill>
                  <a:srgbClr val="002060"/>
                </a:solidFill>
              </a:rPr>
              <a:t>Answers</a:t>
            </a:r>
          </a:p>
          <a:p>
            <a:endParaRPr lang="en-US" sz="4400" b="1" dirty="0"/>
          </a:p>
          <a:p>
            <a:r>
              <a:rPr lang="en-US" sz="4400" b="1" u="sng" dirty="0" smtClean="0">
                <a:solidFill>
                  <a:srgbClr val="FF0000"/>
                </a:solidFill>
              </a:rPr>
              <a:t>A</a:t>
            </a:r>
            <a:r>
              <a:rPr lang="en-US" sz="4400" b="1" dirty="0" smtClean="0"/>
              <a:t>        dog</a:t>
            </a:r>
          </a:p>
          <a:p>
            <a:r>
              <a:rPr lang="en-US" sz="4400" b="1" u="sng" dirty="0" smtClean="0">
                <a:solidFill>
                  <a:srgbClr val="FF0000"/>
                </a:solidFill>
              </a:rPr>
              <a:t>A </a:t>
            </a:r>
            <a:r>
              <a:rPr lang="en-US" sz="4400" b="1" dirty="0" smtClean="0"/>
              <a:t>        girl</a:t>
            </a:r>
          </a:p>
          <a:p>
            <a:r>
              <a:rPr lang="en-US" sz="4400" b="1" u="sng" dirty="0" smtClean="0">
                <a:solidFill>
                  <a:srgbClr val="FF0000"/>
                </a:solidFill>
              </a:rPr>
              <a:t>An</a:t>
            </a:r>
            <a:r>
              <a:rPr lang="en-US" sz="4400" b="1" dirty="0" smtClean="0"/>
              <a:t>       apple</a:t>
            </a:r>
          </a:p>
          <a:p>
            <a:r>
              <a:rPr lang="en-US" sz="4400" b="1" u="sng" dirty="0" smtClean="0">
                <a:solidFill>
                  <a:srgbClr val="FF0000"/>
                </a:solidFill>
              </a:rPr>
              <a:t>An</a:t>
            </a:r>
            <a:r>
              <a:rPr lang="en-US" sz="4400" b="1" dirty="0" smtClean="0"/>
              <a:t>       umbrella</a:t>
            </a:r>
          </a:p>
          <a:p>
            <a:r>
              <a:rPr lang="en-US" sz="4400" b="1" u="sng" dirty="0" smtClean="0">
                <a:solidFill>
                  <a:srgbClr val="FF0000"/>
                </a:solidFill>
              </a:rPr>
              <a:t>A</a:t>
            </a:r>
            <a:r>
              <a:rPr lang="en-US" sz="4400" b="1" dirty="0" smtClean="0"/>
              <a:t>        university</a:t>
            </a:r>
          </a:p>
          <a:p>
            <a:r>
              <a:rPr lang="en-US" sz="4400" b="1" u="sng" dirty="0" smtClean="0">
                <a:solidFill>
                  <a:srgbClr val="FF0000"/>
                </a:solidFill>
              </a:rPr>
              <a:t>A</a:t>
            </a:r>
            <a:r>
              <a:rPr lang="en-US" sz="4400" b="1" dirty="0" smtClean="0"/>
              <a:t>         European</a:t>
            </a:r>
          </a:p>
          <a:p>
            <a:endParaRPr lang="en-US" sz="4400" b="1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83632" y="2321170"/>
            <a:ext cx="488633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u="sng" dirty="0" smtClean="0">
                <a:solidFill>
                  <a:srgbClr val="FF0000"/>
                </a:solidFill>
              </a:rPr>
              <a:t>An </a:t>
            </a:r>
            <a:r>
              <a:rPr lang="en-US" sz="4400" b="1" dirty="0" smtClean="0"/>
              <a:t>        hour</a:t>
            </a:r>
          </a:p>
          <a:p>
            <a:r>
              <a:rPr lang="en-US" sz="4400" b="1" u="sng" dirty="0" smtClean="0">
                <a:solidFill>
                  <a:srgbClr val="FF0000"/>
                </a:solidFill>
              </a:rPr>
              <a:t>An</a:t>
            </a:r>
            <a:r>
              <a:rPr lang="en-US" sz="4400" b="1" dirty="0" smtClean="0"/>
              <a:t>          honest man</a:t>
            </a:r>
          </a:p>
          <a:p>
            <a:r>
              <a:rPr lang="en-US" sz="4400" b="1" u="sng" dirty="0" smtClean="0">
                <a:solidFill>
                  <a:srgbClr val="FF0000"/>
                </a:solidFill>
              </a:rPr>
              <a:t>An </a:t>
            </a:r>
            <a:r>
              <a:rPr lang="en-US" sz="4400" b="1" dirty="0" smtClean="0"/>
              <a:t>          heir</a:t>
            </a:r>
          </a:p>
          <a:p>
            <a:r>
              <a:rPr lang="en-US" sz="4400" b="1" u="sng" dirty="0" smtClean="0">
                <a:solidFill>
                  <a:srgbClr val="FF0000"/>
                </a:solidFill>
              </a:rPr>
              <a:t>A  </a:t>
            </a:r>
            <a:r>
              <a:rPr lang="en-US" sz="4400" b="1" dirty="0" smtClean="0"/>
              <a:t>            B.A</a:t>
            </a:r>
          </a:p>
          <a:p>
            <a:r>
              <a:rPr lang="en-US" sz="4400" b="1" u="sng" dirty="0" smtClean="0">
                <a:solidFill>
                  <a:srgbClr val="FF0000"/>
                </a:solidFill>
              </a:rPr>
              <a:t>An</a:t>
            </a:r>
            <a:r>
              <a:rPr lang="en-US" sz="4400" b="1" dirty="0" smtClean="0"/>
              <a:t>            M.A</a:t>
            </a:r>
          </a:p>
          <a:p>
            <a:r>
              <a:rPr lang="en-US" sz="4400" b="1" u="sng" dirty="0" smtClean="0">
                <a:solidFill>
                  <a:srgbClr val="FF0000"/>
                </a:solidFill>
              </a:rPr>
              <a:t>An</a:t>
            </a:r>
            <a:r>
              <a:rPr lang="en-US" sz="4400" b="1" dirty="0" smtClean="0"/>
              <a:t>            F.R.C.S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75357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896" y="956603"/>
            <a:ext cx="12056314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u="sng" dirty="0" smtClean="0">
                <a:solidFill>
                  <a:srgbClr val="0070C0"/>
                </a:solidFill>
              </a:rPr>
              <a:t>Rules 2 : </a:t>
            </a:r>
            <a:r>
              <a:rPr lang="en-US" sz="5400" b="1" dirty="0" smtClean="0"/>
              <a:t>Use A / An before the names</a:t>
            </a:r>
          </a:p>
          <a:p>
            <a:r>
              <a:rPr lang="en-US" sz="5400" b="1" dirty="0" smtClean="0"/>
              <a:t>          Of unknown persons to the speaker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3896" y="3165230"/>
            <a:ext cx="9744334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solidFill>
                  <a:schemeClr val="accent2">
                    <a:lumMod val="75000"/>
                  </a:schemeClr>
                </a:solidFill>
              </a:rPr>
              <a:t>Example :</a:t>
            </a:r>
          </a:p>
          <a:p>
            <a:endParaRPr lang="en-US" sz="2400" b="1" dirty="0" smtClean="0"/>
          </a:p>
          <a:p>
            <a:r>
              <a:rPr lang="en-US" sz="3200" b="1" dirty="0" smtClean="0"/>
              <a:t>…………… Akbar was looking for you.   ……….</a:t>
            </a:r>
            <a:r>
              <a:rPr lang="en-US" sz="3200" b="1" dirty="0" err="1" smtClean="0"/>
              <a:t>Mamun</a:t>
            </a:r>
            <a:r>
              <a:rPr lang="en-US" sz="3200" b="1" dirty="0" smtClean="0"/>
              <a:t> also </a:t>
            </a:r>
          </a:p>
          <a:p>
            <a:r>
              <a:rPr lang="en-US" sz="3200" b="1" dirty="0" smtClean="0"/>
              <a:t>came but you were not at home.</a:t>
            </a:r>
            <a:endParaRPr lang="en-US" sz="3200" b="1" dirty="0"/>
          </a:p>
          <a:p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69144" y="5543135"/>
            <a:ext cx="6133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chemeClr val="accent2">
                    <a:lumMod val="75000"/>
                  </a:schemeClr>
                </a:solidFill>
              </a:rPr>
              <a:t>Answer</a:t>
            </a:r>
            <a:r>
              <a:rPr lang="en-US" sz="4000" b="1" u="sng" dirty="0" smtClean="0">
                <a:solidFill>
                  <a:srgbClr val="FF0000"/>
                </a:solidFill>
              </a:rPr>
              <a:t>:</a:t>
            </a:r>
            <a:r>
              <a:rPr lang="en-US" sz="4000" b="1" dirty="0" smtClean="0">
                <a:solidFill>
                  <a:srgbClr val="FF0000"/>
                </a:solidFill>
              </a:rPr>
              <a:t>    An         A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91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495</TotalTime>
  <Words>605</Words>
  <Application>Microsoft Office PowerPoint</Application>
  <PresentationFormat>Widescreen</PresentationFormat>
  <Paragraphs>131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Microsoft account</cp:lastModifiedBy>
  <cp:revision>118</cp:revision>
  <dcterms:created xsi:type="dcterms:W3CDTF">2020-12-12T14:31:51Z</dcterms:created>
  <dcterms:modified xsi:type="dcterms:W3CDTF">2020-12-28T06:47:56Z</dcterms:modified>
</cp:coreProperties>
</file>