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342" r:id="rId3"/>
    <p:sldId id="346" r:id="rId4"/>
    <p:sldId id="326" r:id="rId5"/>
    <p:sldId id="340" r:id="rId6"/>
    <p:sldId id="377" r:id="rId7"/>
    <p:sldId id="391" r:id="rId8"/>
    <p:sldId id="337" r:id="rId9"/>
    <p:sldId id="397" r:id="rId10"/>
    <p:sldId id="390" r:id="rId11"/>
    <p:sldId id="396" r:id="rId12"/>
    <p:sldId id="398" r:id="rId13"/>
    <p:sldId id="399" r:id="rId14"/>
    <p:sldId id="363" r:id="rId15"/>
    <p:sldId id="381" r:id="rId16"/>
    <p:sldId id="3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3300"/>
    <a:srgbClr val="FF6699"/>
    <a:srgbClr val="009ED6"/>
    <a:srgbClr val="BFEE14"/>
    <a:srgbClr val="66CCFF"/>
    <a:srgbClr val="CCFF66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78" autoAdjust="0"/>
    <p:restoredTop sz="86116" autoAdjust="0"/>
  </p:normalViewPr>
  <p:slideViewPr>
    <p:cSldViewPr>
      <p:cViewPr varScale="1">
        <p:scale>
          <a:sx n="62" d="100"/>
          <a:sy n="62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461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g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A046201-5C4D-445E-BF0B-5C6D2B0A1945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360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bn-BD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র্চের</a:t>
          </a:r>
          <a:r>
            <a:rPr lang="en-US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ভাষণের তাৎপর্য বর্ণনা করতে পারবে।</a:t>
          </a:r>
          <a:endParaRPr lang="en-US" sz="3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>
            <a:lnSpc>
              <a:spcPct val="150000"/>
            </a:lnSpc>
          </a:pPr>
          <a:r>
            <a:rPr lang="bn-BD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মার্চের ভাষণের বৈশিষ্ট্য ব্যাখ্যা করতে পারবে।</a:t>
          </a:r>
          <a:endParaRPr lang="en-US" sz="3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2" custScaleX="114718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17455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2" custScaleX="16407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8826858-A88C-42A1-8AFA-3645AE5F24E1}" type="presOf" srcId="{1E4D3931-0DBD-4211-A24A-6AF364284B1E}" destId="{D54B1729-BC98-42C1-9C6C-D65DCBA4358F}" srcOrd="0" destOrd="0" presId="urn:microsoft.com/office/officeart/2005/8/layout/vList5"/>
    <dgm:cxn modelId="{5B0A47A7-B931-44C0-A80D-650FAE47501F}" type="presOf" srcId="{AA046201-5C4D-445E-BF0B-5C6D2B0A1945}" destId="{C04276DC-EE64-470A-B8BC-09067B8045FA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9C4A169A-FEBE-4793-A56D-77A9A1206B74}" type="presOf" srcId="{74EE5CD8-078F-4590-BF9C-A341A294A016}" destId="{7E429971-BC57-430F-BB25-C0574E5E39E3}" srcOrd="0" destOrd="0" presId="urn:microsoft.com/office/officeart/2005/8/layout/vList5"/>
    <dgm:cxn modelId="{16A2D4CA-55DC-4DF5-8C14-7511AF8988AF}" type="presOf" srcId="{C59269D0-92A5-481C-BA64-727AFB0DD545}" destId="{B37A5355-225B-4C6F-AED7-6C620F99EECC}" srcOrd="0" destOrd="0" presId="urn:microsoft.com/office/officeart/2005/8/layout/vList5"/>
    <dgm:cxn modelId="{40ADF725-32B3-4196-88AC-120326B34C87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8AF547CA-56E7-491A-8BA5-17C57FC8CB23}" type="presParOf" srcId="{AAE7A1E6-6847-453D-B55B-8A82BF138C1D}" destId="{C4407577-18A2-46E0-8805-2838042EB67A}" srcOrd="0" destOrd="0" presId="urn:microsoft.com/office/officeart/2005/8/layout/vList5"/>
    <dgm:cxn modelId="{99BD9568-A909-4A6F-BC27-57B08605DBC9}" type="presParOf" srcId="{C4407577-18A2-46E0-8805-2838042EB67A}" destId="{7E429971-BC57-430F-BB25-C0574E5E39E3}" srcOrd="0" destOrd="0" presId="urn:microsoft.com/office/officeart/2005/8/layout/vList5"/>
    <dgm:cxn modelId="{4CAF12A8-2A72-4EA9-8C94-56A16F7EFA08}" type="presParOf" srcId="{C4407577-18A2-46E0-8805-2838042EB67A}" destId="{D54B1729-BC98-42C1-9C6C-D65DCBA4358F}" srcOrd="1" destOrd="0" presId="urn:microsoft.com/office/officeart/2005/8/layout/vList5"/>
    <dgm:cxn modelId="{2A7FF0D2-2768-48C9-ACC4-28413FDC9AE5}" type="presParOf" srcId="{AAE7A1E6-6847-453D-B55B-8A82BF138C1D}" destId="{AB8574CC-D4F2-4555-AEE3-F4EE58B11D03}" srcOrd="1" destOrd="0" presId="urn:microsoft.com/office/officeart/2005/8/layout/vList5"/>
    <dgm:cxn modelId="{CC2172C5-01E2-4EE4-B01B-EB983FB90930}" type="presParOf" srcId="{AAE7A1E6-6847-453D-B55B-8A82BF138C1D}" destId="{85B8F607-FDD8-476A-ADBE-E1250824F294}" srcOrd="2" destOrd="0" presId="urn:microsoft.com/office/officeart/2005/8/layout/vList5"/>
    <dgm:cxn modelId="{4C098E16-7824-4897-8344-9CC5E2520404}" type="presParOf" srcId="{85B8F607-FDD8-476A-ADBE-E1250824F294}" destId="{C04276DC-EE64-470A-B8BC-09067B8045FA}" srcOrd="0" destOrd="0" presId="urn:microsoft.com/office/officeart/2005/8/layout/vList5"/>
    <dgm:cxn modelId="{8749453B-E60D-4693-8704-0A41E2B6FA64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381302" y="-1915911"/>
          <a:ext cx="1784151" cy="60621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মার্চের ভাষণের বৈশিষ্ট্য ব্যাখ্যা করতে পারবে।</a:t>
          </a:r>
          <a:endParaRPr lang="en-US" sz="3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2242316" y="223075"/>
        <a:ext cx="6062124" cy="1784151"/>
      </dsp:txXfrm>
    </dsp:sp>
    <dsp:sp modelId="{7E429971-BC57-430F-BB25-C0574E5E39E3}">
      <dsp:nvSpPr>
        <dsp:cNvPr id="0" name=""/>
        <dsp:cNvSpPr/>
      </dsp:nvSpPr>
      <dsp:spPr>
        <a:xfrm>
          <a:off x="1316" y="0"/>
          <a:ext cx="2240999" cy="223018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10185" y="108869"/>
        <a:ext cx="2023261" cy="2012451"/>
      </dsp:txXfrm>
    </dsp:sp>
    <dsp:sp modelId="{B37A5355-225B-4C6F-AED7-6C620F99EECC}">
      <dsp:nvSpPr>
        <dsp:cNvPr id="0" name=""/>
        <dsp:cNvSpPr/>
      </dsp:nvSpPr>
      <dsp:spPr>
        <a:xfrm rot="5400000">
          <a:off x="4349572" y="394014"/>
          <a:ext cx="1784151" cy="6125669"/>
        </a:xfrm>
        <a:prstGeom prst="rect">
          <a:avLst/>
        </a:prstGeom>
        <a:solidFill>
          <a:schemeClr val="accent3">
            <a:tint val="40000"/>
            <a:alpha val="90000"/>
            <a:hueOff val="536114"/>
            <a:satOff val="10527"/>
            <a:lumOff val="-145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6114"/>
              <a:satOff val="10527"/>
              <a:lumOff val="-14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3600" b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bn-BD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র্চের</a:t>
          </a:r>
          <a:r>
            <a:rPr lang="en-US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ভাষণের তাৎপর্য বর্ণনা করতে পারবে।</a:t>
          </a:r>
          <a:endParaRPr lang="en-US" sz="3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178813" y="2564773"/>
        <a:ext cx="6125669" cy="1784151"/>
      </dsp:txXfrm>
    </dsp:sp>
    <dsp:sp modelId="{C04276DC-EE64-470A-B8BC-09067B8045FA}">
      <dsp:nvSpPr>
        <dsp:cNvPr id="0" name=""/>
        <dsp:cNvSpPr/>
      </dsp:nvSpPr>
      <dsp:spPr>
        <a:xfrm>
          <a:off x="1316" y="2341754"/>
          <a:ext cx="2177497" cy="223018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7613" y="2448051"/>
        <a:ext cx="1964903" cy="2017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785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056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</a:t>
            </a:r>
            <a:r>
              <a:rPr lang="bn-BD" baseline="0" dirty="0" smtClean="0"/>
              <a:t>ভাবে মৌখিক বা লিখিত যে কোন পদ্ধতিতে একক কাজ করানো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2970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ভাষণে উদ্বুদ্ধ</a:t>
            </a:r>
            <a:r>
              <a:rPr lang="bn-BD" baseline="0" dirty="0" smtClean="0"/>
              <a:t> হয়ে বাঙালি কোন আন্দোলনে অংশ নেয়? এমন প্রশ্ন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4786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 কাদের দেখতে পাচ্ছি?</a:t>
            </a:r>
            <a:r>
              <a:rPr lang="bn-BD" baseline="0" dirty="0" smtClean="0"/>
              <a:t> তারা কোন যুদ্ধে অংশ গ্রহন করেছিল এবং কেন করেছিল? ইত্যাদি প্রশ্ন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4180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শ্রেণিতে</a:t>
            </a:r>
            <a:r>
              <a:rPr lang="bn-BD" baseline="0" dirty="0" smtClean="0"/>
              <a:t> প্রয়োজনীয় সংখ্যক দল গঠন করে দলনেতা কর্তৃক উপস্থাপন করে বোর্ডে লেখানো যেতে পারে- অথবা লেখার পরে উত্তর গুলো মিলিয়ে নিতে বলা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817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প্রশ্ন-উত্তর</a:t>
            </a:r>
            <a:r>
              <a:rPr lang="bn-BD" sz="1200" baseline="0" dirty="0" smtClean="0"/>
              <a:t> বা লেখার মাধ্যমে মূল্যায়ন করা যেতে পারে-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0243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/>
              <a:t>বাড়ির কাজ</a:t>
            </a:r>
            <a:r>
              <a:rPr lang="bn-BD" sz="1200" baseline="0" dirty="0" smtClean="0"/>
              <a:t> হিসেবে দেয়া বিষয়টি বিশ্লেষণ করে শিক্ষার্থীদের স্পস্ট ধারণা দেয়া যেতে পারে- যা শিক্ষার্থীদের সঠিক উত্তর লিখতে সহায়তা করবে।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763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ছবির</a:t>
            </a:r>
            <a:r>
              <a:rPr lang="bn-BD" baseline="0" dirty="0" smtClean="0"/>
              <a:t> ব্যক্তিটি কে? তিনি কোথায় ভাষণ দিচ্ছেন? তার ভাষণের ফলে বাঙালি কোন যুদ্ধে ঝাঁপিয়ে পড়ে? ইত্যাদি প্রশ্নের মাধ্যমে পাঠ ঘোষণা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428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স্লাইডটি</a:t>
            </a:r>
            <a:r>
              <a:rPr lang="bn-BD" baseline="0" dirty="0" smtClean="0"/>
              <a:t> প্রদর্শন করে পাঠ শিরোনাম ও তারিখ বোর্ডে লিখে দিতে পারেন-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653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</a:t>
            </a:r>
            <a:r>
              <a:rPr lang="bn-BD" dirty="0" smtClean="0"/>
              <a:t>শ্রেণিকক্ষে</a:t>
            </a:r>
            <a:r>
              <a:rPr lang="bn-BD" baseline="0" dirty="0" smtClean="0"/>
              <a:t> উপস্থাপনের সময় প্রয়োজন না হলে হাইড রাখা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2175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u="none" dirty="0" smtClean="0">
                <a:solidFill>
                  <a:schemeClr val="tx1"/>
                </a:solidFill>
              </a:rPr>
              <a:t>ছবিতে কী দেখতে পাচ্ছি?</a:t>
            </a:r>
            <a:r>
              <a:rPr lang="bn-BD" u="none" baseline="0" dirty="0" smtClean="0">
                <a:solidFill>
                  <a:schemeClr val="tx1"/>
                </a:solidFill>
              </a:rPr>
              <a:t> এটি কোন দেশের নির্বাচন ছিল? এর ফলাফল কী হয়েছিল? ইত্যাদি প্রশ্ন করা যেতে পারে-</a:t>
            </a: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971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১ম ছবিটি কার? ২য় ছবিটি কার?</a:t>
            </a:r>
            <a:r>
              <a:rPr lang="bn-BD" baseline="0" dirty="0" smtClean="0"/>
              <a:t> বাঙালিদের প্রতি তাদের আচরণ কেমন ছিল? ৩য় ছবিতে বঙ্গবন্ধু যুদ্ধের আহ্বান জানান কেন? ইত্যাদি প্রশ্নের পর ভিডিওটি উপস্থাপন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910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1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৭ই</a:t>
            </a:r>
            <a:r>
              <a:rPr lang="bn-BD" baseline="0" dirty="0" smtClean="0"/>
              <a:t> মার্চের ভাষণে বঙ্গবন্ধু কী কী শর্ত দিয়েছিলেন? এমন প্রশ্ন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456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3412" y="1861400"/>
            <a:ext cx="6892388" cy="492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19400" y="152400"/>
            <a:ext cx="3733800" cy="14478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33" y="5449669"/>
            <a:ext cx="84575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বঙ্গবন্ধুর ভাষণ শুনতে জনগণ এত আকাঙ্খিত ছিল কেন?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432" y="298186"/>
            <a:ext cx="845756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81026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0610" y="1390065"/>
            <a:ext cx="5539612" cy="3600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43655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Final\4-5\234x234xc11.jpg.pagespeed.ic.Ir8OlF7uX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1740" y="3114687"/>
            <a:ext cx="3353301" cy="31337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83" y="3114686"/>
            <a:ext cx="2433117" cy="31337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Delower\Desktop\Final\4-5\fla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85" y="304800"/>
            <a:ext cx="2984617" cy="2514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24200" y="3146218"/>
            <a:ext cx="2090671" cy="28607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  উদ্বুদ্ধ হয়ে ঐক্যবদ্ধ জনগণ অসহযোগ আন্দোলনে অংশ নেয়</a:t>
            </a:r>
            <a:endParaRPr lang="en-US" sz="2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333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All Competition Content\Model Content BOBP\Model Content 3rd Round Delower\mukti-joddha1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3" y="320566"/>
            <a:ext cx="4056011" cy="30420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Delower\Desktop\Final\4-5\Victory-is-Ours-197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8003" y="3499208"/>
            <a:ext cx="4701197" cy="30539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Documents and Settings\Delower\Desktop\Final\4-5\1971-march-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82" y="320566"/>
            <a:ext cx="4266818" cy="2934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6803" y="4159341"/>
            <a:ext cx="3483197" cy="20128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আহ্বানে জনগণ মুক্তির সংগ্রামে ঝাঁপিয়ে পড়ে।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3375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174" y="5429071"/>
            <a:ext cx="812359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বঙ্গবন্ধুর ঘোষণা অনুযায়ী এদেশের সংগ্রামী জনগণ কী কী পদক্ষেপ গ্রহণ করে? তার একটি তালিকা তৈরি কর।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555174" y="1247533"/>
            <a:ext cx="8123591" cy="40318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দেশের স্কুল-কলেজ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 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কল-কারখানা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গ্রামে গ্রামে সংগ্রাম পরিষদ গড়ে তোলে।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সামরিক বাহিনীর আগ্রাসন মোকাবিলা করে।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দাবী আদায় না হওয়া পর্যন্ত হরতালের ডাক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পাকিস্তানি সরকারকে সকল প্রকার সহযোগিতা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সর্বোপরি স্বাধীনতা যুদ্ধে ঝাঁপিয়ে পড়ে।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3774"/>
            <a:ext cx="8153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8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660309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৮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Documents and Settings\Delower\Desktop\Final\4-5\fr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36" y="1343408"/>
            <a:ext cx="5308164" cy="3840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2201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62856" y="3564584"/>
            <a:ext cx="7482788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 -এ ভাষণ দেওয়া ময়দানটির বর্তমান নাম কী? </a:t>
            </a:r>
            <a:endParaRPr lang="en-US" sz="2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71499" y="379775"/>
            <a:ext cx="8229601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2022157"/>
            <a:ext cx="7526444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মার্চের ভাষণে </a:t>
            </a:r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</a:t>
            </a:r>
            <a:r>
              <a:rPr lang="bn-BD" sz="2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</a:t>
            </a:r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 রহমানের শেষকথা কী ছিল? </a:t>
            </a:r>
            <a:endParaRPr lang="en-US" sz="2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676400"/>
            <a:ext cx="949016" cy="11737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5362" name="Picture 2" descr="C:\Documents and Settings\Delower\Desktop\Final\4-5\7th1712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975" y="3278213"/>
            <a:ext cx="960841" cy="10651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262856" y="5029200"/>
            <a:ext cx="7482788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 -এ ভাষণ দেওয়া শর্ত ৪টি কী কী? </a:t>
            </a:r>
            <a:endParaRPr lang="en-US" sz="2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43870"/>
            <a:ext cx="958055" cy="11473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04444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129" y="383630"/>
            <a:ext cx="826380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129" y="4953000"/>
            <a:ext cx="826380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৭ই মার্চের ভাষণকে বাঙালির মুক্তির সনদ বলা হয় কেন? বিশ্লেষণ কর।</a:t>
            </a:r>
          </a:p>
        </p:txBody>
      </p:sp>
      <p:pic>
        <p:nvPicPr>
          <p:cNvPr id="17410" name="Picture 2" descr="C:\Documents and Settings\Delower\Desktop\Final\4-5\independence-da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6" y="1393007"/>
            <a:ext cx="4219574" cy="3167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45126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Delower\Desktop\2 Engrej\Mkl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43100"/>
            <a:ext cx="4533900" cy="453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33400"/>
            <a:ext cx="6449054" cy="35052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537774"/>
                <a:gd name="adj2" fmla="val 38497"/>
              </a:avLst>
            </a:prstTxWarp>
            <a:spAutoFit/>
          </a:bodyPr>
          <a:lstStyle/>
          <a:p>
            <a:pPr algn="ctr"/>
            <a:r>
              <a:rPr lang="bn-BD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995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8229600" cy="990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4294967295"/>
          </p:nvPr>
        </p:nvSpPr>
        <p:spPr>
          <a:xfrm>
            <a:off x="762000" y="3337560"/>
            <a:ext cx="3962400" cy="3139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ABUL HOSSAIN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LECTURER, SOCIAL WORK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CUMILLA COLLECTORATE SCHOOL AND COLLEGE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3328" y="5812974"/>
            <a:ext cx="39068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৩, পাঠ: ১, সময়: ৫০ মিনিট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3765" y="5638800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3294" y="6035835"/>
            <a:ext cx="3962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 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7338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৭ই মার্চের ভাষণ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599" y="6124902"/>
            <a:ext cx="4206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 স্বাধীনতা যুদ্ধে অংশগ্রহন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3" descr="C:\Documents and Settings\Delower\Desktop\Final\4-5\gorra-600-640x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38" y="3200400"/>
            <a:ext cx="3753262" cy="281494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Delower\Desktop\Final\4-5\14256265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992"/>
            <a:ext cx="4879693" cy="3049808"/>
          </a:xfrm>
          <a:prstGeom prst="round2DiagRect">
            <a:avLst>
              <a:gd name="adj1" fmla="val 13156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61235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899" y="614260"/>
            <a:ext cx="8420101" cy="121454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72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৭ই মার্চের ভাষণের বৈশিষ্ট্য</a:t>
            </a:r>
            <a:endParaRPr kumimoji="0" lang="en-US" sz="4800" b="1" i="0" u="none" strike="noStrike" kern="1200" spc="5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242" name="Picture 2" descr="C:\Documents and Settings\Delower\Desktop\Final\4-5\fr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159893"/>
            <a:ext cx="5651500" cy="4088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5022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81000"/>
            <a:ext cx="8458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bn-BD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358944449"/>
              </p:ext>
            </p:extLst>
          </p:nvPr>
        </p:nvGraphicFramePr>
        <p:xfrm>
          <a:off x="457200" y="17526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0550113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358" y="5660648"/>
            <a:ext cx="4995041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1970 </a:t>
            </a:r>
            <a:r>
              <a:rPr lang="bn-BD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নির্বাচন ও ফলাফল</a:t>
            </a:r>
            <a:endParaRPr lang="en-US" sz="40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C:\Documents and Settings\Delower\Desktop\Final\4-5\538606e0267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9" y="2015359"/>
            <a:ext cx="3318641" cy="33186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Delower\Desktop\11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8150"/>
            <a:ext cx="3048000" cy="56578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Delower\Desktop\Final\4-5\325435-Elections-1327214010-335-640x4801-300x2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4" y="396438"/>
            <a:ext cx="2011416" cy="150856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35800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Delower\Desktop\Final\4-5\Historical 7th March 1971 Crowd in Dhak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62" y="3515930"/>
            <a:ext cx="4177860" cy="2785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Delower\Desktop\Final\4-5\15-March-197101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1" y="304799"/>
            <a:ext cx="3090149" cy="20859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Documents and Settings\Delower\Desktop\Final\4-5\zulfiqar-ali-bhutto-0204_l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800" y="304800"/>
            <a:ext cx="3516367" cy="20859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11358378"/>
              </p:ext>
            </p:extLst>
          </p:nvPr>
        </p:nvGraphicFramePr>
        <p:xfrm>
          <a:off x="3520671" y="1981200"/>
          <a:ext cx="1737129" cy="1357132"/>
        </p:xfrm>
        <a:graphic>
          <a:graphicData uri="http://schemas.openxmlformats.org/presentationml/2006/ole">
            <p:oleObj spid="_x0000_s13348" name="Package" showAsIcon="1" r:id="rId7" imgW="914400" imgH="714240" progId="Package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262759" y="2467892"/>
            <a:ext cx="3166241" cy="695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ইয়াহিয়া খাঁন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467892"/>
            <a:ext cx="3516367" cy="7325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জুলফিকার আলী ভুট্টো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3913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2" y="304799"/>
            <a:ext cx="2272658" cy="33963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304800"/>
            <a:ext cx="5943600" cy="33963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6182" y="3788934"/>
            <a:ext cx="3665120" cy="2766936"/>
            <a:chOff x="465083" y="3155732"/>
            <a:chExt cx="4106917" cy="3168868"/>
          </a:xfrm>
        </p:grpSpPr>
        <p:sp>
          <p:nvSpPr>
            <p:cNvPr id="3" name="Right Arrow Callout 2"/>
            <p:cNvSpPr/>
            <p:nvPr/>
          </p:nvSpPr>
          <p:spPr>
            <a:xfrm>
              <a:off x="465083" y="3886200"/>
              <a:ext cx="4106917" cy="2438400"/>
            </a:xfrm>
            <a:prstGeom prst="rightArrowCallout">
              <a:avLst>
                <a:gd name="adj1" fmla="val 18535"/>
                <a:gd name="adj2" fmla="val 19181"/>
                <a:gd name="adj3" fmla="val 25000"/>
                <a:gd name="adj4" fmla="val 80717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এভাবেই তিনি বাংলার স্বাধীনতার ঘোষণা দিয়ে 'বাংলাদেশ' নামকরণ করেন।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Up Arrow 3"/>
            <p:cNvSpPr/>
            <p:nvPr/>
          </p:nvSpPr>
          <p:spPr>
            <a:xfrm>
              <a:off x="1828800" y="3155732"/>
              <a:ext cx="685800" cy="914400"/>
            </a:xfrm>
            <a:prstGeom prst="upArrow">
              <a:avLst>
                <a:gd name="adj1" fmla="val 50000"/>
                <a:gd name="adj2" fmla="val 6839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07932" y="3912472"/>
              <a:ext cx="838200" cy="197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C:\Documents and Settings\Delower\Desktop\Final\4-5\253770_459312974146072_467025604_n-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6837" y="3836232"/>
            <a:ext cx="3707423" cy="27458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07515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70" y="531674"/>
            <a:ext cx="827782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ক্ষমতা হস্তান্তরের পথ উন্মুক্ত করতে ২৫ মার্চ অধিবেশনে যোগদানের ক্ষেত্রে তিনি ভাষণে চারটি শর্ত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প্রদান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করেন: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08971" y="2451080"/>
            <a:ext cx="8277828" cy="35278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8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সামরিক শাসন প্রত্যাহার করতে হবে।</a:t>
            </a:r>
            <a:endParaRPr lang="en-US" sz="3800" dirty="0" smtClean="0">
              <a:latin typeface="NikoshBAN" pitchFamily="2" charset="0"/>
              <a:cs typeface="NikoshBAN" pitchFamily="2" charset="0"/>
            </a:endParaRPr>
          </a:p>
          <a:p>
            <a:pPr marL="393700" indent="-393700" algn="just">
              <a:lnSpc>
                <a:spcPct val="150000"/>
              </a:lnSpc>
            </a:pP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গণপ্রতিনিধিদের  </a:t>
            </a:r>
            <a:r>
              <a:rPr lang="bn-BD" sz="3800" dirty="0">
                <a:latin typeface="NikoshBAN" pitchFamily="2" charset="0"/>
                <a:cs typeface="NikoshBAN" pitchFamily="2" charset="0"/>
              </a:rPr>
              <a:t>কাছে  ক্ষমতা হস্তান্তর করতে হবে 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8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৩. সেনাবাহিনীর গণহত্যার তদন্ত করতে হবে।</a:t>
            </a:r>
          </a:p>
          <a:p>
            <a:pPr algn="just">
              <a:lnSpc>
                <a:spcPct val="150000"/>
              </a:lnSpc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৪. সৈন্যদের ব্যারাকে ফিরিয়ে নিতে হবে।</a:t>
            </a:r>
            <a:endParaRPr lang="en-US" sz="3800" dirty="0"/>
          </a:p>
        </p:txBody>
      </p:sp>
    </p:spTree>
    <p:extLst>
      <p:ext uri="{BB962C8B-B14F-4D97-AF65-F5344CB8AC3E}">
        <p14:creationId xmlns="" xmlns:p14="http://schemas.microsoft.com/office/powerpoint/2010/main" val="15237596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546</Words>
  <Application>Microsoft Office PowerPoint</Application>
  <PresentationFormat>On-screen Show (4:3)</PresentationFormat>
  <Paragraphs>73</Paragraphs>
  <Slides>16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Training</vt:lpstr>
      <vt:lpstr>Package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2013-06-23T15:13:12Z</dcterms:created>
  <dcterms:modified xsi:type="dcterms:W3CDTF">2020-12-29T05:16:04Z</dcterms:modified>
</cp:coreProperties>
</file>