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6" r:id="rId10"/>
    <p:sldId id="270" r:id="rId11"/>
    <p:sldId id="287" r:id="rId12"/>
    <p:sldId id="288" r:id="rId13"/>
    <p:sldId id="265" r:id="rId14"/>
    <p:sldId id="289" r:id="rId15"/>
    <p:sldId id="290" r:id="rId16"/>
    <p:sldId id="273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5D57-9412-4C3A-B1CF-DF1B7783CA29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42BA-0C36-4CF4-AEC1-7A136778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99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5D57-9412-4C3A-B1CF-DF1B7783CA29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42BA-0C36-4CF4-AEC1-7A136778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8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5D57-9412-4C3A-B1CF-DF1B7783CA29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42BA-0C36-4CF4-AEC1-7A136778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4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5D57-9412-4C3A-B1CF-DF1B7783CA29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42BA-0C36-4CF4-AEC1-7A136778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1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5D57-9412-4C3A-B1CF-DF1B7783CA29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42BA-0C36-4CF4-AEC1-7A136778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4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5D57-9412-4C3A-B1CF-DF1B7783CA29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42BA-0C36-4CF4-AEC1-7A136778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0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5D57-9412-4C3A-B1CF-DF1B7783CA29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42BA-0C36-4CF4-AEC1-7A136778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9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5D57-9412-4C3A-B1CF-DF1B7783CA29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42BA-0C36-4CF4-AEC1-7A136778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5D57-9412-4C3A-B1CF-DF1B7783CA29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42BA-0C36-4CF4-AEC1-7A136778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5D57-9412-4C3A-B1CF-DF1B7783CA29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42BA-0C36-4CF4-AEC1-7A136778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2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5D57-9412-4C3A-B1CF-DF1B7783CA29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E42BA-0C36-4CF4-AEC1-7A136778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8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65D57-9412-4C3A-B1CF-DF1B7783CA29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E42BA-0C36-4CF4-AEC1-7A136778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67" y="-23570"/>
            <a:ext cx="664407" cy="743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3" y="65737"/>
            <a:ext cx="1141241" cy="599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90" y="-73169"/>
            <a:ext cx="1363921" cy="738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072" y="1205455"/>
            <a:ext cx="54569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ক্লাসে সবাইকে স্বাগত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70" y="2361791"/>
            <a:ext cx="498481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280" y="5961839"/>
            <a:ext cx="3429000" cy="641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3+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 3e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dirty="0">
                <a:latin typeface="Times New Roman"/>
                <a:cs typeface="Times New Roman"/>
              </a:rPr>
              <a:t>  →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2263" y="5951160"/>
            <a:ext cx="3733800" cy="641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2O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2–  </a:t>
            </a:r>
            <a:r>
              <a:rPr lang="en-US" sz="3200" dirty="0">
                <a:latin typeface="Times New Roman"/>
                <a:cs typeface="Times New Roman"/>
              </a:rPr>
              <a:t>→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+ 4e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endParaRPr lang="en-US" sz="3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49884" y="4640676"/>
            <a:ext cx="6248400" cy="685800"/>
            <a:chOff x="1295400" y="4244599"/>
            <a:chExt cx="6248400" cy="685800"/>
          </a:xfrm>
        </p:grpSpPr>
        <p:sp>
          <p:nvSpPr>
            <p:cNvPr id="7" name="Rectangle 6"/>
            <p:cNvSpPr/>
            <p:nvPr/>
          </p:nvSpPr>
          <p:spPr>
            <a:xfrm>
              <a:off x="1295400" y="4244599"/>
              <a:ext cx="624840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Al</a:t>
              </a:r>
              <a:r>
                <a:rPr lang="en-US" sz="32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3200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             2Al</a:t>
              </a:r>
              <a:r>
                <a:rPr lang="en-US" sz="3200" baseline="30000" dirty="0">
                  <a:latin typeface="Times New Roman" pitchFamily="18" charset="0"/>
                  <a:cs typeface="Times New Roman" pitchFamily="18" charset="0"/>
                </a:rPr>
                <a:t>3+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+ 3O</a:t>
              </a:r>
              <a:r>
                <a:rPr lang="en-US" sz="3200" baseline="30000" dirty="0">
                  <a:latin typeface="Times New Roman" pitchFamily="18" charset="0"/>
                  <a:cs typeface="Times New Roman" pitchFamily="18" charset="0"/>
                </a:rPr>
                <a:t>2– 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429000" y="4411850"/>
              <a:ext cx="990600" cy="359044"/>
              <a:chOff x="3429000" y="4365356"/>
              <a:chExt cx="990600" cy="359044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3429000" y="4587499"/>
                <a:ext cx="990600" cy="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429000" y="4587499"/>
                <a:ext cx="190500" cy="136901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429000" y="4495800"/>
                <a:ext cx="990600" cy="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188740" y="4365356"/>
                <a:ext cx="190500" cy="136901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/>
          <p:cNvSpPr txBox="1"/>
          <p:nvPr/>
        </p:nvSpPr>
        <p:spPr>
          <a:xfrm>
            <a:off x="842103" y="5395014"/>
            <a:ext cx="300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বিক্রিয়াঃ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20391" y="5355137"/>
            <a:ext cx="2927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বিক্রিয়াঃ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70318" y="321649"/>
            <a:ext cx="7803367" cy="4049000"/>
            <a:chOff x="408206" y="771675"/>
            <a:chExt cx="7803367" cy="4049000"/>
          </a:xfrm>
        </p:grpSpPr>
        <p:grpSp>
          <p:nvGrpSpPr>
            <p:cNvPr id="17" name="Group 16"/>
            <p:cNvGrpSpPr/>
            <p:nvPr/>
          </p:nvGrpSpPr>
          <p:grpSpPr>
            <a:xfrm>
              <a:off x="408206" y="771675"/>
              <a:ext cx="7803367" cy="4049000"/>
              <a:chOff x="408206" y="771675"/>
              <a:chExt cx="7803367" cy="404900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408206" y="771675"/>
                <a:ext cx="7127968" cy="4049000"/>
                <a:chOff x="449150" y="1010639"/>
                <a:chExt cx="7127968" cy="4049000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449150" y="1010639"/>
                  <a:ext cx="6797308" cy="3428908"/>
                  <a:chOff x="449150" y="1010639"/>
                  <a:chExt cx="6797308" cy="3428908"/>
                </a:xfrm>
              </p:grpSpPr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1324336" y="1010639"/>
                    <a:ext cx="5922122" cy="3428908"/>
                    <a:chOff x="682562" y="287307"/>
                    <a:chExt cx="5922122" cy="3428908"/>
                  </a:xfrm>
                </p:grpSpPr>
                <p:pic>
                  <p:nvPicPr>
                    <p:cNvPr id="39" name="Picture 38"/>
                    <p:cNvPicPr>
                      <a:picLocks noChangeAspect="1"/>
                    </p:cNvPicPr>
                    <p:nvPr/>
                  </p:nvPicPr>
                  <p:blipFill rotWithShape="1">
                    <a:blip r:embed="rId2"/>
                    <a:srcRect r="21476" b="90955"/>
                    <a:stretch/>
                  </p:blipFill>
                  <p:spPr>
                    <a:xfrm>
                      <a:off x="682562" y="287307"/>
                      <a:ext cx="4647887" cy="357289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40" name="Group 39"/>
                    <p:cNvGrpSpPr/>
                    <p:nvPr/>
                  </p:nvGrpSpPr>
                  <p:grpSpPr>
                    <a:xfrm>
                      <a:off x="878584" y="617300"/>
                      <a:ext cx="5726100" cy="3098915"/>
                      <a:chOff x="878584" y="611046"/>
                      <a:chExt cx="5726100" cy="3098915"/>
                    </a:xfrm>
                  </p:grpSpPr>
                  <p:pic>
                    <p:nvPicPr>
                      <p:cNvPr id="41" name="Picture 40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/>
                      <a:srcRect l="17873" t="60410" r="23124" b="11260"/>
                      <a:stretch/>
                    </p:blipFill>
                    <p:spPr>
                      <a:xfrm>
                        <a:off x="1739420" y="2590844"/>
                        <a:ext cx="3492465" cy="111911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2" name="Picture 41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/>
                      <a:srcRect l="74339" t="67347" r="923" b="18834"/>
                      <a:stretch/>
                    </p:blipFill>
                    <p:spPr>
                      <a:xfrm>
                        <a:off x="5006056" y="2754865"/>
                        <a:ext cx="1464299" cy="54591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3" name="Picture 42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/>
                      <a:srcRect l="3689" t="12474" r="67788" b="47331"/>
                      <a:stretch/>
                    </p:blipFill>
                    <p:spPr>
                      <a:xfrm>
                        <a:off x="878584" y="611046"/>
                        <a:ext cx="1688322" cy="158781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4" name="Picture 43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/>
                      <a:srcRect l="19479" t="12858" r="23391" b="19772"/>
                      <a:stretch/>
                    </p:blipFill>
                    <p:spPr>
                      <a:xfrm>
                        <a:off x="1835750" y="639461"/>
                        <a:ext cx="3381694" cy="2661314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5" name="Picture 44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/>
                      <a:srcRect l="49899" t="54681" b="41172"/>
                      <a:stretch/>
                    </p:blipFill>
                    <p:spPr>
                      <a:xfrm>
                        <a:off x="3639131" y="2341321"/>
                        <a:ext cx="2965553" cy="163774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636281" y="2773016"/>
                    <a:ext cx="188599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গ্রাফাইট</a:t>
                    </a:r>
                    <a:r>
                      <a: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2400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ক্যাথোড</a:t>
                    </a:r>
                    <a:endParaRPr lang="en-US" sz="24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449150" y="1158059"/>
                    <a:ext cx="188599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গ্রাফাইট</a:t>
                    </a:r>
                    <a:r>
                      <a: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2400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অ্যানোড</a:t>
                    </a:r>
                    <a:endParaRPr lang="en-US" sz="24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33" name="TextBox 32"/>
                <p:cNvSpPr txBox="1"/>
                <p:nvPr/>
              </p:nvSpPr>
              <p:spPr>
                <a:xfrm>
                  <a:off x="1815977" y="4210549"/>
                  <a:ext cx="199081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গ্রাফাইটের</a:t>
                  </a:r>
                  <a:r>
                    <a:rPr lang="en-US" sz="2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আস্তরণ</a:t>
                  </a:r>
                  <a:r>
                    <a:rPr lang="en-US" sz="2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যুক্ত</a:t>
                  </a:r>
                  <a:r>
                    <a:rPr lang="en-US" sz="2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স্টিলের</a:t>
                  </a:r>
                  <a:r>
                    <a:rPr lang="en-US" sz="2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পাত্র</a:t>
                  </a:r>
                  <a:endParaRPr lang="en-US" sz="2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3785689" y="4228642"/>
                  <a:ext cx="199081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গলিত</a:t>
                  </a:r>
                  <a:r>
                    <a:rPr lang="en-US" sz="2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অ্যালুমিনিয়াম</a:t>
                  </a:r>
                  <a:endParaRPr lang="en-US" sz="2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5586301" y="3720910"/>
                  <a:ext cx="199081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গলিত</a:t>
                  </a:r>
                  <a:r>
                    <a:rPr lang="en-US" sz="2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অ্যালুমিনিয়ামের</a:t>
                  </a:r>
                  <a:r>
                    <a:rPr lang="en-US" sz="2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নির্গমন</a:t>
                  </a:r>
                  <a:endParaRPr lang="en-US" sz="2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5803888" y="2245424"/>
                <a:ext cx="24076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950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তাপমাত্রায়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অ্যালুমিনিয়াম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অক্সাইড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ক্রায়োলাইটের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মিশ্রণ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574979" y="893970"/>
              <a:ext cx="1062220" cy="1272414"/>
              <a:chOff x="5677596" y="1171611"/>
              <a:chExt cx="1062220" cy="1272414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5714127" y="1206479"/>
                <a:ext cx="810714" cy="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5677596" y="2444023"/>
                <a:ext cx="810714" cy="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1" name="Group 20"/>
              <p:cNvGrpSpPr/>
              <p:nvPr/>
            </p:nvGrpSpPr>
            <p:grpSpPr>
              <a:xfrm>
                <a:off x="6236804" y="1608744"/>
                <a:ext cx="503012" cy="407489"/>
                <a:chOff x="6609117" y="4942433"/>
                <a:chExt cx="732716" cy="869459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6623427" y="5516969"/>
                  <a:ext cx="718406" cy="294923"/>
                  <a:chOff x="6530703" y="5700816"/>
                  <a:chExt cx="581426" cy="115160"/>
                </a:xfrm>
              </p:grpSpPr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6530703" y="5700816"/>
                    <a:ext cx="581426" cy="394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flipV="1">
                    <a:off x="6645664" y="5813946"/>
                    <a:ext cx="328342" cy="203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6609117" y="4942433"/>
                  <a:ext cx="718406" cy="294923"/>
                  <a:chOff x="6530703" y="5700816"/>
                  <a:chExt cx="581426" cy="115160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6530703" y="5700816"/>
                    <a:ext cx="581426" cy="3948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flipV="1">
                    <a:off x="6645664" y="5813946"/>
                    <a:ext cx="328342" cy="203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2" name="Straight Connector 21"/>
              <p:cNvCxnSpPr/>
              <p:nvPr/>
            </p:nvCxnSpPr>
            <p:spPr>
              <a:xfrm flipV="1">
                <a:off x="6488310" y="2004772"/>
                <a:ext cx="0" cy="43925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6493222" y="1171611"/>
                <a:ext cx="3806" cy="45089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2939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570" y="436728"/>
            <a:ext cx="7492621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জিংক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আয়রন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লেড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ধাতুসমূহ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অক্সাইডের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ঘটানো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" y="2593364"/>
            <a:ext cx="2403636" cy="161043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39737" y="3198167"/>
            <a:ext cx="4490114" cy="584775"/>
            <a:chOff x="4039737" y="3198167"/>
            <a:chExt cx="4490114" cy="584775"/>
          </a:xfrm>
        </p:grpSpPr>
        <p:sp>
          <p:nvSpPr>
            <p:cNvPr id="6" name="TextBox 5"/>
            <p:cNvSpPr txBox="1"/>
            <p:nvPr/>
          </p:nvSpPr>
          <p:spPr>
            <a:xfrm>
              <a:off x="4039737" y="3198167"/>
              <a:ext cx="4490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FeO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C   </a:t>
              </a:r>
              <a:r>
                <a:rPr lang="el-GR" sz="3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n-US" sz="3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 + CO 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5906098" y="3588607"/>
              <a:ext cx="64722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843263" y="4624658"/>
            <a:ext cx="5534167" cy="584775"/>
            <a:chOff x="1843263" y="4624658"/>
            <a:chExt cx="5534167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1843263" y="4624658"/>
              <a:ext cx="5534167" cy="5847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ZnO</a:t>
              </a:r>
              <a:r>
                <a:rPr lang="en-US" sz="32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+   C      </a:t>
              </a:r>
              <a:r>
                <a:rPr lang="el-GR" sz="3200" b="1" baseline="3000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n-US" sz="3200" b="1" baseline="3000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sz="32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Zn   +  CO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180441" y="5036023"/>
              <a:ext cx="1078173" cy="136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843262" y="5577761"/>
            <a:ext cx="5534167" cy="584775"/>
            <a:chOff x="1843262" y="5577761"/>
            <a:chExt cx="5534167" cy="584775"/>
          </a:xfrm>
        </p:grpSpPr>
        <p:sp>
          <p:nvSpPr>
            <p:cNvPr id="12" name="TextBox 11"/>
            <p:cNvSpPr txBox="1"/>
            <p:nvPr/>
          </p:nvSpPr>
          <p:spPr>
            <a:xfrm>
              <a:off x="1843262" y="5577761"/>
              <a:ext cx="5534167" cy="5847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PbO</a:t>
              </a:r>
              <a:r>
                <a:rPr lang="en-US" sz="32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+   C      </a:t>
              </a:r>
              <a:r>
                <a:rPr lang="el-GR" sz="3200" b="1" baseline="3000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n-US" sz="3200" b="1" baseline="3000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sz="32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Pb</a:t>
              </a:r>
              <a:r>
                <a:rPr lang="en-US" sz="32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+  CO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139496" y="5989733"/>
              <a:ext cx="1078173" cy="136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746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115" y="436728"/>
            <a:ext cx="6823881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সক্রিয়তা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সিরিজের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মার্করি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সিলভার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ধাতুসমূহ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স্ববিজারণ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স্ববিজারণ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উত্তপ্ত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6" t="22899" r="10482" b="9677"/>
          <a:stretch/>
        </p:blipFill>
        <p:spPr>
          <a:xfrm>
            <a:off x="655093" y="4421873"/>
            <a:ext cx="8120417" cy="20949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05719" y="3428001"/>
            <a:ext cx="6359857" cy="5191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3Cu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  +  O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latin typeface="Times New Roman"/>
                <a:cs typeface="Times New Roman"/>
              </a:rPr>
              <a:t>→  </a:t>
            </a:r>
            <a:r>
              <a:rPr lang="en-US" sz="3600" b="1" dirty="0">
                <a:latin typeface="Times New Roman"/>
                <a:cs typeface="Times New Roman"/>
              </a:rPr>
              <a:t>6</a:t>
            </a:r>
            <a:r>
              <a:rPr lang="en-US" sz="3600" b="1" dirty="0" smtClean="0">
                <a:latin typeface="Times New Roman"/>
                <a:cs typeface="Times New Roman"/>
              </a:rPr>
              <a:t>Cu</a:t>
            </a:r>
            <a:r>
              <a:rPr lang="en-US" sz="3600" b="1" baseline="30000" dirty="0" smtClean="0">
                <a:latin typeface="Times New Roman"/>
                <a:cs typeface="Times New Roman"/>
              </a:rPr>
              <a:t>    </a:t>
            </a:r>
            <a:r>
              <a:rPr lang="en-US" sz="3600" b="1" dirty="0" smtClean="0">
                <a:latin typeface="Times New Roman"/>
                <a:cs typeface="Times New Roman"/>
              </a:rPr>
              <a:t>+  3SO</a:t>
            </a:r>
            <a:r>
              <a:rPr lang="en-US" sz="3600" b="1" baseline="-25000" dirty="0" smtClean="0">
                <a:latin typeface="Times New Roman"/>
                <a:cs typeface="Times New Roman"/>
              </a:rPr>
              <a:t>2  </a:t>
            </a:r>
            <a:r>
              <a:rPr lang="en-US" sz="3600" b="1" dirty="0" smtClean="0">
                <a:latin typeface="Times New Roman"/>
                <a:cs typeface="Times New Roman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4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3531" r="8235"/>
          <a:stretch/>
        </p:blipFill>
        <p:spPr>
          <a:xfrm>
            <a:off x="3040083" y="1365663"/>
            <a:ext cx="3657600" cy="1981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5248" y="466930"/>
            <a:ext cx="3561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791" y="3927551"/>
            <a:ext cx="8120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জিংক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সালফাইডকে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ধাতুতে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সমীকরণসহ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3176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599" y="532054"/>
            <a:ext cx="79248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নিষ্কাশিত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যথেষ্ট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অবিশুদ্ধ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35" y="1828592"/>
            <a:ext cx="8056728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অবিশুদ্ধ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সনাতন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বিগালক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অবিশুদ্ধ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খনিজমল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বিগালক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খনিজমল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ক্ষারকীয়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এসিডিক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বিগালক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খনিজমল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এসিডিক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ক্ষারকীয়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বিগালক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এসিডিয়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বিগালক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বিগালক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5563" y="4872043"/>
            <a:ext cx="79248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বিগালক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খনিজমল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দ্রবীভূত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ধাতুমলকে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4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616" y="311957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বিগলন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অবিশুদ্ধ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95400" y="1377392"/>
            <a:ext cx="6662205" cy="2661950"/>
            <a:chOff x="1525802" y="2130914"/>
            <a:chExt cx="6662205" cy="1919152"/>
          </a:xfrm>
        </p:grpSpPr>
        <p:grpSp>
          <p:nvGrpSpPr>
            <p:cNvPr id="4" name="Group 3"/>
            <p:cNvGrpSpPr/>
            <p:nvPr/>
          </p:nvGrpSpPr>
          <p:grpSpPr>
            <a:xfrm>
              <a:off x="3583121" y="2407710"/>
              <a:ext cx="2421077" cy="1642356"/>
              <a:chOff x="758529" y="2720815"/>
              <a:chExt cx="2421077" cy="3527585"/>
            </a:xfrm>
          </p:grpSpPr>
          <p:sp>
            <p:nvSpPr>
              <p:cNvPr id="13" name="Flowchart: Magnetic Disk 12"/>
              <p:cNvSpPr/>
              <p:nvPr/>
            </p:nvSpPr>
            <p:spPr>
              <a:xfrm>
                <a:off x="758529" y="3657600"/>
                <a:ext cx="2362200" cy="2590800"/>
              </a:xfrm>
              <a:prstGeom prst="flowChartMagneticDisk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Magnetic Disk 13"/>
              <p:cNvSpPr/>
              <p:nvPr/>
            </p:nvSpPr>
            <p:spPr>
              <a:xfrm>
                <a:off x="765450" y="4636424"/>
                <a:ext cx="2355280" cy="1600200"/>
              </a:xfrm>
              <a:prstGeom prst="flowChartMagneticDisk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057957" y="3428999"/>
                <a:ext cx="261506" cy="252568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692709" y="3428999"/>
                <a:ext cx="45719" cy="2504908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V="1">
                <a:off x="1246901" y="3193972"/>
                <a:ext cx="0" cy="3292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2689502" y="3193972"/>
                <a:ext cx="0" cy="3292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793166" y="3226787"/>
                <a:ext cx="4675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2691240" y="3211610"/>
                <a:ext cx="46759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127647" y="2849768"/>
                <a:ext cx="0" cy="3618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31270" y="2878800"/>
                <a:ext cx="0" cy="3618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22"/>
              <p:cNvGrpSpPr/>
              <p:nvPr/>
            </p:nvGrpSpPr>
            <p:grpSpPr>
              <a:xfrm>
                <a:off x="1762982" y="2720815"/>
                <a:ext cx="374075" cy="361842"/>
                <a:chOff x="7086600" y="720455"/>
                <a:chExt cx="374075" cy="361842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7086600" y="720455"/>
                  <a:ext cx="0" cy="36184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7349835" y="720455"/>
                  <a:ext cx="0" cy="36184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7218210" y="748165"/>
                  <a:ext cx="0" cy="27138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7460675" y="745330"/>
                  <a:ext cx="0" cy="27138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827802" y="2878800"/>
                <a:ext cx="9351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244426" y="2878800"/>
                <a:ext cx="9351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>
              <a:xfrm>
                <a:off x="2137057" y="5202327"/>
                <a:ext cx="374089" cy="24597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─</a:t>
                </a: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762982" y="5961276"/>
                <a:ext cx="325589" cy="18207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388893" y="5679248"/>
                <a:ext cx="374089" cy="24597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─</a:t>
                </a: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185557" y="5679248"/>
                <a:ext cx="325589" cy="18207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776834" y="5436524"/>
                <a:ext cx="325589" cy="18207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402745" y="5079340"/>
                <a:ext cx="374089" cy="245973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─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4157218" y="2130914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+  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14024" y="2132628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–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5185048" y="3518387"/>
              <a:ext cx="1143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575573" y="3009900"/>
              <a:ext cx="685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3200400" y="2971800"/>
              <a:ext cx="83125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525802" y="2787134"/>
              <a:ext cx="1769848" cy="599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ভেজাল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মিশ্রিত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ধাতুর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মোটা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দন্ড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79559" y="2673320"/>
              <a:ext cx="1600200" cy="599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বিশুদ্ধ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ধাতুর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চিকন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দন্ড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56623" y="3262294"/>
              <a:ext cx="1831384" cy="599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ধাতুর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তড়ি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ৎ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বিশ্লেষ্য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দ্রবণ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26381" y="4315314"/>
            <a:ext cx="8236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লবণের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9426" y="4953000"/>
            <a:ext cx="8191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4616" y="5618142"/>
            <a:ext cx="8191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ভেজাল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চিকন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Frame 3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38544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047" y="379712"/>
            <a:ext cx="4132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অ্যানোড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– 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→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1" y="379712"/>
            <a:ext cx="4038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– 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→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ধাতু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5287" y="5867400"/>
            <a:ext cx="3410915" cy="519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sz="2800" dirty="0">
                <a:latin typeface="Times New Roman"/>
                <a:cs typeface="Times New Roman"/>
              </a:rPr>
              <a:t>→ Cu</a:t>
            </a:r>
            <a:r>
              <a:rPr lang="en-US" sz="2800" baseline="30000" dirty="0">
                <a:latin typeface="Times New Roman"/>
                <a:cs typeface="Times New Roman"/>
              </a:rPr>
              <a:t>2+ </a:t>
            </a:r>
            <a:r>
              <a:rPr lang="en-US" sz="2800" dirty="0">
                <a:latin typeface="Times New Roman"/>
                <a:cs typeface="Times New Roman"/>
              </a:rPr>
              <a:t>+ 2e</a:t>
            </a:r>
            <a:r>
              <a:rPr lang="en-US" sz="2800" baseline="30000" dirty="0">
                <a:latin typeface="Times New Roman"/>
                <a:cs typeface="Times New Roman"/>
              </a:rPr>
              <a:t>–</a:t>
            </a:r>
            <a:r>
              <a:rPr lang="en-US" sz="2800" dirty="0">
                <a:latin typeface="Times New Roman"/>
                <a:cs typeface="Times New Roman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0" y="5876441"/>
            <a:ext cx="3352800" cy="519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/>
                <a:cs typeface="Times New Roman"/>
              </a:rPr>
              <a:t>Cu</a:t>
            </a:r>
            <a:r>
              <a:rPr lang="en-US" sz="2800" baseline="30000" dirty="0">
                <a:latin typeface="Times New Roman"/>
                <a:cs typeface="Times New Roman"/>
              </a:rPr>
              <a:t>2+ </a:t>
            </a:r>
            <a:r>
              <a:rPr lang="en-US" sz="2800" dirty="0">
                <a:latin typeface="Times New Roman"/>
                <a:cs typeface="Times New Roman"/>
              </a:rPr>
              <a:t>+ 2e</a:t>
            </a:r>
            <a:r>
              <a:rPr lang="en-US" sz="2800" baseline="30000" dirty="0">
                <a:latin typeface="Times New Roman"/>
                <a:cs typeface="Times New Roman"/>
              </a:rPr>
              <a:t>–</a:t>
            </a:r>
            <a:r>
              <a:rPr lang="en-US" sz="2800" dirty="0">
                <a:latin typeface="Times New Roman"/>
                <a:cs typeface="Times New Roman"/>
              </a:rPr>
              <a:t> → Cu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742" y="1441695"/>
            <a:ext cx="4372322" cy="358113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66390" y="4772763"/>
            <a:ext cx="3986674" cy="5001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অবিশুদ্ধ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কপারের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বিশুদ্ধকরণ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49959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366" y="1461281"/>
            <a:ext cx="2797265" cy="1967719"/>
          </a:xfrm>
          <a:prstGeom prst="ellipse">
            <a:avLst/>
          </a:prstGeom>
          <a:ln w="31750">
            <a:solidFill>
              <a:sysClr val="windowText" lastClr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9700" y="4118740"/>
            <a:ext cx="78045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জিংক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ব্লেন্ড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নিষ্কাশিত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বিশুদ্ধকরণে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ক্যাথোড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অ্যানোড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উল্লেখপূর্বক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তড়িৎদ্বার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দ্বয়ের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19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1321" y="24803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0917" y="1455545"/>
            <a:ext cx="65553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সক্রিয়তা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ক্রায়োলাইটের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ধাতুসমূহ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বিগালক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বিগালক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কপার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বিশুদ্ধকরণে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ক্যাথোডে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138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9" name="Picture 8" descr="Image result for home 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7686" y1="63182" x2="67249" y2="7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739" y="984141"/>
            <a:ext cx="1843020" cy="15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3644" y="2510478"/>
            <a:ext cx="2323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জিংক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ব্লেন্ড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2667" y="251047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(ii)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বক্সাইট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36660" y="2510477"/>
            <a:ext cx="281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(iii)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চালকোসাইট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3644" y="3156808"/>
            <a:ext cx="76589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বিগালক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(iii)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নিষ্কাশিত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বিশুদ্ধকরণ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049" y="185310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93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03" y="3956105"/>
            <a:ext cx="1697149" cy="24473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8889" y="236660"/>
            <a:ext cx="2168769" cy="762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6874" y="1139409"/>
            <a:ext cx="67173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);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>
                <a:latin typeface="sTimes New Roman"/>
                <a:cs typeface="Times New Roman" panose="02020603050405020304" pitchFamily="18" charset="0"/>
              </a:rPr>
              <a:t>swadeshchemistry@gmail.com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4959" y="3745604"/>
            <a:ext cx="53867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ধাতু-অধাতু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 ১০.২(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অক্সাইডকে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বিশুদ্ধকরণ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 ৫০মিনিট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5" t="40665" r="26067"/>
          <a:stretch/>
        </p:blipFill>
        <p:spPr>
          <a:xfrm>
            <a:off x="600603" y="1197542"/>
            <a:ext cx="1697149" cy="254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6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" t="8858" r="224" b="8703"/>
          <a:stretch/>
        </p:blipFill>
        <p:spPr>
          <a:xfrm>
            <a:off x="423081" y="368491"/>
            <a:ext cx="8407020" cy="2183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" y="2746754"/>
            <a:ext cx="8311486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6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8916" r="11507" b="8598"/>
          <a:stretch/>
        </p:blipFill>
        <p:spPr>
          <a:xfrm>
            <a:off x="6214143" y="372057"/>
            <a:ext cx="2743200" cy="2148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13" y="247151"/>
            <a:ext cx="2857500" cy="191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2" y="530982"/>
            <a:ext cx="2733675" cy="186386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166281" y="2127240"/>
            <a:ext cx="3029803" cy="461665"/>
            <a:chOff x="3316407" y="2413846"/>
            <a:chExt cx="3029803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3316407" y="2413846"/>
              <a:ext cx="30298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FeO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C   </a:t>
              </a:r>
              <a:r>
                <a:rPr lang="el-GR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 + CO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4640240" y="2736046"/>
              <a:ext cx="43672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300391" y="2496680"/>
            <a:ext cx="2620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অ্যালুমিনিয়াম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2882" y="2500365"/>
            <a:ext cx="2620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আয়রন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8760" y="2500365"/>
            <a:ext cx="2620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কপার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914" y="3041003"/>
            <a:ext cx="803853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নিষ্কাশনের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48" y="3887140"/>
            <a:ext cx="1495425" cy="1981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35" y="3820243"/>
            <a:ext cx="2715904" cy="22244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1635" y="5868340"/>
            <a:ext cx="2620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আয়রন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বিশুদ্ধকরণ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29702" y="5868340"/>
            <a:ext cx="2620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কপার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বিশুদ্ধকরণ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46034" y="4298680"/>
            <a:ext cx="1985396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বিশুদ্ধকরণের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7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7" grpId="0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0249" y="843677"/>
            <a:ext cx="7139353" cy="51706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ধাতুতে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অবিশুদ্ধ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বিশুদ্ধকরণ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95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5611" y="1001239"/>
            <a:ext cx="7444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5638" y="4841111"/>
            <a:ext cx="797755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নিষ্কাশনের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3222" y="1849096"/>
            <a:ext cx="7977556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নিষ্কাশনের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2600" y="212368"/>
            <a:ext cx="4076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638" y="5826994"/>
            <a:ext cx="797755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বিশুদ্ধকরণ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638" y="3362783"/>
            <a:ext cx="7977556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নিষ্কাশনের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4734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00B050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4652" y="3967091"/>
            <a:ext cx="7160456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নিষ্কাশনে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সক্রিয়তা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ইলেকট্রোলাইসিসের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স্ববিজারণ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নিষ্ক্রিয়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4045" y="309489"/>
            <a:ext cx="51769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নিষ্কাশনে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1745" y="2245730"/>
            <a:ext cx="5106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নিষ্কাশনের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সক্রিয়তা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সিরিজের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23568" y="412953"/>
            <a:ext cx="2555930" cy="3385955"/>
            <a:chOff x="2147568" y="412952"/>
            <a:chExt cx="2555930" cy="33859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931" b="6666"/>
            <a:stretch/>
          </p:blipFill>
          <p:spPr>
            <a:xfrm>
              <a:off x="2147569" y="1618612"/>
              <a:ext cx="2555929" cy="218029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257"/>
            <a:stretch/>
          </p:blipFill>
          <p:spPr>
            <a:xfrm>
              <a:off x="2147568" y="412952"/>
              <a:ext cx="2555929" cy="1205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419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47354" y="388823"/>
            <a:ext cx="7721407" cy="6192901"/>
            <a:chOff x="367516" y="430327"/>
            <a:chExt cx="7721407" cy="6192901"/>
          </a:xfrm>
        </p:grpSpPr>
        <p:sp>
          <p:nvSpPr>
            <p:cNvPr id="7" name="TextBox 6"/>
            <p:cNvSpPr txBox="1"/>
            <p:nvPr/>
          </p:nvSpPr>
          <p:spPr>
            <a:xfrm>
              <a:off x="367516" y="1037083"/>
              <a:ext cx="2138291" cy="5586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Potassium (K)</a:t>
              </a:r>
            </a:p>
            <a:p>
              <a:r>
                <a:rPr lang="en-US" sz="2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Sodium (Na)</a:t>
              </a:r>
            </a:p>
            <a:p>
              <a:r>
                <a:rPr lang="en-US" sz="2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Calcium (</a:t>
              </a:r>
              <a:r>
                <a:rPr lang="en-US" sz="21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r>
                <a:rPr lang="en-US" sz="2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sz="21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Mmnesium</a:t>
              </a:r>
              <a:r>
                <a:rPr lang="en-US" sz="2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(Mg)</a:t>
              </a:r>
            </a:p>
            <a:p>
              <a:r>
                <a:rPr lang="en-US" sz="21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Aluminium</a:t>
              </a:r>
              <a:r>
                <a:rPr lang="en-US" sz="2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(Al)</a:t>
              </a:r>
            </a:p>
            <a:p>
              <a:endPara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Zinc (Zn)</a:t>
              </a:r>
            </a:p>
            <a:p>
              <a:r>
                <a:rPr lang="en-US" sz="2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Iron (Fe)</a:t>
              </a:r>
            </a:p>
            <a:p>
              <a:r>
                <a:rPr lang="en-US" sz="2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Tin (</a:t>
              </a:r>
              <a:r>
                <a:rPr lang="en-US" sz="21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Sn</a:t>
              </a:r>
              <a:r>
                <a:rPr lang="en-US" sz="2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sz="2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Lead (</a:t>
              </a:r>
              <a:r>
                <a:rPr lang="en-US" sz="21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Pb</a:t>
              </a:r>
              <a:r>
                <a:rPr lang="en-US" sz="2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</a:p>
            <a:p>
              <a:endPara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Copper (Cu)</a:t>
              </a:r>
            </a:p>
            <a:p>
              <a:r>
                <a:rPr lang="en-US" sz="2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Mercury (Hg)</a:t>
              </a:r>
            </a:p>
            <a:p>
              <a:r>
                <a:rPr lang="en-US" sz="2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Silver (Ag)</a:t>
              </a:r>
            </a:p>
            <a:p>
              <a:endPara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1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Platium</a:t>
              </a:r>
              <a:r>
                <a:rPr lang="en-US" sz="2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1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Pt</a:t>
              </a:r>
              <a:r>
                <a:rPr lang="en-US" sz="2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sz="2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Gold (Au)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7516" y="430327"/>
              <a:ext cx="7721407" cy="52322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ধাতুর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সক্রিয়তা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সিরিজ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আকরিক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ধাতু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নিষ্কাশন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ight Brace 8"/>
            <p:cNvSpPr/>
            <p:nvPr/>
          </p:nvSpPr>
          <p:spPr>
            <a:xfrm>
              <a:off x="2505807" y="1153551"/>
              <a:ext cx="367516" cy="1547446"/>
            </a:xfrm>
            <a:prstGeom prst="rightBrace">
              <a:avLst/>
            </a:prstGeom>
            <a:ln w="381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2505807" y="3080825"/>
              <a:ext cx="367516" cy="1167618"/>
            </a:xfrm>
            <a:prstGeom prst="rightBrace">
              <a:avLst/>
            </a:prstGeom>
            <a:ln w="381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Brace 10"/>
            <p:cNvSpPr/>
            <p:nvPr/>
          </p:nvSpPr>
          <p:spPr>
            <a:xfrm>
              <a:off x="2505807" y="4628271"/>
              <a:ext cx="367516" cy="858129"/>
            </a:xfrm>
            <a:prstGeom prst="rightBrace">
              <a:avLst/>
            </a:prstGeom>
            <a:ln w="381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Brace 11"/>
            <p:cNvSpPr/>
            <p:nvPr/>
          </p:nvSpPr>
          <p:spPr>
            <a:xfrm>
              <a:off x="2596368" y="5820724"/>
              <a:ext cx="186394" cy="752188"/>
            </a:xfrm>
            <a:prstGeom prst="rightBrace">
              <a:avLst>
                <a:gd name="adj1" fmla="val 58374"/>
                <a:gd name="adj2" fmla="val 50000"/>
              </a:avLst>
            </a:prstGeom>
            <a:ln w="381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81622" y="1500179"/>
              <a:ext cx="3430757" cy="830997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তড়ি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বিশ্লেষণের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মাধ্যমে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ধাতু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নিষ্কাশন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81623" y="3296867"/>
              <a:ext cx="3430757" cy="830997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কার্বন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বিজারণের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মাধ্যমে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ধাতু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নিষ্কাশন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81623" y="4865958"/>
              <a:ext cx="3430757" cy="461665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স্ববিজারণের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মাধ্যমে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ধাতু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নিষ্কাশন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81623" y="5965985"/>
              <a:ext cx="3430757" cy="461665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প্রকৃতিতে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মুক্ত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অবস্থায়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থাকে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869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7750" y="339770"/>
            <a:ext cx="542624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05" y="1397295"/>
            <a:ext cx="4022496" cy="14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7232" y="3692412"/>
            <a:ext cx="7347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জিংক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জিংক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নিষ্কাশনের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25492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021" y="3429000"/>
            <a:ext cx="8161361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অ্যালুমিনিয়াম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অক্সাইডকে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গলিয়ে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অ্যালুমিনিয়াম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অক্সাইডের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গলনাঙ্ক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2050</a:t>
            </a:r>
            <a:r>
              <a:rPr lang="en-US" sz="32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অ্যালুমিনিয়াম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অক্সাইডের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ক্রায়োলাইট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(Na</a:t>
            </a:r>
            <a:r>
              <a:rPr lang="en-US" sz="3200" baseline="-2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AlF</a:t>
            </a:r>
            <a:r>
              <a:rPr lang="en-US" sz="3200" baseline="-2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অ্যালুমিনিয়াম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অক্সাইডের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গলনাঙ্ক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r>
              <a:rPr lang="en-US" sz="32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– 1000</a:t>
            </a:r>
            <a:r>
              <a:rPr lang="en-US" sz="32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022" y="632087"/>
            <a:ext cx="8161361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সক্রিয়তা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সিরিজে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জিংকের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পটাশিয়াম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অ্যালুমিনিয়াম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ধাতুসমূহ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1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922</Words>
  <Application>Microsoft Office PowerPoint</Application>
  <PresentationFormat>On-screen Show (4:3)</PresentationFormat>
  <Paragraphs>127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Garamond</vt:lpstr>
      <vt:lpstr>NikoshBAN</vt:lpstr>
      <vt:lpstr>sTimes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</cp:revision>
  <dcterms:created xsi:type="dcterms:W3CDTF">2020-12-25T11:13:28Z</dcterms:created>
  <dcterms:modified xsi:type="dcterms:W3CDTF">2020-12-29T15:20:09Z</dcterms:modified>
</cp:coreProperties>
</file>