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8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0088-D870-4476-B02E-648B7E94195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2B9-CC31-47A6-8797-90C60A4D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2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0088-D870-4476-B02E-648B7E94195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2B9-CC31-47A6-8797-90C60A4D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0088-D870-4476-B02E-648B7E94195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2B9-CC31-47A6-8797-90C60A4D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3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0088-D870-4476-B02E-648B7E94195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2B9-CC31-47A6-8797-90C60A4D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7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0088-D870-4476-B02E-648B7E94195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2B9-CC31-47A6-8797-90C60A4D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3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0088-D870-4476-B02E-648B7E94195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2B9-CC31-47A6-8797-90C60A4D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5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0088-D870-4476-B02E-648B7E94195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2B9-CC31-47A6-8797-90C60A4D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1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0088-D870-4476-B02E-648B7E94195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2B9-CC31-47A6-8797-90C60A4D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2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0088-D870-4476-B02E-648B7E94195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2B9-CC31-47A6-8797-90C60A4D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5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0088-D870-4476-B02E-648B7E94195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2B9-CC31-47A6-8797-90C60A4D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2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0088-D870-4476-B02E-648B7E94195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02B9-CC31-47A6-8797-90C60A4D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3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F0088-D870-4476-B02E-648B7E941952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B02B9-CC31-47A6-8797-90C60A4D6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99" y="0"/>
            <a:ext cx="5553629" cy="257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16" y="2897746"/>
            <a:ext cx="6014601" cy="3786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856" y="2897745"/>
            <a:ext cx="5556496" cy="3786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40" y="2897746"/>
            <a:ext cx="6014601" cy="3786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880" y="2897745"/>
            <a:ext cx="5556496" cy="37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596" y="1563538"/>
            <a:ext cx="11917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u="sng" dirty="0">
                <a:solidFill>
                  <a:srgbClr val="FF0000"/>
                </a:solidFill>
                <a:latin typeface="Arial" panose="020B0604020202020204" pitchFamily="34" charset="0"/>
              </a:rPr>
              <a:t>প্রাকৃতিক </a:t>
            </a:r>
            <a:r>
              <a:rPr lang="as-IN" sz="32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ভূগোল</a:t>
            </a:r>
            <a:r>
              <a:rPr lang="bn-IN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ঃ </a:t>
            </a:r>
            <a:r>
              <a:rPr lang="as-IN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ভূগোল </a:t>
            </a:r>
            <a:r>
              <a:rPr lang="as-IN" sz="3200" dirty="0">
                <a:solidFill>
                  <a:srgbClr val="000000"/>
                </a:solidFill>
                <a:latin typeface="Arial" panose="020B0604020202020204" pitchFamily="34" charset="0"/>
              </a:rPr>
              <a:t>শাস্ত্রের যে অংশ পাঠ করলে পৃথিবীর </a:t>
            </a:r>
            <a:r>
              <a:rPr lang="as-IN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জন্ম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as-IN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পাহাড়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–</a:t>
            </a:r>
            <a:r>
              <a:rPr lang="as-IN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পর্বত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as-IN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সমুদ্র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as-IN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as-IN" sz="3200" dirty="0">
                <a:solidFill>
                  <a:srgbClr val="000000"/>
                </a:solidFill>
                <a:latin typeface="Arial" panose="020B0604020202020204" pitchFamily="34" charset="0"/>
              </a:rPr>
              <a:t>বায়ুমণ্ডল প্রভৃতি বিষয়ে বিস্তারিত জানা যায় তাকে প্রাকৃতিক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ভু</a:t>
            </a:r>
            <a:r>
              <a:rPr lang="as-IN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গোল বলে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।</a:t>
            </a:r>
            <a:r>
              <a:rPr lang="as-IN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758512" y="462498"/>
            <a:ext cx="4398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প্রাকৃতিক ভূগোল</a:t>
            </a:r>
            <a:r>
              <a:rPr lang="en-US" sz="44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ঃ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5" y="3738505"/>
            <a:ext cx="4892430" cy="2816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812" y="3729257"/>
            <a:ext cx="4937344" cy="28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029567-bye-wallpa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3182" y="177421"/>
            <a:ext cx="35189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505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505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702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122" y="372609"/>
            <a:ext cx="670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শাহাদা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ৎ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মাসুদ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707" y="2279013"/>
            <a:ext cx="440181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26444" y="3833492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57518" y="2958281"/>
            <a:ext cx="650162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বালাতৈড়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সিদ্দিক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039507" y="2409641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09771" y="3702864"/>
            <a:ext cx="438875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নিয়ামতপুর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39506" y="3075846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039507" y="5126715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5896" y="4369069"/>
            <a:ext cx="364141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01718789156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039507" y="4512761"/>
            <a:ext cx="261257" cy="2612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62022" y="5035275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raihan.mr</a:t>
            </a:r>
            <a:r>
              <a:rPr lang="en-US" sz="2800" dirty="0" smtClean="0">
                <a:cs typeface="NikoshBAN" pitchFamily="2" charset="0"/>
              </a:rPr>
              <a:t>61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56" y="1846543"/>
            <a:ext cx="2893102" cy="401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22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06144" y="330559"/>
            <a:ext cx="77724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 smtClean="0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7200" b="1" dirty="0">
              <a:ln w="66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34414" y="2458700"/>
            <a:ext cx="6400800" cy="3733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indent="-7143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14375" indent="-7143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14375" indent="-7143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79914" y="1878236"/>
            <a:ext cx="4518212" cy="3671047"/>
            <a:chOff x="7333130" y="2124635"/>
            <a:chExt cx="4518212" cy="3671047"/>
          </a:xfrm>
        </p:grpSpPr>
        <p:sp>
          <p:nvSpPr>
            <p:cNvPr id="5" name="Rectangle 4"/>
            <p:cNvSpPr/>
            <p:nvPr/>
          </p:nvSpPr>
          <p:spPr>
            <a:xfrm>
              <a:off x="8081682" y="2124635"/>
              <a:ext cx="2985247" cy="36710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33130" y="2223247"/>
              <a:ext cx="45182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ভূগোল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একাদশ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দ্বাদশ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350622" y="3442447"/>
              <a:ext cx="2528047" cy="225910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scene3d>
              <a:camera prst="orthographicFront">
                <a:rot lat="0" lon="21594000" rev="0"/>
              </a:camera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818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0473" y="399245"/>
            <a:ext cx="5988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6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095" y="2125014"/>
            <a:ext cx="105220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  <a:p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0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1" y="927278"/>
            <a:ext cx="76371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 err="1" smtClean="0">
                <a:solidFill>
                  <a:srgbClr val="FF0000"/>
                </a:solidFill>
              </a:rPr>
              <a:t>ভূগোল</a:t>
            </a:r>
            <a:endParaRPr lang="en-US" sz="3200" u="sng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Geography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Geography </a:t>
            </a:r>
            <a:r>
              <a:rPr lang="en-US" sz="3200" dirty="0" err="1" smtClean="0"/>
              <a:t>শব্দটি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সর্বপ্রথম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ব্যবহার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করেন</a:t>
            </a:r>
            <a:r>
              <a:rPr lang="en-US" sz="3200" dirty="0" smtClean="0"/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ইরাটোসথেনিস</a:t>
            </a:r>
            <a:r>
              <a:rPr lang="en-US" sz="3200" u="sng" dirty="0" smtClean="0">
                <a:solidFill>
                  <a:srgbClr val="FF0000"/>
                </a:solidFill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Geo </a:t>
            </a:r>
            <a:r>
              <a:rPr lang="en-US" sz="3200" dirty="0" err="1" smtClean="0"/>
              <a:t>অর্থ</a:t>
            </a:r>
            <a:r>
              <a:rPr lang="en-US" sz="3200" dirty="0" smtClean="0"/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ভূমি</a:t>
            </a:r>
            <a:r>
              <a:rPr lang="en-US" sz="3200" u="sng" dirty="0" smtClean="0">
                <a:solidFill>
                  <a:srgbClr val="FF0000"/>
                </a:solidFill>
              </a:rPr>
              <a:t>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Graphy</a:t>
            </a:r>
            <a:r>
              <a:rPr lang="en-US" sz="3200" dirty="0" smtClean="0"/>
              <a:t> </a:t>
            </a:r>
            <a:r>
              <a:rPr lang="en-US" sz="3200" dirty="0" err="1" smtClean="0"/>
              <a:t>অর্থ</a:t>
            </a:r>
            <a:r>
              <a:rPr lang="en-US" sz="3200" dirty="0" smtClean="0"/>
              <a:t>  </a:t>
            </a:r>
            <a:r>
              <a:rPr lang="en-US" sz="3200" u="sng" dirty="0" err="1" smtClean="0">
                <a:solidFill>
                  <a:srgbClr val="FF0000"/>
                </a:solidFill>
              </a:rPr>
              <a:t>বর্ননা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994" y="190768"/>
            <a:ext cx="3550343" cy="2932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516" r="13172"/>
          <a:stretch/>
        </p:blipFill>
        <p:spPr>
          <a:xfrm>
            <a:off x="8358389" y="3229267"/>
            <a:ext cx="3464418" cy="34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7001" y="1935968"/>
            <a:ext cx="11227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000000"/>
                </a:solidFill>
                <a:latin typeface="Arial" panose="020B0604020202020204" pitchFamily="34" charset="0"/>
              </a:rPr>
              <a:t>যে শাস্ত্র পাঠ করলে গোলাকার পৃথিবীর যাবতীয় অর্থাৎ স্থলভাগ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as-IN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as-IN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জলভাগ ও বায়ুমণ্ডল সম্পর্কে জানা যায় এবং এগুলো মানুষের </a:t>
            </a:r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as-IN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জীবন </a:t>
            </a:r>
            <a:r>
              <a:rPr lang="as-IN" sz="3200" dirty="0">
                <a:solidFill>
                  <a:srgbClr val="000000"/>
                </a:solidFill>
                <a:latin typeface="Arial" panose="020B0604020202020204" pitchFamily="34" charset="0"/>
              </a:rPr>
              <a:t>ও কর্মকাণ্ডের উপর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যে</a:t>
            </a:r>
            <a:r>
              <a:rPr lang="as-IN" sz="3200" dirty="0">
                <a:solidFill>
                  <a:srgbClr val="000000"/>
                </a:solidFill>
                <a:latin typeface="Arial" panose="020B0604020202020204" pitchFamily="34" charset="0"/>
              </a:rPr>
              <a:t> প্রভাব ফেলে সে সম্পর্কেও জানা </a:t>
            </a:r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as-IN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যায় </a:t>
            </a:r>
            <a:r>
              <a:rPr lang="as-IN" sz="3200" dirty="0">
                <a:solidFill>
                  <a:srgbClr val="000000"/>
                </a:solidFill>
                <a:latin typeface="Arial" panose="020B0604020202020204" pitchFamily="34" charset="0"/>
              </a:rPr>
              <a:t>তাকে ভূগোল বলে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।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99" y="553792"/>
            <a:ext cx="466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solidFill>
                  <a:srgbClr val="FF0000"/>
                </a:solidFill>
              </a:rPr>
              <a:t>ভূগোলের</a:t>
            </a:r>
            <a:r>
              <a:rPr lang="en-US" sz="4000" u="sng" dirty="0" smtClean="0">
                <a:solidFill>
                  <a:srgbClr val="FF0000"/>
                </a:solidFill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</a:rPr>
              <a:t>সংজ্ঞা</a:t>
            </a:r>
            <a:r>
              <a:rPr lang="en-US" sz="4000" u="sng" dirty="0" smtClean="0">
                <a:solidFill>
                  <a:srgbClr val="FF0000"/>
                </a:solidFill>
              </a:rPr>
              <a:t> </a:t>
            </a:r>
            <a:endParaRPr lang="en-US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1543" y="811368"/>
            <a:ext cx="2691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629" y="3218577"/>
            <a:ext cx="77235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বুঝ?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4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618" y="1104307"/>
            <a:ext cx="1142785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2800" dirty="0">
                <a:solidFill>
                  <a:srgbClr val="000000"/>
                </a:solidFill>
                <a:latin typeface="Arial" panose="020B0604020202020204" pitchFamily="34" charset="0"/>
              </a:rPr>
              <a:t>প্রখ্যাত ভূগোলবিদ </a:t>
            </a:r>
            <a:r>
              <a:rPr lang="en-US" sz="2800" u="sng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ড্যা</a:t>
            </a:r>
            <a:r>
              <a:rPr lang="as-IN" sz="28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ডলি </a:t>
            </a:r>
            <a:r>
              <a:rPr lang="as-IN" sz="2800" u="sng" dirty="0">
                <a:solidFill>
                  <a:srgbClr val="FF0000"/>
                </a:solidFill>
                <a:latin typeface="Arial" panose="020B0604020202020204" pitchFamily="34" charset="0"/>
              </a:rPr>
              <a:t>স্ট্যাম্পের </a:t>
            </a:r>
            <a:r>
              <a:rPr lang="as-I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মতে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r>
              <a:rPr lang="as-I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as-IN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পৃথিবী </a:t>
            </a:r>
            <a:r>
              <a:rPr lang="as-IN" sz="2800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ও তার অধিবাসীদের বর্ণনায় </a:t>
            </a:r>
            <a:r>
              <a:rPr lang="as-IN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ভূগোল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।”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as-I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2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as-IN" sz="2800" u="sng" dirty="0">
                <a:solidFill>
                  <a:srgbClr val="FF0000"/>
                </a:solidFill>
                <a:latin typeface="Arial" panose="020B0604020202020204" pitchFamily="34" charset="0"/>
              </a:rPr>
              <a:t>রিচার্ড হাডসন </a:t>
            </a:r>
            <a:r>
              <a:rPr lang="as-IN" sz="2800" dirty="0">
                <a:solidFill>
                  <a:srgbClr val="000000"/>
                </a:solidFill>
                <a:latin typeface="Arial" panose="020B0604020202020204" pitchFamily="34" charset="0"/>
              </a:rPr>
              <a:t>এর </a:t>
            </a:r>
            <a:r>
              <a:rPr lang="as-I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মতে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  <a:r>
              <a:rPr lang="as-I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“</a:t>
            </a:r>
            <a:r>
              <a:rPr lang="as-IN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ভূপৃষ্ঠের </a:t>
            </a:r>
            <a:r>
              <a:rPr lang="as-IN" sz="2800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পরিবর্তনশীল বৈশিষ্ট্যের যথাযথ যুক্তিসংগত ও সুবিন্যাস্ত </a:t>
            </a:r>
            <a:r>
              <a:rPr lang="en-US" sz="2800" u="sng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বিবরণ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u="sng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প্রদানের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u="sng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সঙ্গে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u="sng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সংশ্লিষ্ট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u="sng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বিষয়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u="sng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হচ্ছে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as-IN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ভূগোল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।”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s-I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2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as-IN" sz="2800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সুতরাং পৃথিবীর পরিসরে স্থান </a:t>
            </a:r>
            <a:r>
              <a:rPr lang="as-IN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ও </a:t>
            </a:r>
            <a:r>
              <a:rPr lang="as-IN" sz="2800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কালের ভিত্তিতে মানুষ ও পরিবেশের সম্পর্ক নিয়ে যে বিজ্ঞান আলোচনা করে তাকে ভূগোল </a:t>
            </a:r>
            <a:r>
              <a:rPr lang="as-IN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বলে</a:t>
            </a:r>
            <a:r>
              <a:rPr lang="en-US" sz="2800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।</a:t>
            </a:r>
            <a:endParaRPr lang="as-IN" sz="2800" u="sn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as-IN" u="sng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as-IN" u="sng" dirty="0">
                <a:solidFill>
                  <a:schemeClr val="accent6">
                    <a:lumMod val="50000"/>
                  </a:schemeClr>
                </a:solidFill>
              </a:rPr>
            </a:br>
            <a:endParaRPr lang="en-US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320" y="2384618"/>
            <a:ext cx="102043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000000"/>
                </a:solidFill>
                <a:latin typeface="Arial" panose="020B0604020202020204" pitchFamily="34" charset="0"/>
              </a:rPr>
              <a:t> ভূগোলকে প্রধানত দুটি শাখায় বিভক্ত করা </a:t>
            </a:r>
            <a:r>
              <a:rPr lang="as-IN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হয়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।</a:t>
            </a:r>
            <a:r>
              <a:rPr lang="as-IN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যথা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ঃ</a:t>
            </a:r>
            <a:r>
              <a:rPr lang="as-IN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3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as-IN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প্রাকৃতিক ভূগোল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en-US" sz="36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[ physical geography ]</a:t>
            </a:r>
          </a:p>
          <a:p>
            <a:r>
              <a:rPr lang="as-IN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3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s-IN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মানব </a:t>
            </a:r>
            <a:r>
              <a:rPr lang="as-IN" sz="3600" dirty="0">
                <a:solidFill>
                  <a:srgbClr val="FF0000"/>
                </a:solidFill>
                <a:latin typeface="Arial" panose="020B0604020202020204" pitchFamily="34" charset="0"/>
              </a:rPr>
              <a:t>ভূগোল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en-US" sz="36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[ human geography ]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8830" y="670989"/>
            <a:ext cx="6407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FF0000"/>
                </a:solidFill>
              </a:rPr>
              <a:t>ভূগোলের</a:t>
            </a:r>
            <a:r>
              <a:rPr lang="en-US" sz="4400" dirty="0" smtClean="0">
                <a:solidFill>
                  <a:srgbClr val="FF0000"/>
                </a:solidFill>
              </a:rPr>
              <a:t>  </a:t>
            </a:r>
            <a:r>
              <a:rPr lang="en-US" sz="4400" u="sng" dirty="0" err="1" smtClean="0">
                <a:solidFill>
                  <a:srgbClr val="FF0000"/>
                </a:solidFill>
              </a:rPr>
              <a:t>শ্রেণিবিভাগ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172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user</cp:lastModifiedBy>
  <cp:revision>18</cp:revision>
  <dcterms:created xsi:type="dcterms:W3CDTF">2020-10-03T13:31:42Z</dcterms:created>
  <dcterms:modified xsi:type="dcterms:W3CDTF">2020-12-29T13:25:30Z</dcterms:modified>
</cp:coreProperties>
</file>