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8" r:id="rId1"/>
  </p:sldMasterIdLst>
  <p:notesMasterIdLst>
    <p:notesMasterId r:id="rId26"/>
  </p:notesMasterIdLst>
  <p:sldIdLst>
    <p:sldId id="296" r:id="rId2"/>
    <p:sldId id="259" r:id="rId3"/>
    <p:sldId id="260" r:id="rId4"/>
    <p:sldId id="277" r:id="rId5"/>
    <p:sldId id="278" r:id="rId6"/>
    <p:sldId id="297" r:id="rId7"/>
    <p:sldId id="279" r:id="rId8"/>
    <p:sldId id="282" r:id="rId9"/>
    <p:sldId id="280" r:id="rId10"/>
    <p:sldId id="283" r:id="rId11"/>
    <p:sldId id="284" r:id="rId12"/>
    <p:sldId id="285" r:id="rId13"/>
    <p:sldId id="287" r:id="rId14"/>
    <p:sldId id="286" r:id="rId15"/>
    <p:sldId id="289" r:id="rId16"/>
    <p:sldId id="288" r:id="rId17"/>
    <p:sldId id="290" r:id="rId18"/>
    <p:sldId id="291" r:id="rId19"/>
    <p:sldId id="292" r:id="rId20"/>
    <p:sldId id="295" r:id="rId21"/>
    <p:sldId id="268" r:id="rId22"/>
    <p:sldId id="293" r:id="rId23"/>
    <p:sldId id="266" r:id="rId24"/>
    <p:sldId id="26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a:srgbClr val="000000"/>
    <a:srgbClr val="003300"/>
    <a:srgbClr val="0000FF"/>
    <a:srgbClr val="0099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763" autoAdjust="0"/>
  </p:normalViewPr>
  <p:slideViewPr>
    <p:cSldViewPr>
      <p:cViewPr>
        <p:scale>
          <a:sx n="60" d="100"/>
          <a:sy n="60" d="100"/>
        </p:scale>
        <p:origin x="-1080" y="-414"/>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16510A-E161-449D-8D36-8BFD953660DD}" type="datetimeFigureOut">
              <a:rPr lang="en-US" smtClean="0"/>
              <a:t>12/29/2020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43F391-517D-49F1-8315-AFB7D5BB828A}" type="slidenum">
              <a:rPr lang="en-US" smtClean="0"/>
              <a:t>‹#›</a:t>
            </a:fld>
            <a:endParaRPr lang="en-US"/>
          </a:p>
        </p:txBody>
      </p:sp>
    </p:spTree>
    <p:extLst>
      <p:ext uri="{BB962C8B-B14F-4D97-AF65-F5344CB8AC3E}">
        <p14:creationId xmlns:p14="http://schemas.microsoft.com/office/powerpoint/2010/main" val="2435753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6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1D8BD707-D9CF-40AE-B4C6-C98DA3205C09}" type="datetimeFigureOut">
              <a:rPr lang="en-US" smtClean="0"/>
              <a:pPr/>
              <a:t>12/29/2020</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vert="horz" lIns="45720" tIns="45720" rIns="45720" bIns="45720" rtlCol="0" anchor="ctr">
            <a:normAutofit/>
          </a:bodyPr>
          <a:lstStyle>
            <a:lvl1pPr>
              <a:defRPr lang="en-US"/>
            </a:lvl1pPr>
          </a:lstStyle>
          <a:p>
            <a:fld id="{B6F15528-21DE-4FAA-801E-634DDDAF4B2B}" type="slidenum">
              <a:rPr lang="en-US" smtClean="0"/>
              <a:pPr/>
              <a:t>‹#›</a:t>
            </a:fld>
            <a:endParaRPr lang="en-US"/>
          </a:p>
        </p:txBody>
      </p:sp>
      <p:sp>
        <p:nvSpPr>
          <p:cNvPr id="7" name="Rectangle 6"/>
          <p:cNvSpPr/>
          <p:nvPr/>
        </p:nvSpPr>
        <p:spPr>
          <a:xfrm>
            <a:off x="0" y="0"/>
            <a:ext cx="4572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12863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21329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20864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81785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p:nvSpPr>
        <p:spPr>
          <a:xfrm>
            <a:off x="0" y="0"/>
            <a:ext cx="4572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27937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05628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7879"/>
            <a:ext cx="4480560" cy="731520"/>
          </a:xfrm>
        </p:spPr>
        <p:txBody>
          <a:bodyPr anchor="b">
            <a:normAutofit/>
          </a:bodyPr>
          <a:lstStyle>
            <a:lvl1pPr marL="0" indent="0">
              <a:spcBef>
                <a:spcPts val="0"/>
              </a:spcBef>
              <a:buNone/>
              <a:defRPr sz="2000" b="0">
                <a:solidFill>
                  <a:schemeClr val="tx1">
                    <a:lumMod val="6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13"/>
          </p:nvPr>
        </p:nvSpPr>
        <p:spPr>
          <a:xfrm>
            <a:off x="6126480" y="1717879"/>
            <a:ext cx="4480560" cy="731520"/>
          </a:xfrm>
        </p:spPr>
        <p:txBody>
          <a:bodyPr anchor="b">
            <a:normAutofit/>
          </a:bodyPr>
          <a:lstStyle>
            <a:lvl1pPr marL="0" indent="0">
              <a:spcBef>
                <a:spcPts val="0"/>
              </a:spcBef>
              <a:buFontTx/>
              <a:buNone/>
              <a:defRPr lang="en-US" sz="2000" b="0" kern="1200" spc="10" baseline="0" dirty="0">
                <a:solidFill>
                  <a:schemeClr val="tx1">
                    <a:lumMod val="65000"/>
                  </a:schemeClr>
                </a:solidFill>
                <a:latin typeface="+mn-lt"/>
                <a:ea typeface="+mn-ea"/>
                <a:cs typeface="+mn-cs"/>
              </a:defRPr>
            </a:lvl1pPr>
          </a:lstStyle>
          <a:p>
            <a:pPr lvl="0"/>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36428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14180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5214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90077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tx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70745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1">
                    <a:lumMod val="50000"/>
                  </a:schemeClr>
                </a:solidFill>
              </a:defRPr>
            </a:lvl1pPr>
          </a:lstStyle>
          <a:p>
            <a:fld id="{1D8BD707-D9CF-40AE-B4C6-C98DA3205C09}" type="datetimeFigureOut">
              <a:rPr lang="en-US" smtClean="0"/>
              <a:pPr/>
              <a:t>12/29/2020</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rgbClr val="969696"/>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rgbClr val="777777"/>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903263399"/>
      </p:ext>
    </p:extLst>
  </p:cSld>
  <p:clrMap bg1="dk1" tx1="lt1" bg2="dk2" tx2="lt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361950"/>
            <a:ext cx="4011084" cy="1162050"/>
          </a:xfrm>
        </p:spPr>
        <p:txBody>
          <a:bodyPr>
            <a:normAutofit fontScale="90000"/>
          </a:bodyPr>
          <a:lstStyle/>
          <a:p>
            <a:r>
              <a:rPr lang="en-US" sz="9600" dirty="0" err="1"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SutonnyMJ" pitchFamily="2" charset="0"/>
                <a:cs typeface="SutonnyMJ" pitchFamily="2" charset="0"/>
              </a:rPr>
              <a:t>cwiwPwZ</a:t>
            </a:r>
            <a:endParaRPr lang="en-US" dirty="0">
              <a:solidFill>
                <a:srgbClr val="00B050"/>
              </a:solidFill>
            </a:endParaRPr>
          </a:p>
        </p:txBody>
      </p:sp>
      <p:pic>
        <p:nvPicPr>
          <p:cNvPr id="7" name="Content Placeholder 6" descr="38542 copy.jpg"/>
          <p:cNvPicPr>
            <a:picLocks noGrp="1" noChangeAspect="1"/>
          </p:cNvPicPr>
          <p:nvPr>
            <p:ph sz="half" idx="1"/>
          </p:nvPr>
        </p:nvPicPr>
        <p:blipFill>
          <a:blip r:embed="rId2"/>
          <a:srcRect/>
          <a:stretch>
            <a:fillRect/>
          </a:stretch>
        </p:blipFill>
        <p:spPr>
          <a:xfrm>
            <a:off x="838200" y="1371600"/>
            <a:ext cx="2939915" cy="2590800"/>
          </a:xfrm>
          <a:ln w="38100">
            <a:solidFill>
              <a:schemeClr val="tx1"/>
            </a:solidFill>
          </a:ln>
        </p:spPr>
      </p:pic>
      <p:sp>
        <p:nvSpPr>
          <p:cNvPr id="9" name="Title 2"/>
          <p:cNvSpPr txBox="1">
            <a:spLocks/>
          </p:cNvSpPr>
          <p:nvPr/>
        </p:nvSpPr>
        <p:spPr>
          <a:xfrm>
            <a:off x="304800" y="3810000"/>
            <a:ext cx="8229600" cy="1905000"/>
          </a:xfrm>
          <a:prstGeom prst="rect">
            <a:avLst/>
          </a:prstGeom>
        </p:spPr>
        <p:txBody>
          <a:bodyPr vert="horz" lIns="91440" tIns="45720" rIns="91440" bIns="45720" rtlCol="0" anchor="b">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48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utonnyMJ" pitchFamily="2" charset="0"/>
                <a:ea typeface="+mj-ea"/>
                <a:cs typeface="SutonnyMJ" pitchFamily="2" charset="0"/>
              </a:rPr>
              <a:t>‡</a:t>
            </a:r>
            <a:r>
              <a:rPr lang="en-US" sz="4800" b="1"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utonnyMJ" pitchFamily="2" charset="0"/>
                <a:ea typeface="+mj-ea"/>
                <a:cs typeface="SutonnyMJ" pitchFamily="2" charset="0"/>
              </a:rPr>
              <a:t>gv</a:t>
            </a:r>
            <a:r>
              <a:rPr lang="en-US" sz="48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utonnyMJ" pitchFamily="2" charset="0"/>
                <a:ea typeface="+mj-ea"/>
                <a:cs typeface="SutonnyMJ" pitchFamily="2" charset="0"/>
              </a:rPr>
              <a:t>. </a:t>
            </a:r>
            <a:r>
              <a:rPr lang="en-US" sz="4800" b="1"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utonnyMJ" pitchFamily="2" charset="0"/>
                <a:ea typeface="+mj-ea"/>
                <a:cs typeface="SutonnyMJ" pitchFamily="2" charset="0"/>
              </a:rPr>
              <a:t>mvB`yi</a:t>
            </a:r>
            <a:r>
              <a:rPr lang="en-US" sz="48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utonnyMJ" pitchFamily="2" charset="0"/>
                <a:ea typeface="+mj-ea"/>
                <a:cs typeface="SutonnyMJ" pitchFamily="2" charset="0"/>
              </a:rPr>
              <a:t> </a:t>
            </a:r>
            <a:r>
              <a:rPr lang="en-US" sz="4800" b="1"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utonnyMJ" pitchFamily="2" charset="0"/>
                <a:ea typeface="+mj-ea"/>
                <a:cs typeface="SutonnyMJ" pitchFamily="2" charset="0"/>
              </a:rPr>
              <a:t>ingvb</a:t>
            </a:r>
            <a:endParaRPr lang="en-US" sz="48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utonnyMJ" pitchFamily="2" charset="0"/>
              <a:ea typeface="+mj-ea"/>
              <a:cs typeface="SutonnyMJ" pitchFamily="2" charset="0"/>
            </a:endParaRPr>
          </a:p>
          <a:p>
            <a:pPr marL="0" marR="0" lvl="0" indent="0"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uLnTx/>
                <a:uFillTx/>
                <a:latin typeface="SutonnyMJ" pitchFamily="2" charset="0"/>
                <a:ea typeface="+mj-ea"/>
                <a:cs typeface="SutonnyMJ" pitchFamily="2" charset="0"/>
              </a:rPr>
              <a:t>mnKvix</a:t>
            </a:r>
            <a:r>
              <a:rPr kumimoji="0" lang="en-US" sz="4800" b="1" i="0" u="none" strike="noStrike" kern="1200" cap="none" spc="0" normalizeH="0" baseline="0" noProof="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uLnTx/>
                <a:uFillTx/>
                <a:latin typeface="SutonnyMJ" pitchFamily="2" charset="0"/>
                <a:ea typeface="+mj-ea"/>
                <a:cs typeface="SutonnyMJ" pitchFamily="2" charset="0"/>
              </a:rPr>
              <a:t> </a:t>
            </a:r>
            <a:r>
              <a:rPr kumimoji="0" lang="en-US" sz="4800" b="1" i="0" u="none" strike="noStrike" kern="1200" cap="none" spc="0" normalizeH="0" baseline="0" noProof="0"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uLnTx/>
                <a:uFillTx/>
                <a:latin typeface="SutonnyMJ" pitchFamily="2" charset="0"/>
                <a:ea typeface="+mj-ea"/>
                <a:cs typeface="SutonnyMJ" pitchFamily="2" charset="0"/>
              </a:rPr>
              <a:t>wkÿK</a:t>
            </a:r>
            <a:r>
              <a:rPr kumimoji="0" lang="en-US" sz="4800" b="1" i="0" u="none" strike="noStrike" kern="1200" cap="none" spc="0" normalizeH="0" baseline="0" noProof="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uLnTx/>
                <a:uFillTx/>
                <a:latin typeface="SutonnyMJ" pitchFamily="2" charset="0"/>
                <a:ea typeface="+mj-ea"/>
                <a:cs typeface="SutonnyMJ" pitchFamily="2" charset="0"/>
              </a:rPr>
              <a:t>(</a:t>
            </a:r>
            <a:r>
              <a:rPr kumimoji="0" lang="en-US" sz="4800" b="1" i="0" u="none" strike="noStrike" kern="1200" cap="none" spc="0" normalizeH="0" baseline="0" noProof="0"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uLnTx/>
                <a:uFillTx/>
                <a:latin typeface="SutonnyMJ" pitchFamily="2" charset="0"/>
                <a:ea typeface="+mj-ea"/>
                <a:cs typeface="SutonnyMJ" pitchFamily="2" charset="0"/>
              </a:rPr>
              <a:t>imvqb</a:t>
            </a:r>
            <a:r>
              <a:rPr kumimoji="0" lang="en-US" sz="4800" b="1" i="0" u="none" strike="noStrike" kern="1200" cap="none" spc="0" normalizeH="0" baseline="0" noProof="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uLnTx/>
                <a:uFillTx/>
                <a:latin typeface="SutonnyMJ" pitchFamily="2" charset="0"/>
                <a:ea typeface="+mj-ea"/>
                <a:cs typeface="SutonnyMJ" pitchFamily="2" charset="0"/>
              </a:rPr>
              <a:t>)</a:t>
            </a:r>
            <a:endParaRPr kumimoji="0" lang="en-US" sz="4800" b="1" i="0" u="none" strike="noStrike" kern="1200" cap="none" spc="0" normalizeH="0" baseline="0" noProof="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uLnTx/>
              <a:uFillTx/>
              <a:latin typeface="SutonnyMJ" pitchFamily="2" charset="0"/>
              <a:ea typeface="+mj-ea"/>
              <a:cs typeface="SutonnyMJ" pitchFamily="2" charset="0"/>
            </a:endParaRPr>
          </a:p>
        </p:txBody>
      </p:sp>
      <p:sp>
        <p:nvSpPr>
          <p:cNvPr id="5" name="Rectangle 4"/>
          <p:cNvSpPr/>
          <p:nvPr/>
        </p:nvSpPr>
        <p:spPr>
          <a:xfrm>
            <a:off x="5562600" y="4294763"/>
            <a:ext cx="5410200" cy="1877437"/>
          </a:xfrm>
          <a:prstGeom prst="rect">
            <a:avLst/>
          </a:prstGeom>
        </p:spPr>
        <p:txBody>
          <a:bodyPr wrap="square">
            <a:spAutoFit/>
          </a:bodyPr>
          <a:lstStyle/>
          <a:p>
            <a:pPr algn="ctr">
              <a:buFont typeface="Calibri" panose="020F0502020204030204" pitchFamily="34" charset="0"/>
              <a:buNone/>
            </a:pPr>
            <a:r>
              <a:rPr lang="bn-BD" sz="2800" b="1" dirty="0">
                <a:solidFill>
                  <a:srgbClr val="0070C0"/>
                </a:solidFill>
                <a:latin typeface="NikoshBAN" pitchFamily="2" charset="0"/>
                <a:cs typeface="NikoshBAN" pitchFamily="2" charset="0"/>
              </a:rPr>
              <a:t>  </a:t>
            </a:r>
            <a:r>
              <a:rPr lang="bn-BD" sz="2800" b="1" dirty="0">
                <a:ln w="12700">
                  <a:solidFill>
                    <a:schemeClr val="accent3">
                      <a:lumMod val="50000"/>
                    </a:schemeClr>
                  </a:solidFill>
                  <a:prstDash val="solid"/>
                </a:ln>
                <a:solidFill>
                  <a:srgbClr val="FFC000"/>
                </a:solidFill>
                <a:effectLst>
                  <a:innerShdw blurRad="177800">
                    <a:schemeClr val="accent3">
                      <a:lumMod val="50000"/>
                    </a:schemeClr>
                  </a:innerShdw>
                </a:effectLst>
                <a:latin typeface="NikoshBAN" pitchFamily="2" charset="0"/>
                <a:cs typeface="NikoshBAN" pitchFamily="2" charset="0"/>
              </a:rPr>
              <a:t>শ্রেণিঃ ৯ম</a:t>
            </a:r>
          </a:p>
          <a:p>
            <a:pPr algn="ctr">
              <a:buFont typeface="Calibri" panose="020F0502020204030204" pitchFamily="34" charset="0"/>
              <a:buNone/>
            </a:pPr>
            <a:r>
              <a:rPr lang="bn-BD" sz="2800" dirty="0">
                <a:latin typeface="NikoshBAN" pitchFamily="2" charset="0"/>
                <a:cs typeface="NikoshBAN" pitchFamily="2" charset="0"/>
              </a:rPr>
              <a:t>  বিষয়ঃ  রসায়ন</a:t>
            </a:r>
          </a:p>
          <a:p>
            <a:pPr algn="ctr">
              <a:buFont typeface="Calibri" panose="020F0502020204030204" pitchFamily="34" charset="0"/>
              <a:buNone/>
            </a:pPr>
            <a:r>
              <a:rPr lang="bn-BD" sz="3200" b="1" dirty="0">
                <a:solidFill>
                  <a:srgbClr val="FFC000"/>
                </a:solidFill>
                <a:latin typeface="NikoshBAN" panose="02000000000000000000" pitchFamily="2" charset="0"/>
                <a:cs typeface="NikoshBAN" panose="02000000000000000000" pitchFamily="2" charset="0"/>
              </a:rPr>
              <a:t>  </a:t>
            </a:r>
            <a:r>
              <a:rPr lang="bn-BD" sz="3200" b="1" dirty="0" smtClean="0">
                <a:solidFill>
                  <a:srgbClr val="FFC000"/>
                </a:solidFill>
                <a:latin typeface="NikoshBAN" panose="02000000000000000000" pitchFamily="2" charset="0"/>
                <a:cs typeface="NikoshBAN" panose="02000000000000000000" pitchFamily="2" charset="0"/>
              </a:rPr>
              <a:t>আমাদের জীবনে রসায়ন </a:t>
            </a:r>
            <a:endParaRPr lang="bn-BD" sz="2800" dirty="0">
              <a:latin typeface="NikoshBAN" pitchFamily="2" charset="0"/>
              <a:cs typeface="NikoshBAN" pitchFamily="2" charset="0"/>
            </a:endParaRPr>
          </a:p>
          <a:p>
            <a:pPr algn="ctr">
              <a:buFont typeface="Calibri" panose="020F0502020204030204" pitchFamily="34" charset="0"/>
              <a:buNone/>
            </a:pPr>
            <a:r>
              <a:rPr lang="bn-BD" sz="2800" dirty="0">
                <a:latin typeface="NikoshBAN" pitchFamily="2" charset="0"/>
                <a:cs typeface="NikoshBAN" pitchFamily="2" charset="0"/>
              </a:rPr>
              <a:t>  </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115463663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
                                        <p:tgtEl>
                                          <p:spTgt spid="5">
                                            <p:txEl>
                                              <p:pRg st="0" end="0"/>
                                            </p:txEl>
                                          </p:spTgt>
                                        </p:tgtEl>
                                      </p:cBhvr>
                                    </p:animEffect>
                                    <p:anim calcmode="lin" valueType="num">
                                      <p:cBhvr>
                                        <p:cTn id="8" dur="4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5">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5">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5">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nodeType="with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
                                        <p:tgtEl>
                                          <p:spTgt spid="5">
                                            <p:txEl>
                                              <p:pRg st="1" end="1"/>
                                            </p:txEl>
                                          </p:spTgt>
                                        </p:tgtEl>
                                      </p:cBhvr>
                                    </p:animEffect>
                                    <p:anim calcmode="lin" valueType="num">
                                      <p:cBhvr>
                                        <p:cTn id="15" dur="4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400" fill="hold"/>
                                        <p:tgtEl>
                                          <p:spTgt spid="5">
                                            <p:txEl>
                                              <p:pRg st="1" end="1"/>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5">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5">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9" presetID="43" presetClass="entr" presetSubtype="0" fill="hold"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
                                        <p:tgtEl>
                                          <p:spTgt spid="5">
                                            <p:txEl>
                                              <p:pRg st="2" end="2"/>
                                            </p:txEl>
                                          </p:spTgt>
                                        </p:tgtEl>
                                      </p:cBhvr>
                                    </p:animEffect>
                                    <p:anim calcmode="lin" valueType="num">
                                      <p:cBhvr>
                                        <p:cTn id="22" dur="4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400" fill="hold"/>
                                        <p:tgtEl>
                                          <p:spTgt spid="5">
                                            <p:txEl>
                                              <p:pRg st="2" end="2"/>
                                            </p:txEl>
                                          </p:spTgt>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5">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5">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6" presetID="43" presetClass="entr" presetSubtype="0" fill="hold" nodeType="with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
                                        <p:tgtEl>
                                          <p:spTgt spid="5">
                                            <p:txEl>
                                              <p:pRg st="3" end="3"/>
                                            </p:txEl>
                                          </p:spTgt>
                                        </p:tgtEl>
                                      </p:cBhvr>
                                    </p:animEffect>
                                    <p:anim calcmode="lin" valueType="num">
                                      <p:cBhvr>
                                        <p:cTn id="29" dur="4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400" fill="hold"/>
                                        <p:tgtEl>
                                          <p:spTgt spid="5">
                                            <p:txEl>
                                              <p:pRg st="3" end="3"/>
                                            </p:txEl>
                                          </p:spTgt>
                                        </p:tgtEl>
                                        <p:attrNameLst>
                                          <p:attrName>ppt_y</p:attrName>
                                        </p:attrNameLst>
                                      </p:cBhvr>
                                      <p:tavLst>
                                        <p:tav tm="0">
                                          <p:val>
                                            <p:strVal val="#ppt_y+0.31"/>
                                          </p:val>
                                        </p:tav>
                                        <p:tav tm="100000">
                                          <p:val>
                                            <p:strVal val="#ppt_y+0.31"/>
                                          </p:val>
                                        </p:tav>
                                      </p:tavLst>
                                    </p:anim>
                                    <p:anim calcmode="lin" valueType="num">
                                      <p:cBhvr>
                                        <p:cTn id="31" dur="600" decel="50000" fill="hold">
                                          <p:stCondLst>
                                            <p:cond delay="400"/>
                                          </p:stCondLst>
                                        </p:cTn>
                                        <p:tgtEl>
                                          <p:spTgt spid="5">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2" dur="600" decel="50000" fill="hold">
                                          <p:stCondLst>
                                            <p:cond delay="400"/>
                                          </p:stCondLst>
                                        </p:cTn>
                                        <p:tgtEl>
                                          <p:spTgt spid="5">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1524000"/>
            <a:ext cx="10744200" cy="1077218"/>
          </a:xfrm>
          <a:prstGeom prst="rect">
            <a:avLst/>
          </a:prstGeom>
          <a:noFill/>
        </p:spPr>
        <p:txBody>
          <a:bodyPr wrap="square" rtlCol="0">
            <a:spAutoFit/>
          </a:bodyPr>
          <a:lstStyle/>
          <a:p>
            <a:pPr algn="just"/>
            <a:r>
              <a:rPr lang="bn-BD" sz="3200" b="1" dirty="0" smtClean="0">
                <a:ln w="22225">
                  <a:solidFill>
                    <a:schemeClr val="accent2"/>
                  </a:solidFill>
                  <a:prstDash val="solid"/>
                </a:ln>
                <a:solidFill>
                  <a:schemeClr val="accent2">
                    <a:lumMod val="40000"/>
                    <a:lumOff val="60000"/>
                  </a:schemeClr>
                </a:solidFill>
                <a:latin typeface="NikoshBAN" pitchFamily="2" charset="0"/>
                <a:cs typeface="NikoshBAN" pitchFamily="2" charset="0"/>
              </a:rPr>
              <a:t>কাপড় কাঁচা সোডা বা সোডা অ্যাস;-</a:t>
            </a:r>
            <a:r>
              <a:rPr lang="bn-BD" sz="3200" b="1" dirty="0">
                <a:ln w="22225">
                  <a:solidFill>
                    <a:schemeClr val="accent2"/>
                  </a:solidFill>
                  <a:prstDash val="solid"/>
                </a:ln>
                <a:solidFill>
                  <a:schemeClr val="accent2">
                    <a:lumMod val="40000"/>
                    <a:lumOff val="60000"/>
                  </a:schemeClr>
                </a:solidFill>
                <a:latin typeface="NikoshBAN" pitchFamily="2" charset="0"/>
                <a:cs typeface="NikoshBAN" pitchFamily="2" charset="0"/>
              </a:rPr>
              <a:t> </a:t>
            </a:r>
            <a:r>
              <a:rPr lang="bn-BD" sz="3200" dirty="0" smtClean="0">
                <a:latin typeface="NikoshBAN" pitchFamily="2" charset="0"/>
                <a:cs typeface="NikoshBAN" pitchFamily="2" charset="0"/>
              </a:rPr>
              <a:t>সোডিয়াম হাইড্রোজেন কার্বনেটকে উতাপে বিয়োজিত করলে কাপড় কাঁচা সোডা পাওয়া যায়।</a:t>
            </a:r>
            <a:endParaRPr lang="en-US" sz="3200" dirty="0">
              <a:latin typeface="NikoshBAN" pitchFamily="2" charset="0"/>
              <a:cs typeface="NikoshBAN" pitchFamily="2" charset="0"/>
            </a:endParaRPr>
          </a:p>
        </p:txBody>
      </p:sp>
      <p:grpSp>
        <p:nvGrpSpPr>
          <p:cNvPr id="7" name="Group 6"/>
          <p:cNvGrpSpPr/>
          <p:nvPr/>
        </p:nvGrpSpPr>
        <p:grpSpPr>
          <a:xfrm>
            <a:off x="1371600" y="3048000"/>
            <a:ext cx="8267700" cy="461665"/>
            <a:chOff x="1524000" y="3812233"/>
            <a:chExt cx="8267700" cy="461665"/>
          </a:xfrm>
        </p:grpSpPr>
        <p:sp>
          <p:nvSpPr>
            <p:cNvPr id="8" name="Rectangle 7"/>
            <p:cNvSpPr/>
            <p:nvPr/>
          </p:nvSpPr>
          <p:spPr>
            <a:xfrm>
              <a:off x="1524000" y="3812233"/>
              <a:ext cx="8267700" cy="461665"/>
            </a:xfrm>
            <a:prstGeom prst="rect">
              <a:avLst/>
            </a:prstGeom>
          </p:spPr>
          <p:txBody>
            <a:bodyPr wrap="square">
              <a:spAutoFit/>
            </a:bodyPr>
            <a:lstStyle/>
            <a:p>
              <a:pPr algn="just"/>
              <a:r>
                <a:rPr lang="en-US" sz="2400" dirty="0" smtClean="0">
                  <a:solidFill>
                    <a:srgbClr val="FF0000"/>
                  </a:solidFill>
                </a:rPr>
                <a:t>2NaHCO3                      NaCO3  + CO2  </a:t>
              </a:r>
              <a:r>
                <a:rPr lang="en-US" sz="2400" dirty="0">
                  <a:solidFill>
                    <a:srgbClr val="FF0000"/>
                  </a:solidFill>
                </a:rPr>
                <a:t>+ </a:t>
              </a:r>
              <a:r>
                <a:rPr lang="en-US" sz="2400" dirty="0" smtClean="0">
                  <a:solidFill>
                    <a:srgbClr val="FF0000"/>
                  </a:solidFill>
                </a:rPr>
                <a:t>H2O</a:t>
              </a:r>
              <a:endParaRPr lang="bn-BD" sz="2400" dirty="0">
                <a:solidFill>
                  <a:srgbClr val="FF0000"/>
                </a:solidFill>
              </a:endParaRPr>
            </a:p>
          </p:txBody>
        </p:sp>
        <p:cxnSp>
          <p:nvCxnSpPr>
            <p:cNvPr id="12" name="Straight Arrow Connector 11"/>
            <p:cNvCxnSpPr/>
            <p:nvPr/>
          </p:nvCxnSpPr>
          <p:spPr>
            <a:xfrm flipV="1">
              <a:off x="3810000" y="4193233"/>
              <a:ext cx="712138" cy="7477"/>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sp>
        <p:nvSpPr>
          <p:cNvPr id="3" name="Rectangle 2"/>
          <p:cNvSpPr/>
          <p:nvPr/>
        </p:nvSpPr>
        <p:spPr>
          <a:xfrm>
            <a:off x="609600" y="3733800"/>
            <a:ext cx="7648248" cy="523220"/>
          </a:xfrm>
          <a:prstGeom prst="rect">
            <a:avLst/>
          </a:prstGeom>
        </p:spPr>
        <p:txBody>
          <a:bodyPr wrap="none">
            <a:spAutoFit/>
          </a:bodyPr>
          <a:lstStyle/>
          <a:p>
            <a:r>
              <a:rPr lang="bn-BD" sz="2800" b="1" dirty="0" smtClean="0">
                <a:ln w="22225">
                  <a:solidFill>
                    <a:schemeClr val="accent2"/>
                  </a:solidFill>
                  <a:prstDash val="solid"/>
                </a:ln>
                <a:solidFill>
                  <a:schemeClr val="accent2">
                    <a:lumMod val="40000"/>
                    <a:lumOff val="60000"/>
                  </a:schemeClr>
                </a:solidFill>
                <a:latin typeface="NikoshBAN" pitchFamily="2" charset="0"/>
                <a:cs typeface="NikoshBAN" pitchFamily="2" charset="0"/>
              </a:rPr>
              <a:t>সাবান ( টয়লেট ও লন্ডি সাবান );- </a:t>
            </a:r>
            <a:r>
              <a:rPr lang="bn-BD" sz="2800" dirty="0" smtClean="0">
                <a:latin typeface="NikoshBAN" pitchFamily="2" charset="0"/>
                <a:cs typeface="NikoshBAN" pitchFamily="2" charset="0"/>
              </a:rPr>
              <a:t> ভিডিওটি লক্ষ্য কর --------------</a:t>
            </a:r>
            <a:endParaRPr lang="en-US" sz="2800" dirty="0"/>
          </a:p>
        </p:txBody>
      </p:sp>
      <p:sp>
        <p:nvSpPr>
          <p:cNvPr id="13" name="Rectangle 12"/>
          <p:cNvSpPr/>
          <p:nvPr/>
        </p:nvSpPr>
        <p:spPr>
          <a:xfrm>
            <a:off x="609600" y="4419600"/>
            <a:ext cx="10439400" cy="1938992"/>
          </a:xfrm>
          <a:prstGeom prst="rect">
            <a:avLst/>
          </a:prstGeom>
        </p:spPr>
        <p:txBody>
          <a:bodyPr wrap="square">
            <a:spAutoFit/>
          </a:bodyPr>
          <a:lstStyle/>
          <a:p>
            <a:pPr algn="just"/>
            <a:r>
              <a:rPr lang="en-US" sz="2400" dirty="0">
                <a:solidFill>
                  <a:srgbClr val="FF0000"/>
                </a:solidFill>
              </a:rPr>
              <a:t>CH2 – OCO – </a:t>
            </a:r>
            <a:r>
              <a:rPr lang="en-US" sz="2400" dirty="0" smtClean="0">
                <a:solidFill>
                  <a:srgbClr val="FF0000"/>
                </a:solidFill>
              </a:rPr>
              <a:t>R                                       O                  CH2 </a:t>
            </a:r>
            <a:r>
              <a:rPr lang="en-US" sz="2400" dirty="0">
                <a:solidFill>
                  <a:srgbClr val="FF0000"/>
                </a:solidFill>
              </a:rPr>
              <a:t>- </a:t>
            </a:r>
            <a:r>
              <a:rPr lang="en-US" sz="2400" dirty="0" smtClean="0">
                <a:solidFill>
                  <a:srgbClr val="FF0000"/>
                </a:solidFill>
              </a:rPr>
              <a:t>OH</a:t>
            </a:r>
          </a:p>
          <a:p>
            <a:pPr algn="just"/>
            <a:r>
              <a:rPr lang="en-US" sz="2400" dirty="0" smtClean="0">
                <a:solidFill>
                  <a:srgbClr val="FF0000"/>
                </a:solidFill>
              </a:rPr>
              <a:t> </a:t>
            </a:r>
            <a:r>
              <a:rPr lang="en-US" sz="2400" dirty="0" smtClean="0">
                <a:solidFill>
                  <a:srgbClr val="FF0000"/>
                </a:solidFill>
                <a:latin typeface="NikoshBAN" panose="02000000000000000000" pitchFamily="2" charset="0"/>
                <a:cs typeface="NikoshBAN" panose="02000000000000000000" pitchFamily="2" charset="0"/>
              </a:rPr>
              <a:t>।                                                                        ।।         </a:t>
            </a:r>
            <a:r>
              <a:rPr lang="en-US" sz="2400" dirty="0" smtClean="0">
                <a:solidFill>
                  <a:srgbClr val="FF0000"/>
                </a:solidFill>
                <a:latin typeface="NikoshBAN" panose="02000000000000000000" pitchFamily="2" charset="0"/>
                <a:cs typeface="NikoshBAN" panose="02000000000000000000" pitchFamily="2" charset="0"/>
              </a:rPr>
              <a:t>।</a:t>
            </a:r>
            <a:endParaRPr lang="en-US" sz="2400" dirty="0">
              <a:solidFill>
                <a:srgbClr val="FF0000"/>
              </a:solidFill>
            </a:endParaRPr>
          </a:p>
          <a:p>
            <a:pPr algn="just"/>
            <a:r>
              <a:rPr lang="en-US" sz="2400" dirty="0" smtClean="0">
                <a:solidFill>
                  <a:srgbClr val="FF0000"/>
                </a:solidFill>
              </a:rPr>
              <a:t>CH –OCO - R       + </a:t>
            </a:r>
            <a:r>
              <a:rPr lang="en-US" sz="2400" dirty="0" err="1" smtClean="0">
                <a:solidFill>
                  <a:srgbClr val="FF0000"/>
                </a:solidFill>
              </a:rPr>
              <a:t>NaOH</a:t>
            </a:r>
            <a:r>
              <a:rPr lang="en-US" sz="2400" dirty="0" smtClean="0">
                <a:solidFill>
                  <a:srgbClr val="FF0000"/>
                </a:solidFill>
              </a:rPr>
              <a:t>             3R – C - </a:t>
            </a:r>
            <a:r>
              <a:rPr lang="en-US" sz="2400" dirty="0" err="1" smtClean="0">
                <a:solidFill>
                  <a:srgbClr val="FF0000"/>
                </a:solidFill>
              </a:rPr>
              <a:t>ONa</a:t>
            </a:r>
            <a:r>
              <a:rPr lang="en-US" sz="2400" dirty="0" smtClean="0">
                <a:solidFill>
                  <a:srgbClr val="FF0000"/>
                </a:solidFill>
              </a:rPr>
              <a:t>  +   </a:t>
            </a:r>
            <a:r>
              <a:rPr lang="en-US" sz="2400" dirty="0" smtClean="0">
                <a:solidFill>
                  <a:srgbClr val="FF0000"/>
                </a:solidFill>
              </a:rPr>
              <a:t> CH </a:t>
            </a:r>
            <a:r>
              <a:rPr lang="en-US" sz="2400" dirty="0" smtClean="0">
                <a:solidFill>
                  <a:srgbClr val="FF0000"/>
                </a:solidFill>
              </a:rPr>
              <a:t>– OH</a:t>
            </a:r>
            <a:r>
              <a:rPr lang="bn-BD" sz="2400" dirty="0" smtClean="0">
                <a:solidFill>
                  <a:srgbClr val="FF0000"/>
                </a:solidFill>
              </a:rPr>
              <a:t>  </a:t>
            </a:r>
            <a:r>
              <a:rPr lang="bn-BD" sz="2400" dirty="0" smtClean="0">
                <a:solidFill>
                  <a:srgbClr val="FF0000"/>
                </a:solidFill>
                <a:latin typeface="NikoshBAN" panose="02000000000000000000" pitchFamily="2" charset="0"/>
                <a:cs typeface="NikoshBAN" panose="02000000000000000000" pitchFamily="2" charset="0"/>
              </a:rPr>
              <a:t>(গ্লিসারল)</a:t>
            </a:r>
            <a:endParaRPr lang="en-US" sz="2400" dirty="0" smtClean="0">
              <a:solidFill>
                <a:srgbClr val="FF0000"/>
              </a:solidFill>
              <a:latin typeface="NikoshBAN" panose="02000000000000000000" pitchFamily="2" charset="0"/>
              <a:cs typeface="NikoshBAN" panose="02000000000000000000" pitchFamily="2" charset="0"/>
            </a:endParaRPr>
          </a:p>
          <a:p>
            <a:pPr algn="just"/>
            <a:r>
              <a:rPr lang="en-US" sz="2400" dirty="0" smtClean="0">
                <a:solidFill>
                  <a:srgbClr val="FF0000"/>
                </a:solidFill>
              </a:rPr>
              <a:t> </a:t>
            </a:r>
            <a:r>
              <a:rPr lang="en-US" sz="2400" dirty="0" smtClean="0">
                <a:solidFill>
                  <a:srgbClr val="FF0000"/>
                </a:solidFill>
                <a:latin typeface="NikoshBAN" panose="02000000000000000000" pitchFamily="2" charset="0"/>
                <a:cs typeface="NikoshBAN" panose="02000000000000000000" pitchFamily="2" charset="0"/>
              </a:rPr>
              <a:t>।                                                                                   </a:t>
            </a:r>
            <a:r>
              <a:rPr lang="en-US" sz="2400" dirty="0" smtClean="0">
                <a:solidFill>
                  <a:srgbClr val="FF0000"/>
                </a:solidFill>
                <a:latin typeface="NikoshBAN" panose="02000000000000000000" pitchFamily="2" charset="0"/>
                <a:cs typeface="NikoshBAN" panose="02000000000000000000" pitchFamily="2" charset="0"/>
              </a:rPr>
              <a:t> </a:t>
            </a:r>
            <a:r>
              <a:rPr lang="en-US" sz="2400" dirty="0" smtClean="0">
                <a:solidFill>
                  <a:srgbClr val="FF0000"/>
                </a:solidFill>
                <a:latin typeface="NikoshBAN" panose="02000000000000000000" pitchFamily="2" charset="0"/>
                <a:cs typeface="NikoshBAN" panose="02000000000000000000" pitchFamily="2" charset="0"/>
              </a:rPr>
              <a:t>।</a:t>
            </a:r>
            <a:endParaRPr lang="en-US" sz="2400" dirty="0">
              <a:solidFill>
                <a:srgbClr val="FF0000"/>
              </a:solidFill>
            </a:endParaRPr>
          </a:p>
          <a:p>
            <a:pPr algn="just"/>
            <a:r>
              <a:rPr lang="en-US" sz="2400" dirty="0" smtClean="0">
                <a:solidFill>
                  <a:srgbClr val="FF0000"/>
                </a:solidFill>
              </a:rPr>
              <a:t>CH2 – OCO – R </a:t>
            </a:r>
            <a:r>
              <a:rPr lang="bn-BD" sz="2400" dirty="0" smtClean="0">
                <a:solidFill>
                  <a:srgbClr val="FF0000"/>
                </a:solidFill>
                <a:latin typeface="NikoshBAN" panose="02000000000000000000" pitchFamily="2" charset="0"/>
                <a:cs typeface="NikoshBAN" panose="02000000000000000000" pitchFamily="2" charset="0"/>
              </a:rPr>
              <a:t>(তেল বা চর্বি)</a:t>
            </a:r>
            <a:r>
              <a:rPr lang="en-US" sz="2400" dirty="0" smtClean="0">
                <a:solidFill>
                  <a:srgbClr val="FF0000"/>
                </a:solidFill>
                <a:latin typeface="NikoshBAN" panose="02000000000000000000" pitchFamily="2" charset="0"/>
                <a:cs typeface="NikoshBAN" panose="02000000000000000000" pitchFamily="2" charset="0"/>
              </a:rPr>
              <a:t>                  </a:t>
            </a:r>
            <a:r>
              <a:rPr lang="en-US" sz="2400" dirty="0" smtClean="0">
                <a:solidFill>
                  <a:srgbClr val="FF0000"/>
                </a:solidFill>
                <a:latin typeface="NikoshBAN" panose="02000000000000000000" pitchFamily="2" charset="0"/>
                <a:cs typeface="NikoshBAN" panose="02000000000000000000" pitchFamily="2" charset="0"/>
              </a:rPr>
              <a:t> </a:t>
            </a:r>
            <a:r>
              <a:rPr lang="bn-BD" sz="2400" dirty="0" smtClean="0">
                <a:solidFill>
                  <a:srgbClr val="FF0000"/>
                </a:solidFill>
                <a:latin typeface="NikoshBAN" panose="02000000000000000000" pitchFamily="2" charset="0"/>
                <a:cs typeface="NikoshBAN" panose="02000000000000000000" pitchFamily="2" charset="0"/>
              </a:rPr>
              <a:t>সাবান</a:t>
            </a:r>
            <a:r>
              <a:rPr lang="en-US" sz="2400" dirty="0" smtClean="0">
                <a:solidFill>
                  <a:srgbClr val="FF0000"/>
                </a:solidFill>
              </a:rPr>
              <a:t>           </a:t>
            </a:r>
            <a:r>
              <a:rPr lang="en-US" sz="2400" dirty="0" smtClean="0">
                <a:solidFill>
                  <a:srgbClr val="FF0000"/>
                </a:solidFill>
              </a:rPr>
              <a:t>CH2 - OH</a:t>
            </a:r>
            <a:endParaRPr lang="bn-BD" sz="2400" dirty="0">
              <a:solidFill>
                <a:srgbClr val="FF0000"/>
              </a:solidFill>
            </a:endParaRPr>
          </a:p>
        </p:txBody>
      </p:sp>
      <p:cxnSp>
        <p:nvCxnSpPr>
          <p:cNvPr id="11" name="Straight Arrow Connector 10"/>
          <p:cNvCxnSpPr/>
          <p:nvPr/>
        </p:nvCxnSpPr>
        <p:spPr>
          <a:xfrm flipV="1">
            <a:off x="4648200" y="5715000"/>
            <a:ext cx="712138" cy="7477"/>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2209800" y="533400"/>
            <a:ext cx="7483139" cy="830997"/>
          </a:xfrm>
          <a:prstGeom prst="rect">
            <a:avLst/>
          </a:prstGeom>
        </p:spPr>
        <p:txBody>
          <a:bodyPr wrap="none">
            <a:spAutoFit/>
          </a:bodyPr>
          <a:lstStyle/>
          <a:p>
            <a:r>
              <a:rPr lang="bn-BD" sz="48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NikoshBAN" panose="02000000000000000000" pitchFamily="2" charset="0"/>
                <a:cs typeface="NikoshBAN" panose="02000000000000000000" pitchFamily="2" charset="0"/>
              </a:rPr>
              <a:t>পরিষ্কার পরিচ্ছন্নতায় রসায়ন</a:t>
            </a:r>
            <a:endParaRPr lang="en-US" sz="48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760696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by="(-#ppt_w*2)" calcmode="lin" valueType="num">
                                      <p:cBhvr rctx="PPT">
                                        <p:cTn id="7" dur="500" autoRev="1" fill="hold">
                                          <p:stCondLst>
                                            <p:cond delay="0"/>
                                          </p:stCondLst>
                                        </p:cTn>
                                        <p:tgtEl>
                                          <p:spTgt spid="6"/>
                                        </p:tgtEl>
                                        <p:attrNameLst>
                                          <p:attrName>ppt_w</p:attrName>
                                        </p:attrNameLst>
                                      </p:cBhvr>
                                    </p:anim>
                                    <p:anim by="(#ppt_w*0.50)" calcmode="lin" valueType="num">
                                      <p:cBhvr>
                                        <p:cTn id="8" dur="500" decel="50000" autoRev="1" fill="hold">
                                          <p:stCondLst>
                                            <p:cond delay="0"/>
                                          </p:stCondLst>
                                        </p:cTn>
                                        <p:tgtEl>
                                          <p:spTgt spid="6"/>
                                        </p:tgtEl>
                                        <p:attrNameLst>
                                          <p:attrName>ppt_x</p:attrName>
                                        </p:attrNameLst>
                                      </p:cBhvr>
                                    </p:anim>
                                    <p:anim from="(-#ppt_h/2)" to="(#ppt_y)" calcmode="lin" valueType="num">
                                      <p:cBhvr>
                                        <p:cTn id="9" dur="1000" fill="hold">
                                          <p:stCondLst>
                                            <p:cond delay="0"/>
                                          </p:stCondLst>
                                        </p:cTn>
                                        <p:tgtEl>
                                          <p:spTgt spid="6"/>
                                        </p:tgtEl>
                                        <p:attrNameLst>
                                          <p:attrName>ppt_y</p:attrName>
                                        </p:attrNameLst>
                                      </p:cBhvr>
                                    </p:anim>
                                    <p:animRot by="21600000">
                                      <p:cBhvr>
                                        <p:cTn id="10" dur="1000" fill="hold">
                                          <p:stCondLst>
                                            <p:cond delay="0"/>
                                          </p:stCondLst>
                                        </p:cTn>
                                        <p:tgtEl>
                                          <p:spTgt spid="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dissolve">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dissolve">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dissolve">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524000"/>
            <a:ext cx="10515600" cy="2246769"/>
          </a:xfrm>
          <a:prstGeom prst="rect">
            <a:avLst/>
          </a:prstGeom>
          <a:noFill/>
        </p:spPr>
        <p:txBody>
          <a:bodyPr wrap="square" rtlCol="0">
            <a:spAutoFit/>
          </a:bodyPr>
          <a:lstStyle/>
          <a:p>
            <a:pPr algn="just"/>
            <a:r>
              <a:rPr lang="bn-BD" sz="2800" dirty="0" smtClean="0">
                <a:solidFill>
                  <a:srgbClr val="00CC66"/>
                </a:solidFill>
                <a:latin typeface="NikoshBAN" panose="02000000000000000000" pitchFamily="2" charset="0"/>
                <a:cs typeface="NikoshBAN" panose="02000000000000000000" pitchFamily="2" charset="0"/>
              </a:rPr>
              <a:t>সোডিয়াম লরাইল সালফোনেট;- </a:t>
            </a:r>
            <a:r>
              <a:rPr lang="bn-BD" sz="2800" dirty="0" smtClean="0">
                <a:latin typeface="NikoshBAN" panose="02000000000000000000" pitchFamily="2" charset="0"/>
                <a:cs typeface="NikoshBAN" panose="02000000000000000000" pitchFamily="2" charset="0"/>
              </a:rPr>
              <a:t>তেল বা চর্বিকে  আর্দ্র বিশ্লেষন ও হাইড্রোজিনেশন করলে দীর্ঘ শিকল বিশিষ্ট বিভিন্ন অ্যালকহল ( লএয়াইল অ্যালকোহল) উৎপন্ন হয়। উৎপাদের সাথে সালফিউরিক এসিড যোগ করলে দীর্ঘ শিকল বিশিষ্ট অ্যালকাইল ( লরাইল) হাইড্রোজেন সালফেট উৎপন্ন হয়। লরাইল হাইড্রোজেন সালফেটকে কস্টিক সোডা দ্রবনের মধ্যে দিয়ে পরিচালনা করলে সোডিয়াম লরাইল সালফোনেট নামক ডিটারজেন্ট উৎপন্ন হয়। </a:t>
            </a:r>
            <a:endParaRPr lang="en-US" sz="2800" dirty="0">
              <a:latin typeface="NikoshBAN" panose="02000000000000000000" pitchFamily="2" charset="0"/>
              <a:cs typeface="NikoshBAN" panose="02000000000000000000" pitchFamily="2" charset="0"/>
            </a:endParaRPr>
          </a:p>
        </p:txBody>
      </p:sp>
      <p:cxnSp>
        <p:nvCxnSpPr>
          <p:cNvPr id="10" name="Straight Arrow Connector 9"/>
          <p:cNvCxnSpPr/>
          <p:nvPr/>
        </p:nvCxnSpPr>
        <p:spPr>
          <a:xfrm flipV="1">
            <a:off x="5383862" y="4876800"/>
            <a:ext cx="712138" cy="4019"/>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62000" y="4629090"/>
            <a:ext cx="10439400" cy="400110"/>
          </a:xfrm>
          <a:prstGeom prst="rect">
            <a:avLst/>
          </a:prstGeom>
          <a:noFill/>
        </p:spPr>
        <p:txBody>
          <a:bodyPr wrap="square" rtlCol="0">
            <a:spAutoFit/>
          </a:bodyPr>
          <a:lstStyle/>
          <a:p>
            <a:pPr algn="just"/>
            <a:r>
              <a:rPr lang="en-US" sz="2000" dirty="0">
                <a:solidFill>
                  <a:srgbClr val="FF0000"/>
                </a:solidFill>
              </a:rPr>
              <a:t>CH3-(CH2)10- CH2 - OH  + H2SO4             </a:t>
            </a:r>
            <a:r>
              <a:rPr lang="en-US" sz="2000" dirty="0" smtClean="0">
                <a:solidFill>
                  <a:srgbClr val="FF0000"/>
                </a:solidFill>
              </a:rPr>
              <a:t>      </a:t>
            </a:r>
            <a:r>
              <a:rPr lang="en-US" sz="2000" dirty="0">
                <a:solidFill>
                  <a:srgbClr val="FF0000"/>
                </a:solidFill>
              </a:rPr>
              <a:t>CH3 – (CH2)10 – CH2 -O-SO3H  + H2O</a:t>
            </a:r>
            <a:endParaRPr lang="bn-BD" sz="2000" dirty="0">
              <a:solidFill>
                <a:srgbClr val="FF0000"/>
              </a:solidFill>
            </a:endParaRPr>
          </a:p>
        </p:txBody>
      </p:sp>
      <p:grpSp>
        <p:nvGrpSpPr>
          <p:cNvPr id="14" name="Group 13"/>
          <p:cNvGrpSpPr/>
          <p:nvPr/>
        </p:nvGrpSpPr>
        <p:grpSpPr>
          <a:xfrm>
            <a:off x="762000" y="5650468"/>
            <a:ext cx="10363200" cy="369332"/>
            <a:chOff x="762000" y="5650468"/>
            <a:chExt cx="10363200" cy="369332"/>
          </a:xfrm>
        </p:grpSpPr>
        <p:cxnSp>
          <p:nvCxnSpPr>
            <p:cNvPr id="7" name="Straight Arrow Connector 6"/>
            <p:cNvCxnSpPr/>
            <p:nvPr/>
          </p:nvCxnSpPr>
          <p:spPr>
            <a:xfrm flipV="1">
              <a:off x="5460062" y="5859923"/>
              <a:ext cx="712138" cy="7477"/>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62000" y="5650468"/>
              <a:ext cx="10363200" cy="369332"/>
            </a:xfrm>
            <a:prstGeom prst="rect">
              <a:avLst/>
            </a:prstGeom>
            <a:noFill/>
          </p:spPr>
          <p:txBody>
            <a:bodyPr wrap="square" rtlCol="0">
              <a:spAutoFit/>
            </a:bodyPr>
            <a:lstStyle/>
            <a:p>
              <a:r>
                <a:rPr lang="en-US" dirty="0">
                  <a:solidFill>
                    <a:srgbClr val="FF0000"/>
                  </a:solidFill>
                </a:rPr>
                <a:t>CH3 – (CH2)10 – CH2 -</a:t>
              </a:r>
              <a:r>
                <a:rPr lang="en-US" dirty="0" smtClean="0">
                  <a:solidFill>
                    <a:srgbClr val="FF0000"/>
                  </a:solidFill>
                </a:rPr>
                <a:t>O-SO3H   + </a:t>
              </a:r>
              <a:r>
                <a:rPr lang="en-US" dirty="0" err="1" smtClean="0">
                  <a:solidFill>
                    <a:srgbClr val="FF0000"/>
                  </a:solidFill>
                </a:rPr>
                <a:t>NaOH</a:t>
              </a:r>
              <a:r>
                <a:rPr lang="en-US" dirty="0" smtClean="0">
                  <a:solidFill>
                    <a:srgbClr val="FF0000"/>
                  </a:solidFill>
                </a:rPr>
                <a:t>               CH3 – (CH2)10 – CH2 – O – SO3Na  +  H2O</a:t>
              </a:r>
              <a:endParaRPr lang="en-US" dirty="0"/>
            </a:p>
          </p:txBody>
        </p:sp>
      </p:grpSp>
      <p:sp>
        <p:nvSpPr>
          <p:cNvPr id="3" name="Rectangle 2"/>
          <p:cNvSpPr/>
          <p:nvPr/>
        </p:nvSpPr>
        <p:spPr>
          <a:xfrm>
            <a:off x="838200" y="457200"/>
            <a:ext cx="8763000" cy="1754326"/>
          </a:xfrm>
          <a:prstGeom prst="rect">
            <a:avLst/>
          </a:prstGeom>
        </p:spPr>
        <p:txBody>
          <a:bodyPr wrap="square">
            <a:spAutoFit/>
          </a:bodyPr>
          <a:lstStyle/>
          <a:p>
            <a:pPr algn="just"/>
            <a:r>
              <a:rPr lang="bn-BD"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NikoshBAN" panose="02000000000000000000" pitchFamily="2" charset="0"/>
                <a:cs typeface="NikoshBAN" panose="02000000000000000000" pitchFamily="2" charset="0"/>
              </a:rPr>
              <a:t>ডিটারজেন্ট প্রস্তুতি</a:t>
            </a:r>
          </a:p>
          <a:p>
            <a:pPr algn="just"/>
            <a:r>
              <a:rPr lang="bn-BD"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NikoshBAN" panose="02000000000000000000" pitchFamily="2" charset="0"/>
                <a:cs typeface="NikoshBAN" panose="02000000000000000000" pitchFamily="2" charset="0"/>
              </a:rPr>
              <a:t>            </a:t>
            </a:r>
            <a:endPar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7044911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ssolv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dissolve">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600200"/>
            <a:ext cx="10591800" cy="1138773"/>
          </a:xfrm>
          <a:prstGeom prst="rect">
            <a:avLst/>
          </a:prstGeom>
          <a:noFill/>
        </p:spPr>
        <p:txBody>
          <a:bodyPr wrap="square" rtlCol="0">
            <a:spAutoFit/>
          </a:bodyPr>
          <a:lstStyle/>
          <a:p>
            <a:r>
              <a:rPr lang="bn-BD" sz="40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NikoshBAN" pitchFamily="2" charset="0"/>
                <a:cs typeface="NikoshBAN" pitchFamily="2" charset="0"/>
              </a:rPr>
              <a:t>ব্লিচ প্রস্তুতি;- </a:t>
            </a:r>
            <a:r>
              <a:rPr lang="bn-BD" sz="2800" dirty="0" smtClean="0">
                <a:ln w="0"/>
                <a:effectLst>
                  <a:outerShdw blurRad="38100" dist="25400" dir="5400000" algn="ctr" rotWithShape="0">
                    <a:srgbClr val="6E747A">
                      <a:alpha val="43000"/>
                    </a:srgbClr>
                  </a:outerShdw>
                </a:effectLst>
                <a:latin typeface="NikoshBAN" pitchFamily="2" charset="0"/>
                <a:cs typeface="NikoshBAN" pitchFamily="2" charset="0"/>
              </a:rPr>
              <a:t>ব্লিচিং পাউডার </a:t>
            </a:r>
            <a:r>
              <a:rPr lang="en-US" sz="2400" dirty="0" err="1" smtClean="0">
                <a:ln w="0"/>
                <a:effectLst>
                  <a:outerShdw blurRad="38100" dist="25400" dir="5400000" algn="ctr" rotWithShape="0">
                    <a:srgbClr val="6E747A">
                      <a:alpha val="43000"/>
                    </a:srgbClr>
                  </a:outerShdw>
                </a:effectLst>
                <a:latin typeface="NikoshBAN" pitchFamily="2" charset="0"/>
                <a:cs typeface="NikoshBAN" pitchFamily="2" charset="0"/>
              </a:rPr>
              <a:t>Ca</a:t>
            </a:r>
            <a:r>
              <a:rPr lang="en-US" sz="2400" dirty="0" smtClean="0">
                <a:ln w="0"/>
                <a:effectLst>
                  <a:outerShdw blurRad="38100" dist="25400" dir="5400000" algn="ctr" rotWithShape="0">
                    <a:srgbClr val="6E747A">
                      <a:alpha val="43000"/>
                    </a:srgbClr>
                  </a:outerShdw>
                </a:effectLst>
                <a:latin typeface="NikoshBAN" pitchFamily="2" charset="0"/>
                <a:cs typeface="NikoshBAN" pitchFamily="2" charset="0"/>
              </a:rPr>
              <a:t>(</a:t>
            </a:r>
            <a:r>
              <a:rPr lang="en-US" sz="2400" dirty="0" err="1" smtClean="0">
                <a:ln w="0"/>
                <a:effectLst>
                  <a:outerShdw blurRad="38100" dist="25400" dir="5400000" algn="ctr" rotWithShape="0">
                    <a:srgbClr val="6E747A">
                      <a:alpha val="43000"/>
                    </a:srgbClr>
                  </a:outerShdw>
                </a:effectLst>
                <a:latin typeface="NikoshBAN" pitchFamily="2" charset="0"/>
                <a:cs typeface="NikoshBAN" pitchFamily="2" charset="0"/>
              </a:rPr>
              <a:t>OCl</a:t>
            </a:r>
            <a:r>
              <a:rPr lang="en-US" sz="2400" dirty="0" smtClean="0">
                <a:ln w="0"/>
                <a:effectLst>
                  <a:outerShdw blurRad="38100" dist="25400" dir="5400000" algn="ctr" rotWithShape="0">
                    <a:srgbClr val="6E747A">
                      <a:alpha val="43000"/>
                    </a:srgbClr>
                  </a:outerShdw>
                </a:effectLst>
                <a:latin typeface="NikoshBAN" pitchFamily="2" charset="0"/>
                <a:cs typeface="NikoshBAN" pitchFamily="2" charset="0"/>
              </a:rPr>
              <a:t>)</a:t>
            </a:r>
            <a:r>
              <a:rPr lang="en-US" sz="2400" dirty="0" err="1" smtClean="0">
                <a:ln w="0"/>
                <a:effectLst>
                  <a:outerShdw blurRad="38100" dist="25400" dir="5400000" algn="ctr" rotWithShape="0">
                    <a:srgbClr val="6E747A">
                      <a:alpha val="43000"/>
                    </a:srgbClr>
                  </a:outerShdw>
                </a:effectLst>
                <a:latin typeface="NikoshBAN" pitchFamily="2" charset="0"/>
                <a:cs typeface="NikoshBAN" pitchFamily="2" charset="0"/>
              </a:rPr>
              <a:t>C</a:t>
            </a:r>
            <a:r>
              <a:rPr lang="en-US" sz="2800" dirty="0" err="1" smtClean="0">
                <a:ln w="0"/>
                <a:effectLst>
                  <a:outerShdw blurRad="38100" dist="25400" dir="5400000" algn="ctr" rotWithShape="0">
                    <a:srgbClr val="6E747A">
                      <a:alpha val="43000"/>
                    </a:srgbClr>
                  </a:outerShdw>
                </a:effectLst>
                <a:latin typeface="NikoshBAN" pitchFamily="2" charset="0"/>
                <a:cs typeface="NikoshBAN" pitchFamily="2" charset="0"/>
              </a:rPr>
              <a:t>l</a:t>
            </a:r>
            <a:r>
              <a:rPr lang="en-US" sz="2800" dirty="0" smtClean="0">
                <a:ln w="0"/>
                <a:effectLst>
                  <a:outerShdw blurRad="38100" dist="25400" dir="5400000" algn="ctr" rotWithShape="0">
                    <a:srgbClr val="6E747A">
                      <a:alpha val="43000"/>
                    </a:srgbClr>
                  </a:outerShdw>
                </a:effectLst>
                <a:latin typeface="NikoshBAN" pitchFamily="2" charset="0"/>
                <a:cs typeface="NikoshBAN" pitchFamily="2" charset="0"/>
              </a:rPr>
              <a:t> </a:t>
            </a:r>
            <a:r>
              <a:rPr lang="bn-BD" sz="2800" dirty="0" smtClean="0">
                <a:ln w="0"/>
                <a:effectLst>
                  <a:outerShdw blurRad="38100" dist="25400" dir="5400000" algn="ctr" rotWithShape="0">
                    <a:srgbClr val="6E747A">
                      <a:alpha val="43000"/>
                    </a:srgbClr>
                  </a:outerShdw>
                </a:effectLst>
                <a:latin typeface="NikoshBAN" pitchFamily="2" charset="0"/>
                <a:cs typeface="NikoshBAN" pitchFamily="2" charset="0"/>
              </a:rPr>
              <a:t> </a:t>
            </a:r>
            <a:r>
              <a:rPr lang="en-US" sz="2400" dirty="0" smtClean="0">
                <a:solidFill>
                  <a:srgbClr val="FF0000"/>
                </a:solidFill>
              </a:rPr>
              <a:t>40</a:t>
            </a:r>
            <a:r>
              <a:rPr lang="en-US" sz="2400" dirty="0" smtClean="0">
                <a:solidFill>
                  <a:srgbClr val="FF0000"/>
                </a:solidFill>
                <a:latin typeface="NikoshBAN" panose="02000000000000000000" pitchFamily="2" charset="0"/>
                <a:cs typeface="NikoshBAN" panose="02000000000000000000" pitchFamily="2" charset="0"/>
              </a:rPr>
              <a:t>˙c </a:t>
            </a:r>
            <a:r>
              <a:rPr lang="bn-BD" sz="2800" dirty="0" smtClean="0">
                <a:ln w="0"/>
                <a:effectLst>
                  <a:outerShdw blurRad="38100" dist="25400" dir="5400000" algn="ctr" rotWithShape="0">
                    <a:srgbClr val="6E747A">
                      <a:alpha val="43000"/>
                    </a:srgbClr>
                  </a:outerShdw>
                </a:effectLst>
                <a:latin typeface="NikoshBAN" pitchFamily="2" charset="0"/>
                <a:cs typeface="NikoshBAN" pitchFamily="2" charset="0"/>
              </a:rPr>
              <a:t>তাপমাত্রায় </a:t>
            </a:r>
            <a:r>
              <a:rPr lang="en-US" sz="2400" dirty="0" err="1" smtClean="0">
                <a:ln w="0"/>
                <a:solidFill>
                  <a:srgbClr val="FF0000"/>
                </a:solidFill>
                <a:effectLst>
                  <a:outerShdw blurRad="38100" dist="25400" dir="5400000" algn="ctr" rotWithShape="0">
                    <a:srgbClr val="6E747A">
                      <a:alpha val="43000"/>
                    </a:srgbClr>
                  </a:outerShdw>
                </a:effectLst>
                <a:latin typeface="NikoshBAN" pitchFamily="2" charset="0"/>
                <a:cs typeface="NikoshBAN" pitchFamily="2" charset="0"/>
              </a:rPr>
              <a:t>Ca</a:t>
            </a:r>
            <a:r>
              <a:rPr lang="en-US" sz="2400" dirty="0" smtClean="0">
                <a:ln w="0"/>
                <a:solidFill>
                  <a:srgbClr val="FF0000"/>
                </a:solidFill>
                <a:effectLst>
                  <a:outerShdw blurRad="38100" dist="25400" dir="5400000" algn="ctr" rotWithShape="0">
                    <a:srgbClr val="6E747A">
                      <a:alpha val="43000"/>
                    </a:srgbClr>
                  </a:outerShdw>
                </a:effectLst>
                <a:latin typeface="NikoshBAN" pitchFamily="2" charset="0"/>
                <a:cs typeface="NikoshBAN" pitchFamily="2" charset="0"/>
              </a:rPr>
              <a:t>(OH)</a:t>
            </a:r>
            <a:r>
              <a:rPr lang="en-US" sz="2000" dirty="0" smtClean="0">
                <a:solidFill>
                  <a:srgbClr val="FF0000"/>
                </a:solidFill>
              </a:rPr>
              <a:t>2</a:t>
            </a:r>
            <a:r>
              <a:rPr lang="bn-BD" sz="2800" dirty="0" smtClean="0">
                <a:ln w="0"/>
                <a:effectLst>
                  <a:outerShdw blurRad="38100" dist="25400" dir="5400000" algn="ctr" rotWithShape="0">
                    <a:srgbClr val="6E747A">
                      <a:alpha val="43000"/>
                    </a:srgbClr>
                  </a:outerShdw>
                </a:effectLst>
                <a:latin typeface="NikoshBAN" pitchFamily="2" charset="0"/>
                <a:cs typeface="NikoshBAN" pitchFamily="2" charset="0"/>
              </a:rPr>
              <a:t> এর মধ্যে দিয়ে </a:t>
            </a:r>
            <a:r>
              <a:rPr lang="en-US" sz="2800" dirty="0" smtClean="0">
                <a:ln w="0"/>
                <a:solidFill>
                  <a:srgbClr val="FF0000"/>
                </a:solidFill>
                <a:effectLst>
                  <a:outerShdw blurRad="38100" dist="25400" dir="5400000" algn="ctr" rotWithShape="0">
                    <a:srgbClr val="6E747A">
                      <a:alpha val="43000"/>
                    </a:srgbClr>
                  </a:outerShdw>
                </a:effectLst>
                <a:latin typeface="NikoshBAN" pitchFamily="2" charset="0"/>
                <a:cs typeface="NikoshBAN" pitchFamily="2" charset="0"/>
              </a:rPr>
              <a:t>Cl</a:t>
            </a:r>
            <a:r>
              <a:rPr lang="en-US" sz="2400" dirty="0" smtClean="0">
                <a:solidFill>
                  <a:srgbClr val="FF0000"/>
                </a:solidFill>
              </a:rPr>
              <a:t>2</a:t>
            </a:r>
            <a:r>
              <a:rPr lang="bn-BD" sz="2800" dirty="0" smtClean="0">
                <a:ln w="0"/>
                <a:effectLst>
                  <a:outerShdw blurRad="38100" dist="25400" dir="5400000" algn="ctr" rotWithShape="0">
                    <a:srgbClr val="6E747A">
                      <a:alpha val="43000"/>
                    </a:srgbClr>
                  </a:outerShdw>
                </a:effectLst>
                <a:latin typeface="NikoshBAN" pitchFamily="2" charset="0"/>
                <a:cs typeface="NikoshBAN" pitchFamily="2" charset="0"/>
              </a:rPr>
              <a:t>গ্যাস চালনা করলে ব্লিচিং পাউডার উৎপন্ন হয়।</a:t>
            </a:r>
            <a:endParaRPr lang="en-US" sz="2800" dirty="0">
              <a:ln w="0"/>
              <a:effectLst>
                <a:outerShdw blurRad="38100" dist="25400" dir="5400000" algn="ctr" rotWithShape="0">
                  <a:srgbClr val="6E747A">
                    <a:alpha val="43000"/>
                  </a:srgbClr>
                </a:outerShdw>
              </a:effectLst>
              <a:latin typeface="NikoshBAN" pitchFamily="2" charset="0"/>
              <a:cs typeface="NikoshBAN" pitchFamily="2" charset="0"/>
            </a:endParaRPr>
          </a:p>
        </p:txBody>
      </p:sp>
      <p:grpSp>
        <p:nvGrpSpPr>
          <p:cNvPr id="5" name="Group 4"/>
          <p:cNvGrpSpPr/>
          <p:nvPr/>
        </p:nvGrpSpPr>
        <p:grpSpPr>
          <a:xfrm>
            <a:off x="1524000" y="2895600"/>
            <a:ext cx="7391400" cy="557463"/>
            <a:chOff x="1524000" y="2895600"/>
            <a:chExt cx="7391400" cy="557463"/>
          </a:xfrm>
        </p:grpSpPr>
        <p:grpSp>
          <p:nvGrpSpPr>
            <p:cNvPr id="11" name="Group 10"/>
            <p:cNvGrpSpPr/>
            <p:nvPr/>
          </p:nvGrpSpPr>
          <p:grpSpPr>
            <a:xfrm>
              <a:off x="1524000" y="3052953"/>
              <a:ext cx="7391400" cy="400110"/>
              <a:chOff x="1524000" y="3052953"/>
              <a:chExt cx="7391400" cy="400110"/>
            </a:xfrm>
          </p:grpSpPr>
          <p:sp>
            <p:nvSpPr>
              <p:cNvPr id="8" name="TextBox 7"/>
              <p:cNvSpPr txBox="1"/>
              <p:nvPr/>
            </p:nvSpPr>
            <p:spPr>
              <a:xfrm>
                <a:off x="1524000" y="3052953"/>
                <a:ext cx="7391400" cy="400110"/>
              </a:xfrm>
              <a:prstGeom prst="rect">
                <a:avLst/>
              </a:prstGeom>
              <a:noFill/>
            </p:spPr>
            <p:txBody>
              <a:bodyPr wrap="square" rtlCol="0">
                <a:spAutoFit/>
              </a:bodyPr>
              <a:lstStyle/>
              <a:p>
                <a:pPr algn="just"/>
                <a:r>
                  <a:rPr lang="en-US" sz="2000" dirty="0" err="1" smtClean="0">
                    <a:solidFill>
                      <a:srgbClr val="FF0000"/>
                    </a:solidFill>
                  </a:rPr>
                  <a:t>Ca</a:t>
                </a:r>
                <a:r>
                  <a:rPr lang="en-US" sz="2000" dirty="0" smtClean="0">
                    <a:solidFill>
                      <a:srgbClr val="FF0000"/>
                    </a:solidFill>
                  </a:rPr>
                  <a:t>(OH)2  </a:t>
                </a:r>
                <a:r>
                  <a:rPr lang="en-US" sz="2000" dirty="0">
                    <a:solidFill>
                      <a:srgbClr val="FF0000"/>
                    </a:solidFill>
                  </a:rPr>
                  <a:t>+ </a:t>
                </a:r>
                <a:r>
                  <a:rPr lang="en-US" sz="2000" dirty="0" smtClean="0">
                    <a:solidFill>
                      <a:srgbClr val="FF0000"/>
                    </a:solidFill>
                  </a:rPr>
                  <a:t>Cl2                           </a:t>
                </a:r>
                <a:r>
                  <a:rPr lang="en-US" sz="2000" dirty="0" err="1" smtClean="0">
                    <a:solidFill>
                      <a:srgbClr val="FF0000"/>
                    </a:solidFill>
                  </a:rPr>
                  <a:t>Ca</a:t>
                </a:r>
                <a:r>
                  <a:rPr lang="en-US" sz="2000" dirty="0" smtClean="0">
                    <a:solidFill>
                      <a:srgbClr val="FF0000"/>
                    </a:solidFill>
                  </a:rPr>
                  <a:t>(</a:t>
                </a:r>
                <a:r>
                  <a:rPr lang="en-US" sz="2000" dirty="0" err="1" smtClean="0">
                    <a:solidFill>
                      <a:srgbClr val="FF0000"/>
                    </a:solidFill>
                  </a:rPr>
                  <a:t>OCl</a:t>
                </a:r>
                <a:r>
                  <a:rPr lang="en-US" sz="2000" dirty="0" smtClean="0">
                    <a:solidFill>
                      <a:srgbClr val="FF0000"/>
                    </a:solidFill>
                  </a:rPr>
                  <a:t>)</a:t>
                </a:r>
                <a:r>
                  <a:rPr lang="en-US" sz="2000" dirty="0" err="1" smtClean="0">
                    <a:solidFill>
                      <a:srgbClr val="FF0000"/>
                    </a:solidFill>
                  </a:rPr>
                  <a:t>Cl</a:t>
                </a:r>
                <a:r>
                  <a:rPr lang="en-US" sz="2000" dirty="0" smtClean="0">
                    <a:solidFill>
                      <a:srgbClr val="FF0000"/>
                    </a:solidFill>
                  </a:rPr>
                  <a:t>   </a:t>
                </a:r>
                <a:r>
                  <a:rPr lang="en-US" sz="2000" dirty="0">
                    <a:solidFill>
                      <a:srgbClr val="FF0000"/>
                    </a:solidFill>
                  </a:rPr>
                  <a:t>+ H2O</a:t>
                </a:r>
                <a:endParaRPr lang="bn-BD" sz="2000" dirty="0">
                  <a:solidFill>
                    <a:srgbClr val="FF0000"/>
                  </a:solidFill>
                </a:endParaRPr>
              </a:p>
            </p:txBody>
          </p:sp>
          <p:cxnSp>
            <p:nvCxnSpPr>
              <p:cNvPr id="10" name="Straight Arrow Connector 9"/>
              <p:cNvCxnSpPr/>
              <p:nvPr/>
            </p:nvCxnSpPr>
            <p:spPr>
              <a:xfrm flipV="1">
                <a:off x="3962400" y="3276600"/>
                <a:ext cx="712138" cy="7477"/>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sp>
          <p:nvSpPr>
            <p:cNvPr id="2" name="TextBox 1"/>
            <p:cNvSpPr txBox="1"/>
            <p:nvPr/>
          </p:nvSpPr>
          <p:spPr>
            <a:xfrm>
              <a:off x="3962400" y="2895600"/>
              <a:ext cx="838200" cy="369332"/>
            </a:xfrm>
            <a:prstGeom prst="rect">
              <a:avLst/>
            </a:prstGeom>
            <a:noFill/>
          </p:spPr>
          <p:txBody>
            <a:bodyPr wrap="square" rtlCol="0">
              <a:spAutoFit/>
            </a:bodyPr>
            <a:lstStyle/>
            <a:p>
              <a:r>
                <a:rPr lang="en-US" dirty="0" smtClean="0">
                  <a:solidFill>
                    <a:srgbClr val="FF0000"/>
                  </a:solidFill>
                </a:rPr>
                <a:t>40</a:t>
              </a:r>
              <a:r>
                <a:rPr lang="en-US" dirty="0">
                  <a:solidFill>
                    <a:srgbClr val="FF0000"/>
                  </a:solidFill>
                  <a:latin typeface="NikoshBAN" panose="02000000000000000000" pitchFamily="2" charset="0"/>
                  <a:cs typeface="NikoshBAN" panose="02000000000000000000" pitchFamily="2" charset="0"/>
                </a:rPr>
                <a:t> ˙c </a:t>
              </a:r>
              <a:endParaRPr lang="en-US" dirty="0"/>
            </a:p>
          </p:txBody>
        </p:sp>
      </p:grpSp>
      <p:sp>
        <p:nvSpPr>
          <p:cNvPr id="6" name="Rectangle 5"/>
          <p:cNvSpPr/>
          <p:nvPr/>
        </p:nvSpPr>
        <p:spPr>
          <a:xfrm>
            <a:off x="457200" y="3886200"/>
            <a:ext cx="10515600" cy="2246769"/>
          </a:xfrm>
          <a:prstGeom prst="rect">
            <a:avLst/>
          </a:prstGeom>
        </p:spPr>
        <p:txBody>
          <a:bodyPr wrap="square">
            <a:spAutoFit/>
          </a:bodyPr>
          <a:lstStyle/>
          <a:p>
            <a:pPr algn="just"/>
            <a:r>
              <a:rPr lang="bn-BD" sz="2800" dirty="0">
                <a:ln w="0"/>
                <a:effectLst>
                  <a:outerShdw blurRad="38100" dist="25400" dir="5400000" algn="ctr" rotWithShape="0">
                    <a:srgbClr val="6E747A">
                      <a:alpha val="43000"/>
                    </a:srgbClr>
                  </a:outerShdw>
                </a:effectLst>
                <a:latin typeface="NikoshBAN" pitchFamily="2" charset="0"/>
                <a:cs typeface="NikoshBAN" pitchFamily="2" charset="0"/>
              </a:rPr>
              <a:t>ব্লিচিং </a:t>
            </a:r>
            <a:r>
              <a:rPr lang="bn-BD" sz="2800" dirty="0" smtClean="0">
                <a:ln w="0"/>
                <a:effectLst>
                  <a:outerShdw blurRad="38100" dist="25400" dir="5400000" algn="ctr" rotWithShape="0">
                    <a:srgbClr val="6E747A">
                      <a:alpha val="43000"/>
                    </a:srgbClr>
                  </a:outerShdw>
                </a:effectLst>
                <a:latin typeface="NikoshBAN" pitchFamily="2" charset="0"/>
                <a:cs typeface="NikoshBAN" pitchFamily="2" charset="0"/>
              </a:rPr>
              <a:t>পাউডার বায়ুমন্ডলের কার্বন ডাই অক্সাইড এবং পানির সাথে বিক্রিয়া করে হাইপোক্লোরাস এসিড উৎপন্ন করে। হাইপোক্লোরাস এসিড তাৎক্ষনিক বিক্রিয়া করে জায়মান অক্সিজেন উৎপন্ন করে। এই জায়মান অক্সিজেনের জারণ ক্রিয়ায় কাপড়ের দাগ দূর হয়। জায়মান অক্সিজেন ও </a:t>
            </a:r>
            <a:r>
              <a:rPr lang="en-US" sz="2800" dirty="0" err="1" smtClean="0">
                <a:ln w="0"/>
                <a:effectLst>
                  <a:outerShdw blurRad="38100" dist="25400" dir="5400000" algn="ctr" rotWithShape="0">
                    <a:srgbClr val="6E747A">
                      <a:alpha val="43000"/>
                    </a:srgbClr>
                  </a:outerShdw>
                </a:effectLst>
                <a:latin typeface="NikoshBAN" pitchFamily="2" charset="0"/>
                <a:cs typeface="NikoshBAN" pitchFamily="2" charset="0"/>
              </a:rPr>
              <a:t>H</a:t>
            </a:r>
            <a:r>
              <a:rPr lang="en-US" sz="2800" b="1" dirty="0" err="1"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NikoshBAN" pitchFamily="2" charset="0"/>
                <a:cs typeface="NikoshBAN" pitchFamily="2" charset="0"/>
              </a:rPr>
              <a:t>Cl</a:t>
            </a:r>
            <a:r>
              <a:rPr lang="bn-BD" sz="2800" dirty="0" smtClean="0">
                <a:ln w="0"/>
                <a:effectLst>
                  <a:outerShdw blurRad="38100" dist="25400" dir="5400000" algn="ctr" rotWithShape="0">
                    <a:srgbClr val="6E747A">
                      <a:alpha val="43000"/>
                    </a:srgbClr>
                  </a:outerShdw>
                </a:effectLst>
                <a:latin typeface="NikoshBAN" pitchFamily="2" charset="0"/>
                <a:cs typeface="NikoshBAN" pitchFamily="2" charset="0"/>
              </a:rPr>
              <a:t> এর বিক্রিয়ার ফলে পানি ও সক্রিয় ক্লোরিন উৎপন্ন হয়। উৎপন্ন ক্লোরিন জারণ ক্রিয়ায় দাগ দূর করে।</a:t>
            </a:r>
            <a:endParaRPr lang="en-US" sz="2800" dirty="0">
              <a:ln w="0"/>
              <a:effectLst>
                <a:outerShdw blurRad="38100" dist="25400" dir="5400000" algn="ctr" rotWithShape="0">
                  <a:srgbClr val="6E747A">
                    <a:alpha val="43000"/>
                  </a:srgbClr>
                </a:outerShdw>
              </a:effectLst>
              <a:latin typeface="NikoshBAN" pitchFamily="2" charset="0"/>
              <a:cs typeface="NikoshBAN" pitchFamily="2" charset="0"/>
            </a:endParaRPr>
          </a:p>
        </p:txBody>
      </p:sp>
      <p:sp>
        <p:nvSpPr>
          <p:cNvPr id="7" name="Rectangle 6"/>
          <p:cNvSpPr/>
          <p:nvPr/>
        </p:nvSpPr>
        <p:spPr>
          <a:xfrm>
            <a:off x="492046" y="381000"/>
            <a:ext cx="10480754" cy="923330"/>
          </a:xfrm>
          <a:prstGeom prst="rect">
            <a:avLst/>
          </a:prstGeom>
        </p:spPr>
        <p:txBody>
          <a:bodyPr wrap="none">
            <a:spAutoFit/>
          </a:bodyPr>
          <a:lstStyle/>
          <a:p>
            <a:pPr algn="ctr"/>
            <a:r>
              <a:rPr lang="bn-BD"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NikoshBAN" panose="02000000000000000000" pitchFamily="2" charset="0"/>
                <a:cs typeface="NikoshBAN" panose="02000000000000000000" pitchFamily="2" charset="0"/>
              </a:rPr>
              <a:t>ব্লিচ প্রস্তুত ও দাগ উঠানোর কৌশল- </a:t>
            </a:r>
            <a:endParaRPr lang="en-US"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187721217"/>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6" presetClass="entr" presetSubtype="0" fill="hold" grpId="0" nodeType="clickEffect">
                                  <p:stCondLst>
                                    <p:cond delay="0"/>
                                  </p:stCondLst>
                                  <p:iterate type="lt">
                                    <p:tmPct val="10000"/>
                                  </p:iterate>
                                  <p:childTnLst>
                                    <p:set>
                                      <p:cBhvr>
                                        <p:cTn id="16" dur="1" fill="hold">
                                          <p:stCondLst>
                                            <p:cond delay="0"/>
                                          </p:stCondLst>
                                        </p:cTn>
                                        <p:tgtEl>
                                          <p:spTgt spid="6"/>
                                        </p:tgtEl>
                                        <p:attrNameLst>
                                          <p:attrName>style.visibility</p:attrName>
                                        </p:attrNameLst>
                                      </p:cBhvr>
                                      <p:to>
                                        <p:strVal val="visible"/>
                                      </p:to>
                                    </p:set>
                                    <p:anim by="(-#ppt_w*2)" calcmode="lin" valueType="num">
                                      <p:cBhvr rctx="PPT">
                                        <p:cTn id="17" dur="500" autoRev="1" fill="hold">
                                          <p:stCondLst>
                                            <p:cond delay="0"/>
                                          </p:stCondLst>
                                        </p:cTn>
                                        <p:tgtEl>
                                          <p:spTgt spid="6"/>
                                        </p:tgtEl>
                                        <p:attrNameLst>
                                          <p:attrName>ppt_w</p:attrName>
                                        </p:attrNameLst>
                                      </p:cBhvr>
                                    </p:anim>
                                    <p:anim by="(#ppt_w*0.50)" calcmode="lin" valueType="num">
                                      <p:cBhvr>
                                        <p:cTn id="18" dur="500" decel="50000" autoRev="1" fill="hold">
                                          <p:stCondLst>
                                            <p:cond delay="0"/>
                                          </p:stCondLst>
                                        </p:cTn>
                                        <p:tgtEl>
                                          <p:spTgt spid="6"/>
                                        </p:tgtEl>
                                        <p:attrNameLst>
                                          <p:attrName>ppt_x</p:attrName>
                                        </p:attrNameLst>
                                      </p:cBhvr>
                                    </p:anim>
                                    <p:anim from="(-#ppt_h/2)" to="(#ppt_y)" calcmode="lin" valueType="num">
                                      <p:cBhvr>
                                        <p:cTn id="19" dur="1000" fill="hold">
                                          <p:stCondLst>
                                            <p:cond delay="0"/>
                                          </p:stCondLst>
                                        </p:cTn>
                                        <p:tgtEl>
                                          <p:spTgt spid="6"/>
                                        </p:tgtEl>
                                        <p:attrNameLst>
                                          <p:attrName>ppt_y</p:attrName>
                                        </p:attrNameLst>
                                      </p:cBhvr>
                                    </p:anim>
                                    <p:animRot by="21600000">
                                      <p:cBhvr>
                                        <p:cTn id="20" dur="1000" fill="hold">
                                          <p:stCondLst>
                                            <p:cond delay="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 y="3962400"/>
            <a:ext cx="10896600" cy="2062103"/>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bn-BD" sz="3200" b="1" dirty="0" smtClean="0">
                <a:ln w="12700" cmpd="sng">
                  <a:solidFill>
                    <a:schemeClr val="accent4"/>
                  </a:solidFill>
                  <a:prstDash val="solid"/>
                </a:ln>
                <a:solidFill>
                  <a:srgbClr val="FF0000"/>
                </a:solidFill>
                <a:latin typeface="NikoshBAN" pitchFamily="2" charset="0"/>
                <a:cs typeface="NikoshBAN" pitchFamily="2" charset="0"/>
              </a:rPr>
              <a:t>গ্লাস ক্লিনার;- </a:t>
            </a:r>
            <a:r>
              <a:rPr lang="bn-BD" sz="32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NikoshBAN" pitchFamily="2" charset="0"/>
                <a:cs typeface="NikoshBAN" pitchFamily="2" charset="0"/>
              </a:rPr>
              <a:t>কাচ পরিষ্কার করার জন্য এক প্রকার তরল পদার্থ ব্যবহৃত হয়। এই তরলের মূল উপাদান হলো </a:t>
            </a:r>
            <a:r>
              <a:rPr lang="en-US" sz="32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NikoshBAN" pitchFamily="2" charset="0"/>
                <a:cs typeface="NikoshBAN" pitchFamily="2" charset="0"/>
              </a:rPr>
              <a:t>NH</a:t>
            </a:r>
            <a:r>
              <a:rPr lang="en-US" sz="28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Times New Roman" pitchFamily="18" charset="0"/>
                <a:cs typeface="Times New Roman" pitchFamily="18" charset="0"/>
              </a:rPr>
              <a:t>3</a:t>
            </a:r>
            <a:r>
              <a:rPr lang="bn-BD" sz="32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NikoshBAN" pitchFamily="2" charset="0"/>
                <a:cs typeface="NikoshBAN" pitchFamily="2" charset="0"/>
              </a:rPr>
              <a:t>। যে কোনো অ্যামোনিয়াম লবনকে ক্ষার সহযোগে তাপ দিলে অযামোনিয়া গ্যাস উৎপন্ন হয়।</a:t>
            </a:r>
            <a:endParaRPr lang="en-US"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NikoshBAN" pitchFamily="2" charset="0"/>
              <a:cs typeface="NikoshBAN" pitchFamily="2" charset="0"/>
            </a:endParaRPr>
          </a:p>
        </p:txBody>
      </p:sp>
      <p:grpSp>
        <p:nvGrpSpPr>
          <p:cNvPr id="11" name="Group 10"/>
          <p:cNvGrpSpPr/>
          <p:nvPr/>
        </p:nvGrpSpPr>
        <p:grpSpPr>
          <a:xfrm>
            <a:off x="457200" y="1066800"/>
            <a:ext cx="10820400" cy="584775"/>
            <a:chOff x="457200" y="1066800"/>
            <a:chExt cx="10820400" cy="584775"/>
          </a:xfrm>
        </p:grpSpPr>
        <p:sp>
          <p:nvSpPr>
            <p:cNvPr id="6" name="TextBox 5"/>
            <p:cNvSpPr txBox="1"/>
            <p:nvPr/>
          </p:nvSpPr>
          <p:spPr>
            <a:xfrm>
              <a:off x="457200" y="1066800"/>
              <a:ext cx="10820400" cy="584775"/>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3200" b="1" dirty="0" err="1"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Times New Roman" pitchFamily="18" charset="0"/>
                  <a:cs typeface="Times New Roman" pitchFamily="18" charset="0"/>
                </a:rPr>
                <a:t>Ca</a:t>
              </a:r>
              <a:r>
                <a:rPr lang="en-US" sz="32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Times New Roman" pitchFamily="18" charset="0"/>
                  <a:cs typeface="Times New Roman" pitchFamily="18" charset="0"/>
                </a:rPr>
                <a:t>(</a:t>
              </a:r>
              <a:r>
                <a:rPr lang="en-US" sz="3200" b="1" dirty="0" err="1"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Times New Roman" pitchFamily="18" charset="0"/>
                  <a:cs typeface="Times New Roman" pitchFamily="18" charset="0"/>
                </a:rPr>
                <a:t>OCl</a:t>
              </a:r>
              <a:r>
                <a:rPr lang="en-US" sz="32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Times New Roman" pitchFamily="18" charset="0"/>
                  <a:cs typeface="Times New Roman" pitchFamily="18" charset="0"/>
                </a:rPr>
                <a:t>)</a:t>
              </a:r>
              <a:r>
                <a:rPr lang="en-US" sz="3200" b="1" dirty="0" err="1"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Times New Roman" pitchFamily="18" charset="0"/>
                  <a:cs typeface="Times New Roman" pitchFamily="18" charset="0"/>
                </a:rPr>
                <a:t>Cl</a:t>
              </a:r>
              <a:r>
                <a:rPr lang="en-US" sz="32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Times New Roman" pitchFamily="18" charset="0"/>
                  <a:cs typeface="Times New Roman" pitchFamily="18" charset="0"/>
                </a:rPr>
                <a:t> + H</a:t>
              </a:r>
              <a:r>
                <a:rPr lang="en-US" sz="28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Times New Roman" pitchFamily="18" charset="0"/>
                  <a:cs typeface="Times New Roman" pitchFamily="18" charset="0"/>
                </a:rPr>
                <a:t>2</a:t>
              </a:r>
              <a:r>
                <a:rPr lang="en-US" sz="32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Times New Roman" pitchFamily="18" charset="0"/>
                  <a:cs typeface="Times New Roman" pitchFamily="18" charset="0"/>
                </a:rPr>
                <a:t>O + CO</a:t>
              </a:r>
              <a:r>
                <a:rPr lang="en-US" sz="28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Times New Roman" pitchFamily="18" charset="0"/>
                  <a:cs typeface="Times New Roman" pitchFamily="18" charset="0"/>
                </a:rPr>
                <a:t>2</a:t>
              </a:r>
              <a:r>
                <a:rPr lang="en-US" sz="32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Times New Roman" pitchFamily="18" charset="0"/>
                  <a:cs typeface="Times New Roman" pitchFamily="18" charset="0"/>
                </a:rPr>
                <a:t>               CaCO</a:t>
              </a:r>
              <a:r>
                <a:rPr lang="en-US" sz="28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Times New Roman" pitchFamily="18" charset="0"/>
                  <a:cs typeface="Times New Roman" pitchFamily="18" charset="0"/>
                </a:rPr>
                <a:t>3</a:t>
              </a:r>
              <a:r>
                <a:rPr lang="en-US" sz="32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Times New Roman" pitchFamily="18" charset="0"/>
                  <a:cs typeface="Times New Roman" pitchFamily="18" charset="0"/>
                </a:rPr>
                <a:t> + CaCl</a:t>
              </a:r>
              <a:r>
                <a:rPr lang="en-US" sz="28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Times New Roman" pitchFamily="18" charset="0"/>
                  <a:cs typeface="Times New Roman" pitchFamily="18" charset="0"/>
                </a:rPr>
                <a:t>2</a:t>
              </a:r>
              <a:r>
                <a:rPr lang="en-US" sz="32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Times New Roman" pitchFamily="18" charset="0"/>
                  <a:cs typeface="Times New Roman" pitchFamily="18" charset="0"/>
                </a:rPr>
                <a:t> + 2HClO </a:t>
              </a:r>
              <a:endParaRPr lang="en-US"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Times New Roman" pitchFamily="18" charset="0"/>
                <a:cs typeface="Times New Roman" pitchFamily="18" charset="0"/>
              </a:endParaRPr>
            </a:p>
          </p:txBody>
        </p:sp>
        <p:cxnSp>
          <p:nvCxnSpPr>
            <p:cNvPr id="10" name="Straight Arrow Connector 9"/>
            <p:cNvCxnSpPr/>
            <p:nvPr/>
          </p:nvCxnSpPr>
          <p:spPr>
            <a:xfrm flipV="1">
              <a:off x="5383862" y="1371600"/>
              <a:ext cx="712138" cy="7477"/>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1447800" y="1905000"/>
            <a:ext cx="6781800" cy="523220"/>
            <a:chOff x="1447800" y="1905000"/>
            <a:chExt cx="6781800" cy="523220"/>
          </a:xfrm>
        </p:grpSpPr>
        <p:cxnSp>
          <p:nvCxnSpPr>
            <p:cNvPr id="9" name="Straight Arrow Connector 8"/>
            <p:cNvCxnSpPr/>
            <p:nvPr/>
          </p:nvCxnSpPr>
          <p:spPr>
            <a:xfrm flipV="1">
              <a:off x="2971800" y="2209800"/>
              <a:ext cx="712138" cy="7477"/>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447800" y="1905000"/>
              <a:ext cx="6781800" cy="523220"/>
            </a:xfrm>
            <a:prstGeom prst="rect">
              <a:avLst/>
            </a:prstGeom>
            <a:noFill/>
          </p:spPr>
          <p:txBody>
            <a:bodyPr wrap="square" rtlCol="0">
              <a:spAutoFit/>
            </a:bodyPr>
            <a:lstStyle/>
            <a:p>
              <a:r>
                <a:rPr lang="en-US" sz="28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Times New Roman" pitchFamily="18" charset="0"/>
                  <a:cs typeface="Times New Roman" pitchFamily="18" charset="0"/>
                </a:rPr>
                <a:t>2HClO             </a:t>
              </a:r>
              <a:r>
                <a:rPr lang="en-US" sz="2800" b="1" dirty="0" err="1"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Times New Roman" pitchFamily="18" charset="0"/>
                  <a:cs typeface="Times New Roman" pitchFamily="18" charset="0"/>
                </a:rPr>
                <a:t>HCl</a:t>
              </a:r>
              <a:r>
                <a:rPr lang="en-US" sz="28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Times New Roman" pitchFamily="18" charset="0"/>
                  <a:cs typeface="Times New Roman" pitchFamily="18" charset="0"/>
                </a:rPr>
                <a:t> + [ O ]</a:t>
              </a:r>
              <a:endParaRPr lang="en-US" sz="2800" dirty="0"/>
            </a:p>
          </p:txBody>
        </p:sp>
      </p:grpSp>
      <p:grpSp>
        <p:nvGrpSpPr>
          <p:cNvPr id="15" name="Group 14"/>
          <p:cNvGrpSpPr/>
          <p:nvPr/>
        </p:nvGrpSpPr>
        <p:grpSpPr>
          <a:xfrm>
            <a:off x="1447800" y="2667000"/>
            <a:ext cx="5410200" cy="461665"/>
            <a:chOff x="1447800" y="2667000"/>
            <a:chExt cx="5410200" cy="461665"/>
          </a:xfrm>
        </p:grpSpPr>
        <p:cxnSp>
          <p:nvCxnSpPr>
            <p:cNvPr id="8" name="Straight Arrow Connector 7"/>
            <p:cNvCxnSpPr/>
            <p:nvPr/>
          </p:nvCxnSpPr>
          <p:spPr>
            <a:xfrm flipV="1">
              <a:off x="3429000" y="2895600"/>
              <a:ext cx="712138" cy="7477"/>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447800" y="2667000"/>
              <a:ext cx="5410200" cy="461665"/>
            </a:xfrm>
            <a:prstGeom prst="rect">
              <a:avLst/>
            </a:prstGeom>
            <a:noFill/>
          </p:spPr>
          <p:txBody>
            <a:bodyPr wrap="square" rtlCol="0">
              <a:spAutoFit/>
            </a:bodyPr>
            <a:lstStyle/>
            <a:p>
              <a:r>
                <a:rPr lang="en-US" sz="2400" dirty="0" smtClean="0"/>
                <a:t>2HCl + [O ]              H</a:t>
              </a:r>
              <a:r>
                <a:rPr lang="en-US" sz="2000" dirty="0" smtClean="0"/>
                <a:t>2</a:t>
              </a:r>
              <a:r>
                <a:rPr lang="en-US" sz="2400" dirty="0" smtClean="0"/>
                <a:t>O  +  2[ </a:t>
              </a:r>
              <a:r>
                <a:rPr lang="en-US" sz="2400" dirty="0" err="1" smtClean="0"/>
                <a:t>Cl</a:t>
              </a:r>
              <a:r>
                <a:rPr lang="en-US" sz="2400" dirty="0" smtClean="0"/>
                <a:t> ]</a:t>
              </a:r>
              <a:endParaRPr lang="en-US" sz="2400" dirty="0"/>
            </a:p>
          </p:txBody>
        </p:sp>
      </p:grpSp>
    </p:spTree>
    <p:extLst>
      <p:ext uri="{BB962C8B-B14F-4D97-AF65-F5344CB8AC3E}">
        <p14:creationId xmlns:p14="http://schemas.microsoft.com/office/powerpoint/2010/main" val="1621015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dissolv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iterate type="lt">
                                    <p:tmPct val="0"/>
                                  </p:iterate>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6" presetClass="entr" presetSubtype="0" fill="hold" grpId="1" nodeType="clickEffect">
                                  <p:stCondLst>
                                    <p:cond delay="0"/>
                                  </p:stCondLst>
                                  <p:iterate type="lt">
                                    <p:tmPct val="10000"/>
                                  </p:iterate>
                                  <p:childTnLst>
                                    <p:set>
                                      <p:cBhvr>
                                        <p:cTn id="26" dur="1" fill="hold">
                                          <p:stCondLst>
                                            <p:cond delay="0"/>
                                          </p:stCondLst>
                                        </p:cTn>
                                        <p:tgtEl>
                                          <p:spTgt spid="7"/>
                                        </p:tgtEl>
                                        <p:attrNameLst>
                                          <p:attrName>style.visibility</p:attrName>
                                        </p:attrNameLst>
                                      </p:cBhvr>
                                      <p:to>
                                        <p:strVal val="visible"/>
                                      </p:to>
                                    </p:set>
                                    <p:anim by="(-#ppt_w*2)" calcmode="lin" valueType="num">
                                      <p:cBhvr rctx="PPT">
                                        <p:cTn id="27" dur="500" autoRev="1" fill="hold">
                                          <p:stCondLst>
                                            <p:cond delay="0"/>
                                          </p:stCondLst>
                                        </p:cTn>
                                        <p:tgtEl>
                                          <p:spTgt spid="7"/>
                                        </p:tgtEl>
                                        <p:attrNameLst>
                                          <p:attrName>ppt_w</p:attrName>
                                        </p:attrNameLst>
                                      </p:cBhvr>
                                    </p:anim>
                                    <p:anim by="(#ppt_w*0.50)" calcmode="lin" valueType="num">
                                      <p:cBhvr>
                                        <p:cTn id="28" dur="500" decel="50000" autoRev="1" fill="hold">
                                          <p:stCondLst>
                                            <p:cond delay="0"/>
                                          </p:stCondLst>
                                        </p:cTn>
                                        <p:tgtEl>
                                          <p:spTgt spid="7"/>
                                        </p:tgtEl>
                                        <p:attrNameLst>
                                          <p:attrName>ppt_x</p:attrName>
                                        </p:attrNameLst>
                                      </p:cBhvr>
                                    </p:anim>
                                    <p:anim from="(-#ppt_h/2)" to="(#ppt_y)" calcmode="lin" valueType="num">
                                      <p:cBhvr>
                                        <p:cTn id="29" dur="1000" fill="hold">
                                          <p:stCondLst>
                                            <p:cond delay="0"/>
                                          </p:stCondLst>
                                        </p:cTn>
                                        <p:tgtEl>
                                          <p:spTgt spid="7"/>
                                        </p:tgtEl>
                                        <p:attrNameLst>
                                          <p:attrName>ppt_y</p:attrName>
                                        </p:attrNameLst>
                                      </p:cBhvr>
                                    </p:anim>
                                    <p:animRot by="21600000">
                                      <p:cBhvr>
                                        <p:cTn id="30" dur="1000" fill="hold">
                                          <p:stCondLst>
                                            <p:cond delay="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8862" y="2667000"/>
            <a:ext cx="10515600" cy="1384995"/>
          </a:xfrm>
          <a:prstGeom prst="rect">
            <a:avLst/>
          </a:prstGeom>
        </p:spPr>
        <p:txBody>
          <a:bodyPr wrap="square">
            <a:spAutoFit/>
          </a:bodyPr>
          <a:lstStyle/>
          <a:p>
            <a:pPr algn="just"/>
            <a:r>
              <a:rPr lang="bn-BD" sz="2800" b="1" dirty="0" smtClean="0">
                <a:ln/>
                <a:solidFill>
                  <a:srgbClr val="FFC000"/>
                </a:solid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পরীক্ষাগারে অ্যামোনিয়াম ক্লোরাইড এর সাথে কুইক লাইম</a:t>
            </a:r>
            <a:r>
              <a:rPr lang="en-US" sz="2800" b="1" dirty="0" smtClean="0">
                <a:ln/>
                <a:solidFill>
                  <a:srgbClr val="FFC000"/>
                </a:solid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 (</a:t>
            </a:r>
            <a:r>
              <a:rPr lang="en-US" sz="2800" b="1" dirty="0" err="1" smtClean="0">
                <a:ln/>
                <a:solidFill>
                  <a:srgbClr val="FFC000"/>
                </a:solid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CaO</a:t>
            </a:r>
            <a:r>
              <a:rPr lang="en-US" sz="2800" b="1" dirty="0" smtClean="0">
                <a:ln/>
                <a:solidFill>
                  <a:srgbClr val="FFC000"/>
                </a:solid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a:t>
            </a:r>
            <a:r>
              <a:rPr lang="bn-BD" sz="2800" b="1" dirty="0" smtClean="0">
                <a:ln/>
                <a:solidFill>
                  <a:srgbClr val="FFC000"/>
                </a:solid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 বা স্লেকড লাইমকে</a:t>
            </a:r>
            <a:r>
              <a:rPr lang="en-US" sz="2800" b="1" dirty="0" smtClean="0">
                <a:ln/>
                <a:solidFill>
                  <a:srgbClr val="FFC000"/>
                </a:solid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a:t>
            </a:r>
            <a:r>
              <a:rPr lang="en-US" sz="2800" b="1" dirty="0" err="1" smtClean="0">
                <a:ln/>
                <a:solidFill>
                  <a:srgbClr val="FFC000"/>
                </a:solid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CaOH</a:t>
            </a:r>
            <a:r>
              <a:rPr lang="en-US" sz="2800" b="1" dirty="0" smtClean="0">
                <a:ln/>
                <a:solidFill>
                  <a:srgbClr val="FFC000"/>
                </a:solid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a:t>
            </a:r>
            <a:r>
              <a:rPr lang="en-US" sz="2800" b="1" dirty="0" smtClean="0">
                <a:ln w="12700" cmpd="sng">
                  <a:solidFill>
                    <a:schemeClr val="accent4"/>
                  </a:solidFill>
                  <a:prstDash val="solid"/>
                </a:ln>
                <a:solidFill>
                  <a:schemeClr val="accent5"/>
                </a:solidFill>
                <a:latin typeface="Times New Roman" pitchFamily="18" charset="0"/>
                <a:cs typeface="Times New Roman" pitchFamily="18" charset="0"/>
              </a:rPr>
              <a:t>2</a:t>
            </a:r>
            <a:r>
              <a:rPr lang="bn-BD" sz="2800" b="1" dirty="0" smtClean="0">
                <a:ln/>
                <a:solidFill>
                  <a:srgbClr val="FFC000"/>
                </a:solid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 উত্তপ্ত করে অযামোনিয়া গ্যাস প্রস্তুত করা হয়।</a:t>
            </a:r>
            <a:endParaRPr lang="en-US" sz="2800" dirty="0">
              <a:latin typeface="NikoshBAN" panose="02000000000000000000" pitchFamily="2" charset="0"/>
              <a:cs typeface="NikoshBAN" panose="02000000000000000000" pitchFamily="2" charset="0"/>
            </a:endParaRPr>
          </a:p>
        </p:txBody>
      </p:sp>
      <p:grpSp>
        <p:nvGrpSpPr>
          <p:cNvPr id="7" name="Group 6"/>
          <p:cNvGrpSpPr/>
          <p:nvPr/>
        </p:nvGrpSpPr>
        <p:grpSpPr>
          <a:xfrm>
            <a:off x="1308538" y="4343400"/>
            <a:ext cx="10134600" cy="461665"/>
            <a:chOff x="1308538" y="4343400"/>
            <a:chExt cx="10134600" cy="461665"/>
          </a:xfrm>
        </p:grpSpPr>
        <p:sp>
          <p:nvSpPr>
            <p:cNvPr id="4" name="TextBox 3"/>
            <p:cNvSpPr txBox="1"/>
            <p:nvPr/>
          </p:nvSpPr>
          <p:spPr>
            <a:xfrm>
              <a:off x="1308538" y="4343400"/>
              <a:ext cx="10134600" cy="461665"/>
            </a:xfrm>
            <a:prstGeom prst="rect">
              <a:avLst/>
            </a:prstGeom>
            <a:noFill/>
          </p:spPr>
          <p:txBody>
            <a:bodyPr wrap="square" rtlCol="0">
              <a:spAutoFit/>
            </a:bodyPr>
            <a:lstStyle/>
            <a:p>
              <a:r>
                <a:rPr lang="en-US" sz="2400" dirty="0" smtClean="0"/>
                <a:t>2NH4Cl + </a:t>
              </a:r>
              <a:r>
                <a:rPr lang="en-US" sz="2400" dirty="0" err="1" smtClean="0"/>
                <a:t>CaO</a:t>
              </a:r>
              <a:r>
                <a:rPr lang="en-US" sz="2400" dirty="0" smtClean="0"/>
                <a:t>                    2NH</a:t>
              </a:r>
              <a:r>
                <a:rPr lang="en-US" sz="2000" dirty="0" smtClean="0"/>
                <a:t>3</a:t>
              </a:r>
              <a:r>
                <a:rPr lang="en-US" sz="2400" dirty="0" smtClean="0"/>
                <a:t> + CaCl</a:t>
              </a:r>
              <a:r>
                <a:rPr lang="en-US" sz="2000" dirty="0" smtClean="0"/>
                <a:t>2</a:t>
              </a:r>
              <a:r>
                <a:rPr lang="en-US" sz="2400" dirty="0" smtClean="0"/>
                <a:t> + H</a:t>
              </a:r>
              <a:r>
                <a:rPr lang="en-US" sz="2000" dirty="0" smtClean="0"/>
                <a:t>2</a:t>
              </a:r>
              <a:r>
                <a:rPr lang="en-US" sz="2400" dirty="0" smtClean="0"/>
                <a:t>O</a:t>
              </a:r>
              <a:endParaRPr lang="en-US" sz="2400" dirty="0"/>
            </a:p>
          </p:txBody>
        </p:sp>
        <p:cxnSp>
          <p:nvCxnSpPr>
            <p:cNvPr id="6" name="Straight Arrow Connector 5"/>
            <p:cNvCxnSpPr/>
            <p:nvPr/>
          </p:nvCxnSpPr>
          <p:spPr>
            <a:xfrm flipV="1">
              <a:off x="4201448" y="4553211"/>
              <a:ext cx="712138" cy="7477"/>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1308538" y="5334000"/>
            <a:ext cx="8534400" cy="461665"/>
            <a:chOff x="1371600" y="3445042"/>
            <a:chExt cx="8534400" cy="461665"/>
          </a:xfrm>
        </p:grpSpPr>
        <p:cxnSp>
          <p:nvCxnSpPr>
            <p:cNvPr id="5" name="Straight Arrow Connector 4"/>
            <p:cNvCxnSpPr/>
            <p:nvPr/>
          </p:nvCxnSpPr>
          <p:spPr>
            <a:xfrm flipV="1">
              <a:off x="4876800" y="3733800"/>
              <a:ext cx="712138" cy="7477"/>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371600" y="3445042"/>
              <a:ext cx="8534400" cy="461665"/>
            </a:xfrm>
            <a:prstGeom prst="rect">
              <a:avLst/>
            </a:prstGeom>
            <a:noFill/>
          </p:spPr>
          <p:txBody>
            <a:bodyPr wrap="square" rtlCol="0">
              <a:spAutoFit/>
            </a:bodyPr>
            <a:lstStyle/>
            <a:p>
              <a:r>
                <a:rPr lang="en-US" sz="2400" dirty="0" smtClean="0"/>
                <a:t>2NH</a:t>
              </a:r>
              <a:r>
                <a:rPr lang="en-US" sz="2000" dirty="0" smtClean="0"/>
                <a:t>4</a:t>
              </a:r>
              <a:r>
                <a:rPr lang="en-US" sz="2400" dirty="0" smtClean="0"/>
                <a:t>Cl + </a:t>
              </a:r>
              <a:r>
                <a:rPr lang="en-US" sz="2400" dirty="0" err="1" smtClean="0"/>
                <a:t>Ca</a:t>
              </a:r>
              <a:r>
                <a:rPr lang="en-US" sz="2400" dirty="0" smtClean="0"/>
                <a:t>(OH)</a:t>
              </a:r>
              <a:r>
                <a:rPr lang="en-US" sz="2000" dirty="0" smtClean="0"/>
                <a:t>2</a:t>
              </a:r>
              <a:r>
                <a:rPr lang="en-US" sz="2400" dirty="0" smtClean="0"/>
                <a:t>                          2NH</a:t>
              </a:r>
              <a:r>
                <a:rPr lang="en-US" sz="2000" dirty="0" smtClean="0"/>
                <a:t>3</a:t>
              </a:r>
              <a:r>
                <a:rPr lang="en-US" sz="2400" dirty="0" smtClean="0"/>
                <a:t> + CaCl</a:t>
              </a:r>
              <a:r>
                <a:rPr lang="en-US" sz="2000" dirty="0" smtClean="0"/>
                <a:t>2</a:t>
              </a:r>
              <a:r>
                <a:rPr lang="en-US" sz="2400" dirty="0" smtClean="0"/>
                <a:t> + 2H</a:t>
              </a:r>
              <a:r>
                <a:rPr lang="en-US" sz="2000" dirty="0" smtClean="0"/>
                <a:t>2</a:t>
              </a:r>
              <a:r>
                <a:rPr lang="en-US" sz="2400" dirty="0" smtClean="0"/>
                <a:t>O</a:t>
              </a:r>
              <a:endParaRPr lang="en-US" sz="2400" dirty="0"/>
            </a:p>
          </p:txBody>
        </p:sp>
      </p:grpSp>
      <p:sp>
        <p:nvSpPr>
          <p:cNvPr id="12" name="Rectangle 11"/>
          <p:cNvSpPr/>
          <p:nvPr/>
        </p:nvSpPr>
        <p:spPr>
          <a:xfrm>
            <a:off x="1219200" y="381000"/>
            <a:ext cx="8610600" cy="1754326"/>
          </a:xfrm>
          <a:prstGeom prst="rect">
            <a:avLst/>
          </a:prstGeom>
        </p:spPr>
        <p:txBody>
          <a:bodyPr wrap="square">
            <a:spAutoFit/>
          </a:bodyPr>
          <a:lstStyle/>
          <a:p>
            <a:pPr algn="ctr"/>
            <a:r>
              <a:rPr lang="bn-BD"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NikoshBAN" panose="02000000000000000000" pitchFamily="2" charset="0"/>
                <a:cs typeface="NikoshBAN" panose="02000000000000000000" pitchFamily="2" charset="0"/>
              </a:rPr>
              <a:t>অ্যামোনিয়া গ্যাস প্রস্তুতি;- </a:t>
            </a:r>
            <a:endParaRPr lang="en-US"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a:p>
            <a:pPr algn="ctr"/>
            <a:endParaRPr lang="en-US"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17344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ssolv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dissolv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752600"/>
            <a:ext cx="10515600" cy="3970318"/>
          </a:xfrm>
          <a:prstGeom prst="rect">
            <a:avLst/>
          </a:prstGeom>
        </p:spPr>
        <p:txBody>
          <a:bodyPr wrap="square">
            <a:spAutoFit/>
          </a:bodyPr>
          <a:lstStyle/>
          <a:p>
            <a:pPr algn="just"/>
            <a:r>
              <a:rPr lang="bn-BD" sz="2800" b="1" dirty="0" smtClean="0">
                <a:ln/>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শিল্প ক্ষেত্রে চুনাপাথরঃ- </a:t>
            </a:r>
            <a:r>
              <a:rPr lang="bn-BD" sz="2800" b="1" dirty="0" smtClean="0">
                <a:ln/>
                <a:solidFill>
                  <a:srgbClr val="FFC000"/>
                </a:solid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বাত্যা চুল্লিতে আয়রন নিষ্কাশনে এবং সোডিয়াম হাইড্রোজেন কার্বনেট বা খাবার সোডার শিল্পোৎপাদনে চুনাপাথর ব্যবহৃত হয়</a:t>
            </a:r>
            <a:r>
              <a:rPr lang="bn-BD" sz="2800" b="1" dirty="0" smtClean="0">
                <a:ln/>
                <a:solidFill>
                  <a:srgbClr val="FFC000"/>
                </a:solid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a:t>
            </a:r>
            <a:endParaRPr lang="en-US" sz="2800" b="1" dirty="0" smtClean="0">
              <a:ln/>
              <a:solidFill>
                <a:srgbClr val="FFC000"/>
              </a:solid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endParaRPr>
          </a:p>
          <a:p>
            <a:pPr algn="just"/>
            <a:endParaRPr lang="bn-BD" sz="2800" b="1" dirty="0" smtClean="0">
              <a:ln/>
              <a:solidFill>
                <a:srgbClr val="FFC000"/>
              </a:solid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endParaRPr>
          </a:p>
          <a:p>
            <a:pPr algn="just"/>
            <a:r>
              <a:rPr lang="bn-BD" sz="2800" b="1" dirty="0">
                <a:ln/>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কৃষি ক্ষেত্রে </a:t>
            </a:r>
            <a:r>
              <a:rPr lang="bn-BD" sz="2800" b="1" dirty="0" smtClean="0">
                <a:ln/>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চুনাপাথরঃ- </a:t>
            </a:r>
            <a:r>
              <a:rPr lang="bn-BD" sz="2800" b="1" dirty="0" smtClean="0">
                <a:ln/>
                <a:solidFill>
                  <a:srgbClr val="FFC000"/>
                </a:solid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ক্যালসিয়াম কার্বনেট সবল বা দুর্বল যে কোন এসিডের সাথে বিক্রিয়ায় এসিডের হাইড্রোজেন আয়নকে প্রশমিত করে এবং কার্বন ডাই অক্সাইড গ্যাস উৎপন্ন করে। চুনা পাথরের এই রাসায়নিক ধর্মের জন্য এসিডিয় মাটি বা পানির  মান বৃদ্ধির জন্য চুনা পাথর ব্যবহার করা হয়। </a:t>
            </a:r>
            <a:endParaRPr lang="bn-BD" sz="2800" b="1" dirty="0">
              <a:ln/>
              <a:solidFill>
                <a:srgbClr val="FFC000"/>
              </a:solid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endParaRPr>
          </a:p>
        </p:txBody>
      </p:sp>
      <p:grpSp>
        <p:nvGrpSpPr>
          <p:cNvPr id="5" name="Group 4"/>
          <p:cNvGrpSpPr/>
          <p:nvPr/>
        </p:nvGrpSpPr>
        <p:grpSpPr>
          <a:xfrm>
            <a:off x="1358462" y="5715000"/>
            <a:ext cx="8915400" cy="461665"/>
            <a:chOff x="1358462" y="5715000"/>
            <a:chExt cx="8915400" cy="461665"/>
          </a:xfrm>
        </p:grpSpPr>
        <mc:AlternateContent xmlns:mc="http://schemas.openxmlformats.org/markup-compatibility/2006">
          <mc:Choice xmlns:a14="http://schemas.microsoft.com/office/drawing/2010/main" Requires="a14">
            <p:sp>
              <p:nvSpPr>
                <p:cNvPr id="4" name="TextBox 3"/>
                <p:cNvSpPr txBox="1"/>
                <p:nvPr/>
              </p:nvSpPr>
              <p:spPr>
                <a:xfrm>
                  <a:off x="1358462" y="5715000"/>
                  <a:ext cx="8915400" cy="461665"/>
                </a:xfrm>
                <a:prstGeom prst="rect">
                  <a:avLst/>
                </a:prstGeom>
                <a:noFill/>
              </p:spPr>
              <p:txBody>
                <a:bodyPr wrap="square" rtlCol="0">
                  <a:spAutoFit/>
                </a:bodyPr>
                <a:lstStyle/>
                <a:p>
                  <a:r>
                    <a:rPr lang="en-US" sz="2400" dirty="0" smtClean="0"/>
                    <a:t>CaCO3 + 2</a:t>
                  </a:r>
                  <a14:m>
                    <m:oMath xmlns:m="http://schemas.openxmlformats.org/officeDocument/2006/math">
                      <m:sSup>
                        <m:sSupPr>
                          <m:ctrlPr>
                            <a:rPr lang="en-US" sz="2400" i="1" smtClean="0">
                              <a:latin typeface="Cambria Math"/>
                            </a:rPr>
                          </m:ctrlPr>
                        </m:sSupPr>
                        <m:e>
                          <m:r>
                            <a:rPr lang="en-US" sz="2400" b="0" i="1" smtClean="0">
                              <a:latin typeface="Cambria Math" panose="02040503050406030204" pitchFamily="18" charset="0"/>
                            </a:rPr>
                            <m:t>𝐻</m:t>
                          </m:r>
                        </m:e>
                        <m:sup>
                          <m:r>
                            <a:rPr lang="en-US" sz="2400" b="0" i="1" smtClean="0">
                              <a:latin typeface="Cambria Math" panose="02040503050406030204" pitchFamily="18" charset="0"/>
                            </a:rPr>
                            <m:t>+</m:t>
                          </m:r>
                        </m:sup>
                      </m:sSup>
                    </m:oMath>
                  </a14:m>
                  <a:r>
                    <a:rPr lang="en-US" sz="2400" dirty="0" smtClean="0"/>
                    <a:t>                      </a:t>
                  </a:r>
                  <a14:m>
                    <m:oMath xmlns:m="http://schemas.openxmlformats.org/officeDocument/2006/math">
                      <m:sSup>
                        <m:sSupPr>
                          <m:ctrlPr>
                            <a:rPr lang="en-US" sz="2400" i="1">
                              <a:latin typeface="Cambria Math"/>
                            </a:rPr>
                          </m:ctrlPr>
                        </m:sSupPr>
                        <m:e>
                          <m:r>
                            <a:rPr lang="en-US" sz="2400" b="0" i="1" smtClean="0">
                              <a:latin typeface="Cambria Math" panose="02040503050406030204" pitchFamily="18" charset="0"/>
                            </a:rPr>
                            <m:t>𝐶𝑎</m:t>
                          </m:r>
                        </m:e>
                        <m:sup>
                          <m:r>
                            <a:rPr lang="en-US" sz="2400" i="1">
                              <a:latin typeface="Cambria Math" panose="02040503050406030204" pitchFamily="18" charset="0"/>
                            </a:rPr>
                            <m:t>+</m:t>
                          </m:r>
                        </m:sup>
                      </m:sSup>
                    </m:oMath>
                  </a14:m>
                  <a:r>
                    <a:rPr lang="en-US" sz="2400" dirty="0" smtClean="0"/>
                    <a:t>   +   CO2  +  H2O</a:t>
                  </a:r>
                  <a:endParaRPr lang="en-US" sz="2400" dirty="0"/>
                </a:p>
              </p:txBody>
            </p:sp>
          </mc:Choice>
          <mc:Fallback>
            <p:sp>
              <p:nvSpPr>
                <p:cNvPr id="4" name="TextBox 3"/>
                <p:cNvSpPr txBox="1">
                  <a:spLocks noRot="1" noChangeAspect="1" noMove="1" noResize="1" noEditPoints="1" noAdjustHandles="1" noChangeArrowheads="1" noChangeShapeType="1" noTextEdit="1"/>
                </p:cNvSpPr>
                <p:nvPr/>
              </p:nvSpPr>
              <p:spPr>
                <a:xfrm>
                  <a:off x="1358462" y="5715000"/>
                  <a:ext cx="8915400" cy="461665"/>
                </a:xfrm>
                <a:prstGeom prst="rect">
                  <a:avLst/>
                </a:prstGeom>
                <a:blipFill rotWithShape="1">
                  <a:blip r:embed="rId2"/>
                  <a:stretch>
                    <a:fillRect l="-1094" t="-10667" b="-29333"/>
                  </a:stretch>
                </a:blipFill>
              </p:spPr>
              <p:txBody>
                <a:bodyPr/>
                <a:lstStyle/>
                <a:p>
                  <a:r>
                    <a:rPr lang="en-US">
                      <a:noFill/>
                    </a:rPr>
                    <a:t> </a:t>
                  </a:r>
                </a:p>
              </p:txBody>
            </p:sp>
          </mc:Fallback>
        </mc:AlternateContent>
        <p:cxnSp>
          <p:nvCxnSpPr>
            <p:cNvPr id="8" name="Straight Arrow Connector 7"/>
            <p:cNvCxnSpPr/>
            <p:nvPr/>
          </p:nvCxnSpPr>
          <p:spPr>
            <a:xfrm flipV="1">
              <a:off x="4022834" y="5945832"/>
              <a:ext cx="712138" cy="7477"/>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1018313" y="653111"/>
            <a:ext cx="8326318" cy="923330"/>
          </a:xfrm>
          <a:prstGeom prst="rect">
            <a:avLst/>
          </a:prstGeom>
        </p:spPr>
        <p:txBody>
          <a:bodyPr wrap="none">
            <a:spAutoFit/>
          </a:bodyPr>
          <a:lstStyle/>
          <a:p>
            <a:pPr algn="ctr"/>
            <a:r>
              <a:rPr lang="bn-BD"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NikoshBAN" panose="02000000000000000000" pitchFamily="2" charset="0"/>
                <a:cs typeface="NikoshBAN" panose="02000000000000000000" pitchFamily="2" charset="0"/>
              </a:rPr>
              <a:t>কৃষি ও শিল্পক্ষেত্রে রসায়ন;-  </a:t>
            </a:r>
            <a:endParaRPr lang="en-US"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2238411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2286000"/>
            <a:ext cx="10363200" cy="523220"/>
          </a:xfrm>
          <a:prstGeom prst="rect">
            <a:avLst/>
          </a:prstGeom>
        </p:spPr>
        <p:txBody>
          <a:bodyPr wrap="square">
            <a:spAutoFit/>
          </a:bodyPr>
          <a:lstStyle/>
          <a:p>
            <a:pPr algn="just"/>
            <a:r>
              <a:rPr lang="bn-BD" sz="2800" b="1" dirty="0" smtClean="0">
                <a:ln/>
                <a:solidFill>
                  <a:srgbClr val="FFC000"/>
                </a:solid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চুনাপাথর উচ্চ তাপমাত্রায় উত্তপ্ত করলে ক্যালসিয়াম অক্সাইড বা কুইক লাইম উৎপন্ন হয়।</a:t>
            </a:r>
            <a:endParaRPr lang="bn-BD" sz="2800" dirty="0">
              <a:latin typeface="NikoshBAN" panose="02000000000000000000" pitchFamily="2" charset="0"/>
              <a:cs typeface="NikoshBAN" panose="02000000000000000000" pitchFamily="2" charset="0"/>
            </a:endParaRPr>
          </a:p>
        </p:txBody>
      </p:sp>
      <p:grpSp>
        <p:nvGrpSpPr>
          <p:cNvPr id="8" name="Group 7"/>
          <p:cNvGrpSpPr/>
          <p:nvPr/>
        </p:nvGrpSpPr>
        <p:grpSpPr>
          <a:xfrm>
            <a:off x="1905000" y="3124200"/>
            <a:ext cx="6096000" cy="461665"/>
            <a:chOff x="1905000" y="3124200"/>
            <a:chExt cx="6096000" cy="461665"/>
          </a:xfrm>
        </p:grpSpPr>
        <p:sp>
          <p:nvSpPr>
            <p:cNvPr id="2" name="TextBox 1"/>
            <p:cNvSpPr txBox="1"/>
            <p:nvPr/>
          </p:nvSpPr>
          <p:spPr>
            <a:xfrm>
              <a:off x="1905000" y="3124200"/>
              <a:ext cx="6096000" cy="461665"/>
            </a:xfrm>
            <a:prstGeom prst="rect">
              <a:avLst/>
            </a:prstGeom>
            <a:noFill/>
          </p:spPr>
          <p:txBody>
            <a:bodyPr wrap="square" rtlCol="0">
              <a:spAutoFit/>
            </a:bodyPr>
            <a:lstStyle/>
            <a:p>
              <a:r>
                <a:rPr lang="en-US" sz="2400" dirty="0" smtClean="0"/>
                <a:t>CaCO3                      </a:t>
              </a:r>
              <a:r>
                <a:rPr lang="en-US" sz="2400" dirty="0" err="1" smtClean="0"/>
                <a:t>CaO</a:t>
              </a:r>
              <a:r>
                <a:rPr lang="en-US" sz="2400" dirty="0" smtClean="0"/>
                <a:t> + CO2</a:t>
              </a:r>
              <a:endParaRPr lang="en-US" sz="2400" dirty="0"/>
            </a:p>
          </p:txBody>
        </p:sp>
        <p:cxnSp>
          <p:nvCxnSpPr>
            <p:cNvPr id="7" name="Straight Arrow Connector 6"/>
            <p:cNvCxnSpPr/>
            <p:nvPr/>
          </p:nvCxnSpPr>
          <p:spPr>
            <a:xfrm flipV="1">
              <a:off x="3657600" y="3352800"/>
              <a:ext cx="712138" cy="7477"/>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sp>
        <p:nvSpPr>
          <p:cNvPr id="9" name="Rectangle 8"/>
          <p:cNvSpPr/>
          <p:nvPr/>
        </p:nvSpPr>
        <p:spPr>
          <a:xfrm>
            <a:off x="800100" y="3962400"/>
            <a:ext cx="10401300" cy="954107"/>
          </a:xfrm>
          <a:prstGeom prst="rect">
            <a:avLst/>
          </a:prstGeom>
        </p:spPr>
        <p:txBody>
          <a:bodyPr wrap="square">
            <a:spAutoFit/>
          </a:bodyPr>
          <a:lstStyle/>
          <a:p>
            <a:pPr algn="just"/>
            <a:r>
              <a:rPr lang="bn-BD" sz="28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NikoshBAN" panose="02000000000000000000" pitchFamily="2" charset="0"/>
                <a:cs typeface="NikoshBAN" panose="02000000000000000000" pitchFamily="2" charset="0"/>
              </a:rPr>
              <a:t>ক্যালসিয়াম অক্সাইডের সাথে প্রয়োজনীয় পানি যোগ করলে তাপোৎপাদি বিক্রিয়ায় স্লেকড লাইম বা ক্যালসিয়াম হাইড্রক্সাইড উৎপন্ন হয়।</a:t>
            </a:r>
            <a:endParaRPr lang="bn-BD" sz="28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NikoshBAN" panose="02000000000000000000" pitchFamily="2" charset="0"/>
              <a:cs typeface="NikoshBAN" panose="02000000000000000000" pitchFamily="2" charset="0"/>
            </a:endParaRPr>
          </a:p>
        </p:txBody>
      </p:sp>
      <p:grpSp>
        <p:nvGrpSpPr>
          <p:cNvPr id="11" name="Group 10"/>
          <p:cNvGrpSpPr/>
          <p:nvPr/>
        </p:nvGrpSpPr>
        <p:grpSpPr>
          <a:xfrm>
            <a:off x="2438400" y="5334000"/>
            <a:ext cx="6705600" cy="461665"/>
            <a:chOff x="2438400" y="5334000"/>
            <a:chExt cx="6705600" cy="461665"/>
          </a:xfrm>
        </p:grpSpPr>
        <p:cxnSp>
          <p:nvCxnSpPr>
            <p:cNvPr id="6" name="Straight Arrow Connector 5"/>
            <p:cNvCxnSpPr/>
            <p:nvPr/>
          </p:nvCxnSpPr>
          <p:spPr>
            <a:xfrm flipV="1">
              <a:off x="4648200" y="5562600"/>
              <a:ext cx="712138" cy="7477"/>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438400" y="5334000"/>
              <a:ext cx="6705600" cy="461665"/>
            </a:xfrm>
            <a:prstGeom prst="rect">
              <a:avLst/>
            </a:prstGeom>
            <a:noFill/>
          </p:spPr>
          <p:txBody>
            <a:bodyPr wrap="square" rtlCol="0">
              <a:spAutoFit/>
            </a:bodyPr>
            <a:lstStyle/>
            <a:p>
              <a:r>
                <a:rPr lang="en-US" sz="2400" dirty="0" err="1" smtClean="0"/>
                <a:t>CaO</a:t>
              </a:r>
              <a:r>
                <a:rPr lang="en-US" sz="2400" dirty="0" smtClean="0"/>
                <a:t> + H2O                   </a:t>
              </a:r>
              <a:r>
                <a:rPr lang="en-US" sz="2400" dirty="0" err="1" smtClean="0"/>
                <a:t>Ca</a:t>
              </a:r>
              <a:r>
                <a:rPr lang="en-US" sz="2400" dirty="0" smtClean="0"/>
                <a:t>(OH)2</a:t>
              </a:r>
              <a:endParaRPr lang="en-US" sz="2400" dirty="0"/>
            </a:p>
          </p:txBody>
        </p:sp>
      </p:grpSp>
      <p:sp>
        <p:nvSpPr>
          <p:cNvPr id="5" name="Rectangle 4"/>
          <p:cNvSpPr/>
          <p:nvPr/>
        </p:nvSpPr>
        <p:spPr>
          <a:xfrm>
            <a:off x="3114355" y="753070"/>
            <a:ext cx="5695791" cy="923330"/>
          </a:xfrm>
          <a:prstGeom prst="rect">
            <a:avLst/>
          </a:prstGeom>
        </p:spPr>
        <p:txBody>
          <a:bodyPr wrap="none">
            <a:spAutoFit/>
          </a:bodyPr>
          <a:lstStyle/>
          <a:p>
            <a:pPr algn="ctr"/>
            <a:r>
              <a:rPr lang="bn-BD"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NikoshBAN" panose="02000000000000000000" pitchFamily="2" charset="0"/>
                <a:cs typeface="NikoshBAN" panose="02000000000000000000" pitchFamily="2" charset="0"/>
              </a:rPr>
              <a:t>কুইক লাইম;-</a:t>
            </a:r>
            <a:r>
              <a:rPr lang="en-US" sz="5400" dirty="0" err="1">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NikoshBAN" panose="02000000000000000000" pitchFamily="2" charset="0"/>
                <a:cs typeface="NikoshBAN" panose="02000000000000000000" pitchFamily="2" charset="0"/>
              </a:rPr>
              <a:t>CaO</a:t>
            </a:r>
            <a:r>
              <a:rPr lang="bn-BD"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NikoshBAN" panose="02000000000000000000" pitchFamily="2" charset="0"/>
                <a:cs typeface="NikoshBAN" panose="02000000000000000000" pitchFamily="2" charset="0"/>
              </a:rPr>
              <a:t>  </a:t>
            </a:r>
            <a:endParaRPr lang="en-US"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3283502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56" presetClass="entr" presetSubtype="0" fill="hold" grpId="0" nodeType="clickEffect">
                                  <p:stCondLst>
                                    <p:cond delay="0"/>
                                  </p:stCondLst>
                                  <p:iterate type="lt">
                                    <p:tmPct val="10000"/>
                                  </p:iterate>
                                  <p:childTnLst>
                                    <p:set>
                                      <p:cBhvr>
                                        <p:cTn id="19" dur="1" fill="hold">
                                          <p:stCondLst>
                                            <p:cond delay="0"/>
                                          </p:stCondLst>
                                        </p:cTn>
                                        <p:tgtEl>
                                          <p:spTgt spid="9"/>
                                        </p:tgtEl>
                                        <p:attrNameLst>
                                          <p:attrName>style.visibility</p:attrName>
                                        </p:attrNameLst>
                                      </p:cBhvr>
                                      <p:to>
                                        <p:strVal val="visible"/>
                                      </p:to>
                                    </p:set>
                                    <p:anim by="(-#ppt_w*2)" calcmode="lin" valueType="num">
                                      <p:cBhvr rctx="PPT">
                                        <p:cTn id="20" dur="500" autoRev="1" fill="hold">
                                          <p:stCondLst>
                                            <p:cond delay="0"/>
                                          </p:stCondLst>
                                        </p:cTn>
                                        <p:tgtEl>
                                          <p:spTgt spid="9"/>
                                        </p:tgtEl>
                                        <p:attrNameLst>
                                          <p:attrName>ppt_w</p:attrName>
                                        </p:attrNameLst>
                                      </p:cBhvr>
                                    </p:anim>
                                    <p:anim by="(#ppt_w*0.50)" calcmode="lin" valueType="num">
                                      <p:cBhvr>
                                        <p:cTn id="21" dur="500" decel="50000" autoRev="1" fill="hold">
                                          <p:stCondLst>
                                            <p:cond delay="0"/>
                                          </p:stCondLst>
                                        </p:cTn>
                                        <p:tgtEl>
                                          <p:spTgt spid="9"/>
                                        </p:tgtEl>
                                        <p:attrNameLst>
                                          <p:attrName>ppt_x</p:attrName>
                                        </p:attrNameLst>
                                      </p:cBhvr>
                                    </p:anim>
                                    <p:anim from="(-#ppt_h/2)" to="(#ppt_y)" calcmode="lin" valueType="num">
                                      <p:cBhvr>
                                        <p:cTn id="22" dur="1000" fill="hold">
                                          <p:stCondLst>
                                            <p:cond delay="0"/>
                                          </p:stCondLst>
                                        </p:cTn>
                                        <p:tgtEl>
                                          <p:spTgt spid="9"/>
                                        </p:tgtEl>
                                        <p:attrNameLst>
                                          <p:attrName>ppt_y</p:attrName>
                                        </p:attrNameLst>
                                      </p:cBhvr>
                                    </p:anim>
                                    <p:animRot by="21600000">
                                      <p:cBhvr>
                                        <p:cTn id="23" dur="1000" fill="hold">
                                          <p:stCondLst>
                                            <p:cond delay="0"/>
                                          </p:stCondLst>
                                        </p:cTn>
                                        <p:tgtEl>
                                          <p:spTgt spid="9"/>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dissolve">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2057400"/>
            <a:ext cx="11049000" cy="1077218"/>
          </a:xfrm>
          <a:prstGeom prst="rect">
            <a:avLst/>
          </a:prstGeom>
        </p:spPr>
        <p:txBody>
          <a:bodyPr wrap="square">
            <a:spAutoFit/>
          </a:bodyPr>
          <a:lstStyle/>
          <a:p>
            <a:pPr algn="just"/>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তরল কার্বন ডাই অক্সাইড ও অ্যামোনিয়ার মিশ্রনকে উচ্চ চাপে এবং </a:t>
            </a:r>
            <a:r>
              <a:rPr lang="en-US" sz="3200" dirty="0" smtClean="0">
                <a:solidFill>
                  <a:srgbClr val="FF0000"/>
                </a:solidFill>
              </a:rPr>
              <a:t>130</a:t>
            </a:r>
            <a:r>
              <a:rPr lang="en-US" sz="3200" dirty="0">
                <a:solidFill>
                  <a:srgbClr val="FF0000"/>
                </a:solidFill>
                <a:latin typeface="NikoshBAN" panose="02000000000000000000" pitchFamily="2" charset="0"/>
                <a:cs typeface="NikoshBAN" panose="02000000000000000000" pitchFamily="2" charset="0"/>
              </a:rPr>
              <a:t>˙</a:t>
            </a:r>
            <a:r>
              <a:rPr lang="en-US" sz="3200" dirty="0" smtClean="0">
                <a:solidFill>
                  <a:srgbClr val="FF0000"/>
                </a:solidFill>
                <a:latin typeface="NikoshBAN" panose="02000000000000000000" pitchFamily="2" charset="0"/>
                <a:cs typeface="NikoshBAN" panose="02000000000000000000" pitchFamily="2" charset="0"/>
              </a:rPr>
              <a:t>c- </a:t>
            </a:r>
            <a:r>
              <a:rPr lang="en-US" sz="3200" dirty="0" smtClean="0">
                <a:solidFill>
                  <a:srgbClr val="FF0000"/>
                </a:solidFill>
              </a:rPr>
              <a:t>150</a:t>
            </a:r>
            <a:r>
              <a:rPr lang="en-US" sz="3200" dirty="0" smtClean="0">
                <a:solidFill>
                  <a:srgbClr val="FF0000"/>
                </a:solidFill>
                <a:latin typeface="NikoshBAN" panose="02000000000000000000" pitchFamily="2" charset="0"/>
                <a:cs typeface="NikoshBAN" panose="02000000000000000000" pitchFamily="2" charset="0"/>
              </a:rPr>
              <a:t>˙</a:t>
            </a:r>
            <a:r>
              <a:rPr lang="en-US" sz="3200" dirty="0">
                <a:solidFill>
                  <a:srgbClr val="FF0000"/>
                </a:solidFill>
                <a:latin typeface="NikoshBAN" panose="02000000000000000000" pitchFamily="2" charset="0"/>
                <a:cs typeface="NikoshBAN" panose="02000000000000000000" pitchFamily="2" charset="0"/>
              </a:rPr>
              <a:t>c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তাপমাত্রায়  উত্তপ্ত করে ইউরিয়া উৎপাদন করা হয়।</a:t>
            </a:r>
            <a:endParaRPr lang="en-US"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grpSp>
        <p:nvGrpSpPr>
          <p:cNvPr id="6" name="Group 5"/>
          <p:cNvGrpSpPr/>
          <p:nvPr/>
        </p:nvGrpSpPr>
        <p:grpSpPr>
          <a:xfrm>
            <a:off x="1676400" y="3198167"/>
            <a:ext cx="7467600" cy="461665"/>
            <a:chOff x="1676400" y="3198167"/>
            <a:chExt cx="7467600" cy="461665"/>
          </a:xfrm>
        </p:grpSpPr>
        <p:sp>
          <p:nvSpPr>
            <p:cNvPr id="2" name="TextBox 1"/>
            <p:cNvSpPr txBox="1"/>
            <p:nvPr/>
          </p:nvSpPr>
          <p:spPr>
            <a:xfrm>
              <a:off x="1676400" y="3198167"/>
              <a:ext cx="7467600" cy="461665"/>
            </a:xfrm>
            <a:prstGeom prst="rect">
              <a:avLst/>
            </a:prstGeom>
            <a:noFill/>
          </p:spPr>
          <p:txBody>
            <a:bodyPr wrap="square" rtlCol="0">
              <a:spAutoFit/>
            </a:bodyPr>
            <a:lstStyle/>
            <a:p>
              <a:r>
                <a:rPr lang="en-US" sz="2400" dirty="0" smtClean="0"/>
                <a:t>CO</a:t>
              </a:r>
              <a:r>
                <a:rPr lang="en-US" sz="2000" dirty="0" smtClean="0"/>
                <a:t>2</a:t>
              </a:r>
              <a:r>
                <a:rPr lang="en-US" sz="2400" dirty="0" smtClean="0"/>
                <a:t> + 2NH</a:t>
              </a:r>
              <a:r>
                <a:rPr lang="en-US" sz="2000" dirty="0" smtClean="0"/>
                <a:t>3</a:t>
              </a:r>
              <a:r>
                <a:rPr lang="en-US" sz="2400" dirty="0" smtClean="0"/>
                <a:t>                     (NH</a:t>
              </a:r>
              <a:r>
                <a:rPr lang="en-US" sz="2000" dirty="0" smtClean="0"/>
                <a:t>2</a:t>
              </a:r>
              <a:r>
                <a:rPr lang="en-US" sz="2400" dirty="0" smtClean="0"/>
                <a:t>)</a:t>
              </a:r>
              <a:r>
                <a:rPr lang="en-US" sz="2000" dirty="0" smtClean="0"/>
                <a:t>2</a:t>
              </a:r>
              <a:r>
                <a:rPr lang="en-US" sz="2400" dirty="0" smtClean="0"/>
                <a:t>C=O  +  H</a:t>
              </a:r>
              <a:r>
                <a:rPr lang="en-US" sz="2000" dirty="0" smtClean="0"/>
                <a:t>2</a:t>
              </a:r>
              <a:r>
                <a:rPr lang="en-US" sz="2400" dirty="0" smtClean="0"/>
                <a:t>O</a:t>
              </a:r>
              <a:endParaRPr lang="en-US" sz="2400" dirty="0"/>
            </a:p>
          </p:txBody>
        </p:sp>
        <p:cxnSp>
          <p:nvCxnSpPr>
            <p:cNvPr id="5" name="Straight Arrow Connector 4"/>
            <p:cNvCxnSpPr/>
            <p:nvPr/>
          </p:nvCxnSpPr>
          <p:spPr>
            <a:xfrm flipV="1">
              <a:off x="4114800" y="3429000"/>
              <a:ext cx="712138" cy="7477"/>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533400" y="4191000"/>
            <a:ext cx="10668000" cy="954107"/>
          </a:xfrm>
          <a:prstGeom prst="rect">
            <a:avLst/>
          </a:prstGeom>
        </p:spPr>
        <p:txBody>
          <a:bodyPr wrap="square">
            <a:spAutoFit/>
          </a:bodyPr>
          <a:lstStyle/>
          <a:p>
            <a:r>
              <a:rPr lang="bn-BD" sz="2800" dirty="0" smtClean="0">
                <a:ln w="0"/>
                <a:solidFill>
                  <a:schemeClr val="accent5">
                    <a:lumMod val="75000"/>
                  </a:schemeClr>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অ্যামোনিয়াম সালফেট</a:t>
            </a:r>
            <a:r>
              <a:rPr lang="en-US" sz="2800" dirty="0" smtClean="0">
                <a:ln w="0"/>
                <a:solidFill>
                  <a:schemeClr val="accent5">
                    <a:lumMod val="75000"/>
                  </a:schemeClr>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 </a:t>
            </a:r>
            <a:r>
              <a:rPr lang="en-US" sz="2800" dirty="0" smtClean="0">
                <a:solidFill>
                  <a:schemeClr val="accent5">
                    <a:lumMod val="75000"/>
                  </a:schemeClr>
                </a:solidFill>
              </a:rPr>
              <a:t>(NH</a:t>
            </a:r>
            <a:r>
              <a:rPr lang="en-US" sz="2400" dirty="0" smtClean="0">
                <a:solidFill>
                  <a:schemeClr val="accent5">
                    <a:lumMod val="75000"/>
                  </a:schemeClr>
                </a:solidFill>
              </a:rPr>
              <a:t>4)2SO4  - </a:t>
            </a:r>
            <a:r>
              <a:rPr lang="bn-BD" sz="2800" dirty="0" smtClean="0">
                <a:latin typeface="NikoshBAN" panose="02000000000000000000" pitchFamily="2" charset="0"/>
                <a:cs typeface="NikoshBAN" panose="02000000000000000000" pitchFamily="2" charset="0"/>
              </a:rPr>
              <a:t>অ্যামোনিয়া এবং সালফিউরিক এসিডের বিক্রিয়ায় অ্যামোনিয়াম সালফেত উৎপন্ন হয়।</a:t>
            </a:r>
            <a:endParaRPr lang="en-US" sz="2800" dirty="0">
              <a:latin typeface="NikoshBAN" panose="02000000000000000000" pitchFamily="2" charset="0"/>
              <a:cs typeface="NikoshBAN" panose="02000000000000000000" pitchFamily="2" charset="0"/>
            </a:endParaRPr>
          </a:p>
        </p:txBody>
      </p:sp>
      <p:grpSp>
        <p:nvGrpSpPr>
          <p:cNvPr id="11" name="Group 10"/>
          <p:cNvGrpSpPr/>
          <p:nvPr/>
        </p:nvGrpSpPr>
        <p:grpSpPr>
          <a:xfrm>
            <a:off x="1600200" y="5562600"/>
            <a:ext cx="8305800" cy="461665"/>
            <a:chOff x="1295400" y="5562600"/>
            <a:chExt cx="8839200" cy="461665"/>
          </a:xfrm>
        </p:grpSpPr>
        <p:sp>
          <p:nvSpPr>
            <p:cNvPr id="8" name="TextBox 7"/>
            <p:cNvSpPr txBox="1"/>
            <p:nvPr/>
          </p:nvSpPr>
          <p:spPr>
            <a:xfrm>
              <a:off x="1295400" y="5562600"/>
              <a:ext cx="8839200" cy="461665"/>
            </a:xfrm>
            <a:prstGeom prst="rect">
              <a:avLst/>
            </a:prstGeom>
            <a:noFill/>
          </p:spPr>
          <p:txBody>
            <a:bodyPr wrap="square" rtlCol="0">
              <a:spAutoFit/>
            </a:bodyPr>
            <a:lstStyle/>
            <a:p>
              <a:r>
                <a:rPr lang="en-US" sz="2400" dirty="0" smtClean="0"/>
                <a:t>2NH3  +  H2SO4                    (NH4)2SO4</a:t>
              </a:r>
              <a:endParaRPr lang="en-US" sz="2400" dirty="0"/>
            </a:p>
          </p:txBody>
        </p:sp>
        <p:cxnSp>
          <p:nvCxnSpPr>
            <p:cNvPr id="10" name="Straight Arrow Connector 9"/>
            <p:cNvCxnSpPr/>
            <p:nvPr/>
          </p:nvCxnSpPr>
          <p:spPr>
            <a:xfrm flipV="1">
              <a:off x="4267200" y="5791200"/>
              <a:ext cx="712138" cy="7477"/>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sp>
        <p:nvSpPr>
          <p:cNvPr id="9" name="Rectangle 8"/>
          <p:cNvSpPr/>
          <p:nvPr/>
        </p:nvSpPr>
        <p:spPr>
          <a:xfrm>
            <a:off x="2137726" y="609600"/>
            <a:ext cx="7026282" cy="923330"/>
          </a:xfrm>
          <a:prstGeom prst="rect">
            <a:avLst/>
          </a:prstGeom>
        </p:spPr>
        <p:txBody>
          <a:bodyPr wrap="none">
            <a:spAutoFit/>
          </a:bodyPr>
          <a:lstStyle/>
          <a:p>
            <a:pPr algn="ctr"/>
            <a:r>
              <a:rPr lang="bn-BD"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NikoshBAN" panose="02000000000000000000" pitchFamily="2" charset="0"/>
                <a:cs typeface="NikoshBAN" panose="02000000000000000000" pitchFamily="2" charset="0"/>
              </a:rPr>
              <a:t>ইউরিয়া;-(</a:t>
            </a:r>
            <a:r>
              <a:rPr lang="en-US"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NikoshBAN" panose="02000000000000000000" pitchFamily="2" charset="0"/>
                <a:cs typeface="NikoshBAN" panose="02000000000000000000" pitchFamily="2" charset="0"/>
              </a:rPr>
              <a:t>NH</a:t>
            </a:r>
            <a:r>
              <a:rPr lang="en-US" sz="5400" dirty="0">
                <a:ln w="0"/>
                <a:solidFill>
                  <a:schemeClr val="accent2">
                    <a:lumMod val="40000"/>
                    <a:lumOff val="60000"/>
                  </a:schemeClr>
                </a:solidFill>
                <a:effectLst>
                  <a:outerShdw blurRad="38100" dist="19050" dir="2700000" algn="tl" rotWithShape="0">
                    <a:schemeClr val="dk1">
                      <a:alpha val="40000"/>
                    </a:schemeClr>
                  </a:outerShdw>
                </a:effectLst>
              </a:rPr>
              <a:t>2)</a:t>
            </a:r>
            <a:r>
              <a:rPr lang="en-US" sz="5400" dirty="0">
                <a:ln w="0"/>
                <a:solidFill>
                  <a:schemeClr val="accent5">
                    <a:lumMod val="75000"/>
                  </a:schemeClr>
                </a:solidFill>
                <a:effectLst>
                  <a:outerShdw blurRad="38100" dist="19050" dir="2700000" algn="tl" rotWithShape="0">
                    <a:schemeClr val="dk1">
                      <a:alpha val="40000"/>
                    </a:schemeClr>
                  </a:outerShdw>
                </a:effectLst>
              </a:rPr>
              <a:t>2C=O</a:t>
            </a:r>
            <a:r>
              <a:rPr lang="en-US" sz="5400" dirty="0">
                <a:ln w="0"/>
                <a:effectLst>
                  <a:outerShdw blurRad="38100" dist="19050" dir="2700000" algn="tl" rotWithShape="0">
                    <a:schemeClr val="dk1">
                      <a:alpha val="40000"/>
                    </a:schemeClr>
                  </a:outerShdw>
                </a:effectLst>
              </a:rPr>
              <a:t> </a:t>
            </a:r>
            <a:r>
              <a:rPr lang="bn-BD"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NikoshBAN" panose="02000000000000000000" pitchFamily="2" charset="0"/>
                <a:cs typeface="NikoshBAN" panose="02000000000000000000" pitchFamily="2" charset="0"/>
              </a:rPr>
              <a:t>  </a:t>
            </a:r>
            <a:endParaRPr lang="en-US"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1264958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56" presetClass="entr" presetSubtype="0" fill="hold" grpId="0" nodeType="clickEffect">
                                  <p:stCondLst>
                                    <p:cond delay="0"/>
                                  </p:stCondLst>
                                  <p:iterate type="lt">
                                    <p:tmPct val="10000"/>
                                  </p:iterate>
                                  <p:childTnLst>
                                    <p:set>
                                      <p:cBhvr>
                                        <p:cTn id="19" dur="1" fill="hold">
                                          <p:stCondLst>
                                            <p:cond delay="0"/>
                                          </p:stCondLst>
                                        </p:cTn>
                                        <p:tgtEl>
                                          <p:spTgt spid="7"/>
                                        </p:tgtEl>
                                        <p:attrNameLst>
                                          <p:attrName>style.visibility</p:attrName>
                                        </p:attrNameLst>
                                      </p:cBhvr>
                                      <p:to>
                                        <p:strVal val="visible"/>
                                      </p:to>
                                    </p:set>
                                    <p:anim by="(-#ppt_w*2)" calcmode="lin" valueType="num">
                                      <p:cBhvr rctx="PPT">
                                        <p:cTn id="20" dur="500" autoRev="1" fill="hold">
                                          <p:stCondLst>
                                            <p:cond delay="0"/>
                                          </p:stCondLst>
                                        </p:cTn>
                                        <p:tgtEl>
                                          <p:spTgt spid="7"/>
                                        </p:tgtEl>
                                        <p:attrNameLst>
                                          <p:attrName>ppt_w</p:attrName>
                                        </p:attrNameLst>
                                      </p:cBhvr>
                                    </p:anim>
                                    <p:anim by="(#ppt_w*0.50)" calcmode="lin" valueType="num">
                                      <p:cBhvr>
                                        <p:cTn id="21" dur="500" decel="50000" autoRev="1" fill="hold">
                                          <p:stCondLst>
                                            <p:cond delay="0"/>
                                          </p:stCondLst>
                                        </p:cTn>
                                        <p:tgtEl>
                                          <p:spTgt spid="7"/>
                                        </p:tgtEl>
                                        <p:attrNameLst>
                                          <p:attrName>ppt_x</p:attrName>
                                        </p:attrNameLst>
                                      </p:cBhvr>
                                    </p:anim>
                                    <p:anim from="(-#ppt_h/2)" to="(#ppt_y)" calcmode="lin" valueType="num">
                                      <p:cBhvr>
                                        <p:cTn id="22" dur="1000" fill="hold">
                                          <p:stCondLst>
                                            <p:cond delay="0"/>
                                          </p:stCondLst>
                                        </p:cTn>
                                        <p:tgtEl>
                                          <p:spTgt spid="7"/>
                                        </p:tgtEl>
                                        <p:attrNameLst>
                                          <p:attrName>ppt_y</p:attrName>
                                        </p:attrNameLst>
                                      </p:cBhvr>
                                    </p:anim>
                                    <p:animRot by="21600000">
                                      <p:cBhvr>
                                        <p:cTn id="23" dur="1000" fill="hold">
                                          <p:stCondLst>
                                            <p:cond delay="0"/>
                                          </p:stCondLst>
                                        </p:cTn>
                                        <p:tgtEl>
                                          <p:spTgt spid="7"/>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dissolve">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295400"/>
            <a:ext cx="10210800" cy="3785652"/>
          </a:xfrm>
          <a:prstGeom prst="rect">
            <a:avLst/>
          </a:prstGeom>
        </p:spPr>
        <p:txBody>
          <a:bodyPr wrap="square">
            <a:spAutoFit/>
          </a:bodyPr>
          <a:lstStyle/>
          <a:p>
            <a:pPr algn="just"/>
            <a:r>
              <a:rPr lang="bn-BD" sz="2400" dirty="0" smtClean="0">
                <a:latin typeface="NikoshBAN" panose="02000000000000000000" pitchFamily="2" charset="0"/>
                <a:cs typeface="NikoshBAN" panose="02000000000000000000" pitchFamily="2" charset="0"/>
              </a:rPr>
              <a:t>প্রাকৃতিক ভাবে উদ্ভিদ কান্ডের মুকুলে ইনডোল এসিটিক এসিড উৎপন্ন হয়। যা থেকে এক পর্যায়ে ইথিলিন গ্যাস উৎপন্ন হয় এবং এই গ্যাসের প্রভাবে গাছেই ফল পাকে।  পাকা ফল পরিবহন করা </a:t>
            </a:r>
            <a:r>
              <a:rPr lang="bn-BD" sz="2400" dirty="0">
                <a:latin typeface="NikoshBAN" panose="02000000000000000000" pitchFamily="2" charset="0"/>
                <a:cs typeface="NikoshBAN" panose="02000000000000000000" pitchFamily="2" charset="0"/>
              </a:rPr>
              <a:t>সমথেকে এক পর্যায়ে ইথিলিন গ্যাস উৎপন্ন হয় এবং এই গ্যাসের প্রভাবে গাছেই ফল পাকে।  পাকা ফল স্যা </a:t>
            </a:r>
            <a:r>
              <a:rPr lang="bn-BD" sz="2400" dirty="0" smtClean="0">
                <a:latin typeface="NikoshBAN" panose="02000000000000000000" pitchFamily="2" charset="0"/>
                <a:cs typeface="NikoshBAN" panose="02000000000000000000" pitchFamily="2" charset="0"/>
              </a:rPr>
              <a:t>হয় এবং ফলে ক্ষতের দাগ সৃষ্টি হয়। এই জন্য কাচা অবস্থায় ফল পরিবহন করে ব্যবসায়ীরা বিক্রয়কেন্দ্রে কৃত্রিম ভাবে ফল পাকাতে আগ্রহী। উন্নত </a:t>
            </a:r>
            <a:r>
              <a:rPr lang="bn-BD" sz="2400" dirty="0" smtClean="0">
                <a:latin typeface="NikoshBAN" panose="02000000000000000000" pitchFamily="2" charset="0"/>
                <a:cs typeface="NikoshBAN" panose="02000000000000000000" pitchFamily="2" charset="0"/>
              </a:rPr>
              <a:t>দেশে</a:t>
            </a:r>
            <a:r>
              <a:rPr lang="en-US" sz="2400" dirty="0"/>
              <a:t>C2H2</a:t>
            </a:r>
            <a:r>
              <a:rPr lang="bn-BD" sz="2400" dirty="0" smtClean="0">
                <a:latin typeface="NikoshBAN" panose="02000000000000000000" pitchFamily="2" charset="0"/>
                <a:cs typeface="NikoshBAN" panose="02000000000000000000" pitchFamily="2" charset="0"/>
              </a:rPr>
              <a:t> </a:t>
            </a:r>
            <a:r>
              <a:rPr lang="bn-BD" sz="2400" dirty="0" smtClean="0">
                <a:latin typeface="NikoshBAN" panose="02000000000000000000" pitchFamily="2" charset="0"/>
                <a:cs typeface="NikoshBAN" panose="02000000000000000000" pitchFamily="2" charset="0"/>
              </a:rPr>
              <a:t>ফল ব্যবসায়ীগন ইথিলিন গ্যাস জেনারেটর মাধ্যমে উৎপন্ন গ্যাস পরিমিত পরিমানে প্রয়োগ করে ফল পাকায়।</a:t>
            </a:r>
          </a:p>
          <a:p>
            <a:pPr algn="just"/>
            <a:r>
              <a:rPr lang="bn-BD" sz="2400" dirty="0" smtClean="0">
                <a:latin typeface="NikoshBAN" panose="02000000000000000000" pitchFamily="2" charset="0"/>
                <a:cs typeface="NikoshBAN" panose="02000000000000000000" pitchFamily="2" charset="0"/>
              </a:rPr>
              <a:t>বাংলাদেশে ক্যালসিয়াম কার্বাইড </a:t>
            </a:r>
            <a:r>
              <a:rPr lang="en-US" sz="2400" dirty="0" smtClean="0"/>
              <a:t>CaC2 </a:t>
            </a:r>
            <a:r>
              <a:rPr lang="bn-BD" sz="2400" dirty="0" smtClean="0">
                <a:latin typeface="NikoshBAN" panose="02000000000000000000" pitchFamily="2" charset="0"/>
                <a:cs typeface="NikoshBAN" panose="02000000000000000000" pitchFamily="2" charset="0"/>
              </a:rPr>
              <a:t>দিয়ে ফল পাকানো হয়। </a:t>
            </a:r>
            <a:r>
              <a:rPr lang="en-US" sz="2400" dirty="0" smtClean="0"/>
              <a:t>CaC2 </a:t>
            </a:r>
            <a:r>
              <a:rPr lang="bn-BD" sz="2400" dirty="0" smtClean="0">
                <a:latin typeface="NikoshBAN" panose="02000000000000000000" pitchFamily="2" charset="0"/>
                <a:cs typeface="NikoshBAN" panose="02000000000000000000" pitchFamily="2" charset="0"/>
              </a:rPr>
              <a:t>পানির সাথে বিক্রিয়ায় এসিটিলিন গ্যাস এবং ক্যালসিয়াম হাইড্রক্সাইড উৎপন্ন করে।</a:t>
            </a:r>
            <a:endParaRPr lang="en-US" sz="2400" dirty="0">
              <a:latin typeface="NikoshBAN" panose="02000000000000000000" pitchFamily="2" charset="0"/>
              <a:cs typeface="NikoshBAN" panose="02000000000000000000" pitchFamily="2" charset="0"/>
            </a:endParaRPr>
          </a:p>
        </p:txBody>
      </p:sp>
      <p:grpSp>
        <p:nvGrpSpPr>
          <p:cNvPr id="6" name="Group 5"/>
          <p:cNvGrpSpPr/>
          <p:nvPr/>
        </p:nvGrpSpPr>
        <p:grpSpPr>
          <a:xfrm>
            <a:off x="2286000" y="5253335"/>
            <a:ext cx="8458200" cy="461665"/>
            <a:chOff x="1676400" y="5410200"/>
            <a:chExt cx="8458200" cy="461665"/>
          </a:xfrm>
        </p:grpSpPr>
        <p:sp>
          <p:nvSpPr>
            <p:cNvPr id="4" name="TextBox 3"/>
            <p:cNvSpPr txBox="1"/>
            <p:nvPr/>
          </p:nvSpPr>
          <p:spPr>
            <a:xfrm>
              <a:off x="1676400" y="5410200"/>
              <a:ext cx="8458200" cy="461665"/>
            </a:xfrm>
            <a:prstGeom prst="rect">
              <a:avLst/>
            </a:prstGeom>
            <a:noFill/>
          </p:spPr>
          <p:txBody>
            <a:bodyPr wrap="square" rtlCol="0">
              <a:spAutoFit/>
            </a:bodyPr>
            <a:lstStyle/>
            <a:p>
              <a:r>
                <a:rPr lang="en-US" sz="2400" b="1" dirty="0" smtClean="0">
                  <a:solidFill>
                    <a:srgbClr val="FF0000"/>
                  </a:solidFill>
                </a:rPr>
                <a:t>CaC2  +  H2O                  CH ≡ CH  +  </a:t>
              </a:r>
              <a:r>
                <a:rPr lang="en-US" sz="2400" b="1" dirty="0" err="1" smtClean="0">
                  <a:solidFill>
                    <a:srgbClr val="FF0000"/>
                  </a:solidFill>
                </a:rPr>
                <a:t>Ca</a:t>
              </a:r>
              <a:r>
                <a:rPr lang="en-US" sz="2400" b="1" dirty="0" smtClean="0">
                  <a:solidFill>
                    <a:srgbClr val="FF0000"/>
                  </a:solidFill>
                </a:rPr>
                <a:t>(OH)2</a:t>
              </a:r>
              <a:endParaRPr lang="en-US" sz="2400" b="1" dirty="0">
                <a:solidFill>
                  <a:srgbClr val="FF0000"/>
                </a:solidFill>
              </a:endParaRPr>
            </a:p>
          </p:txBody>
        </p:sp>
        <p:cxnSp>
          <p:nvCxnSpPr>
            <p:cNvPr id="5" name="Straight Arrow Connector 4"/>
            <p:cNvCxnSpPr/>
            <p:nvPr/>
          </p:nvCxnSpPr>
          <p:spPr>
            <a:xfrm flipV="1">
              <a:off x="4191000" y="5638800"/>
              <a:ext cx="712138" cy="7477"/>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1143000" y="5715000"/>
            <a:ext cx="9601200" cy="461665"/>
          </a:xfrm>
          <a:prstGeom prst="rect">
            <a:avLst/>
          </a:prstGeom>
        </p:spPr>
        <p:txBody>
          <a:bodyPr wrap="square">
            <a:spAutoFit/>
          </a:bodyPr>
          <a:lstStyle/>
          <a:p>
            <a:r>
              <a:rPr lang="bn-BD" sz="2400" dirty="0" smtClean="0">
                <a:latin typeface="NikoshBAN" panose="02000000000000000000" pitchFamily="2" charset="0"/>
                <a:cs typeface="NikoshBAN" panose="02000000000000000000" pitchFamily="2" charset="0"/>
              </a:rPr>
              <a:t>অ্যাসিটিলিন </a:t>
            </a:r>
            <a:r>
              <a:rPr lang="en-US" sz="2400" dirty="0" smtClean="0">
                <a:latin typeface="NikoshBAN" panose="02000000000000000000" pitchFamily="2" charset="0"/>
                <a:cs typeface="NikoshBAN" panose="02000000000000000000" pitchFamily="2" charset="0"/>
              </a:rPr>
              <a:t>(</a:t>
            </a:r>
            <a:r>
              <a:rPr lang="en-US" sz="2400" dirty="0" smtClean="0"/>
              <a:t>) </a:t>
            </a:r>
            <a:r>
              <a:rPr lang="bn-BD" sz="2400" dirty="0" smtClean="0">
                <a:latin typeface="NikoshBAN" panose="02000000000000000000" pitchFamily="2" charset="0"/>
                <a:cs typeface="NikoshBAN" panose="02000000000000000000" pitchFamily="2" charset="0"/>
              </a:rPr>
              <a:t>গ্যাস আম, কলাসহ প্রায় সকল ফল পাকাতে সাহায্য করে।</a:t>
            </a:r>
            <a:endParaRPr lang="en-US" sz="2400" dirty="0"/>
          </a:p>
        </p:txBody>
      </p:sp>
      <p:sp>
        <p:nvSpPr>
          <p:cNvPr id="8" name="Rectangle 7"/>
          <p:cNvSpPr/>
          <p:nvPr/>
        </p:nvSpPr>
        <p:spPr>
          <a:xfrm>
            <a:off x="680094" y="228600"/>
            <a:ext cx="10831812" cy="830997"/>
          </a:xfrm>
          <a:prstGeom prst="rect">
            <a:avLst/>
          </a:prstGeom>
        </p:spPr>
        <p:txBody>
          <a:bodyPr wrap="none">
            <a:spAutoFit/>
          </a:bodyPr>
          <a:lstStyle/>
          <a:p>
            <a:pPr algn="ctr"/>
            <a:r>
              <a:rPr lang="bn-BD" sz="4800" dirty="0">
                <a:ln w="0"/>
                <a:solidFill>
                  <a:srgbClr val="FF0000"/>
                </a:solidFill>
                <a:effectLst>
                  <a:reflection blurRad="6350" stA="53000" endA="300" endPos="35500" dir="5400000" sy="-90000" algn="bl" rotWithShape="0"/>
                </a:effectLst>
                <a:latin typeface="NikoshBAN" panose="02000000000000000000" pitchFamily="2" charset="0"/>
                <a:cs typeface="NikoshBAN" panose="02000000000000000000" pitchFamily="2" charset="0"/>
              </a:rPr>
              <a:t>কৃষিদ্রব্য প্রক্রিয়াকরনে রাসায়নিক দ্রব্য;-   </a:t>
            </a:r>
            <a:endParaRPr lang="en-US" sz="4800" dirty="0">
              <a:ln w="0"/>
              <a:solidFill>
                <a:srgbClr val="FF0000"/>
              </a:solidFill>
              <a:effectLst>
                <a:reflection blurRad="6350" stA="53000" endA="300" endPos="35500" dir="5400000" sy="-90000" algn="bl" rotWithShape="0"/>
              </a:effectLst>
            </a:endParaRPr>
          </a:p>
        </p:txBody>
      </p:sp>
    </p:spTree>
    <p:extLst>
      <p:ext uri="{BB962C8B-B14F-4D97-AF65-F5344CB8AC3E}">
        <p14:creationId xmlns:p14="http://schemas.microsoft.com/office/powerpoint/2010/main" val="226071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56" presetClass="entr" presetSubtype="0" fill="hold" grpId="0" nodeType="clickEffect">
                                  <p:stCondLst>
                                    <p:cond delay="0"/>
                                  </p:stCondLst>
                                  <p:iterate type="lt">
                                    <p:tmPct val="10000"/>
                                  </p:iterate>
                                  <p:childTnLst>
                                    <p:set>
                                      <p:cBhvr>
                                        <p:cTn id="19" dur="1" fill="hold">
                                          <p:stCondLst>
                                            <p:cond delay="0"/>
                                          </p:stCondLst>
                                        </p:cTn>
                                        <p:tgtEl>
                                          <p:spTgt spid="7"/>
                                        </p:tgtEl>
                                        <p:attrNameLst>
                                          <p:attrName>style.visibility</p:attrName>
                                        </p:attrNameLst>
                                      </p:cBhvr>
                                      <p:to>
                                        <p:strVal val="visible"/>
                                      </p:to>
                                    </p:set>
                                    <p:anim by="(-#ppt_w*2)" calcmode="lin" valueType="num">
                                      <p:cBhvr rctx="PPT">
                                        <p:cTn id="20" dur="500" autoRev="1" fill="hold">
                                          <p:stCondLst>
                                            <p:cond delay="0"/>
                                          </p:stCondLst>
                                        </p:cTn>
                                        <p:tgtEl>
                                          <p:spTgt spid="7"/>
                                        </p:tgtEl>
                                        <p:attrNameLst>
                                          <p:attrName>ppt_w</p:attrName>
                                        </p:attrNameLst>
                                      </p:cBhvr>
                                    </p:anim>
                                    <p:anim by="(#ppt_w*0.50)" calcmode="lin" valueType="num">
                                      <p:cBhvr>
                                        <p:cTn id="21" dur="500" decel="50000" autoRev="1" fill="hold">
                                          <p:stCondLst>
                                            <p:cond delay="0"/>
                                          </p:stCondLst>
                                        </p:cTn>
                                        <p:tgtEl>
                                          <p:spTgt spid="7"/>
                                        </p:tgtEl>
                                        <p:attrNameLst>
                                          <p:attrName>ppt_x</p:attrName>
                                        </p:attrNameLst>
                                      </p:cBhvr>
                                    </p:anim>
                                    <p:anim from="(-#ppt_h/2)" to="(#ppt_y)" calcmode="lin" valueType="num">
                                      <p:cBhvr>
                                        <p:cTn id="22" dur="1000" fill="hold">
                                          <p:stCondLst>
                                            <p:cond delay="0"/>
                                          </p:stCondLst>
                                        </p:cTn>
                                        <p:tgtEl>
                                          <p:spTgt spid="7"/>
                                        </p:tgtEl>
                                        <p:attrNameLst>
                                          <p:attrName>ppt_y</p:attrName>
                                        </p:attrNameLst>
                                      </p:cBhvr>
                                    </p:anim>
                                    <p:animRot by="21600000">
                                      <p:cBhvr>
                                        <p:cTn id="23" dur="1000" fill="hold">
                                          <p:stCondLst>
                                            <p:cond delay="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133600"/>
            <a:ext cx="10210800" cy="3693319"/>
          </a:xfrm>
          <a:prstGeom prst="rect">
            <a:avLst/>
          </a:prstGeom>
        </p:spPr>
        <p:txBody>
          <a:bodyPr wrap="square">
            <a:spAutoFit/>
          </a:bodyPr>
          <a:lstStyle/>
          <a:p>
            <a:pPr algn="just"/>
            <a:r>
              <a:rPr lang="bn-BD" sz="2600" b="1" dirty="0" smtClean="0">
                <a:ln/>
                <a:solidFill>
                  <a:srgbClr val="FFC000"/>
                </a:solid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লোকমুখে শোনা যায়, আমাদের দেশের ব্যবসায়ীগন অজ্ঞাতবসত সকল পচনশীল দ্রব সংরক্ষনে ফরমালিন ব্যবহার করেন। ফল সংরক্ষনে ফরমালিন কোন কার্যকর ভূমিকা রাখে না। মূলত ফরমাকিন হলো ফর্মাল্ডিহাইডের ৪০% জলীয় দ্রবন। এটি ব্যাকটেরিয়া ও ছত্রাক নাশক হিসাবে অত্যন্ত কাযকর। মৃত মানুষ, জীববিজ্ঞান ল্যাবরেটারি নমুনা ও প্যাথলজিক্যাল টিস্যু সংরক্ষনে ফরমালিন ব্যবহার করা হয়। ফরমালডিহাইড প্রোটিন বা ডি এন এ –এর নাইট্রোজেনের সাথে </a:t>
            </a:r>
            <a:r>
              <a:rPr lang="en-US" sz="2600" dirty="0" smtClean="0"/>
              <a:t>H2C-NH-</a:t>
            </a:r>
            <a:r>
              <a:rPr lang="bn-BD" sz="2600" b="1" dirty="0" smtClean="0">
                <a:ln/>
                <a:solidFill>
                  <a:srgbClr val="FFC000"/>
                </a:solid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  লিংকেজ সৃষ্টি করে টিস্যুকে ফিক্স করে বা সংরক্ষন করে।</a:t>
            </a:r>
            <a:endParaRPr lang="bn-BD" sz="2600" b="1" dirty="0">
              <a:ln/>
              <a:solidFill>
                <a:srgbClr val="FFC000"/>
              </a:solid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endParaRPr>
          </a:p>
        </p:txBody>
      </p:sp>
      <p:sp>
        <p:nvSpPr>
          <p:cNvPr id="3" name="Rectangle 2"/>
          <p:cNvSpPr/>
          <p:nvPr/>
        </p:nvSpPr>
        <p:spPr>
          <a:xfrm>
            <a:off x="629599" y="609600"/>
            <a:ext cx="10932801" cy="923330"/>
          </a:xfrm>
          <a:prstGeom prst="rect">
            <a:avLst/>
          </a:prstGeom>
        </p:spPr>
        <p:txBody>
          <a:bodyPr wrap="none">
            <a:spAutoFit/>
          </a:bodyPr>
          <a:lstStyle/>
          <a:p>
            <a:pPr algn="ctr"/>
            <a:r>
              <a:rPr lang="bn-BD"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NikoshBAN" panose="02000000000000000000" pitchFamily="2" charset="0"/>
                <a:cs typeface="NikoshBAN" panose="02000000000000000000" pitchFamily="2" charset="0"/>
              </a:rPr>
              <a:t>কৃষিদ্রব্য সংরক্ষণে রাসায়নিক দ্রব্য;-   </a:t>
            </a:r>
            <a:endParaRPr lang="en-US"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4132979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90800" y="602159"/>
            <a:ext cx="6172200" cy="769441"/>
          </a:xfrm>
          <a:prstGeom prst="rect">
            <a:avLst/>
          </a:prstGeom>
        </p:spPr>
        <p:txBody>
          <a:bodyPr wrap="square">
            <a:spAutoFit/>
          </a:bodyPr>
          <a:lstStyle/>
          <a:p>
            <a:pPr algn="ctr"/>
            <a:r>
              <a:rPr lang="bn-BD" sz="4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আচরনিক উদ্দেশ্য</a:t>
            </a:r>
            <a:endParaRPr lang="en-US" sz="4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sp>
        <p:nvSpPr>
          <p:cNvPr id="4" name="TextBox 3"/>
          <p:cNvSpPr txBox="1"/>
          <p:nvPr/>
        </p:nvSpPr>
        <p:spPr>
          <a:xfrm>
            <a:off x="914400" y="1534180"/>
            <a:ext cx="9753600" cy="523220"/>
          </a:xfrm>
          <a:prstGeom prst="rect">
            <a:avLst/>
          </a:prstGeom>
          <a:noFill/>
        </p:spPr>
        <p:txBody>
          <a:bodyPr wrap="square" rtlCol="0">
            <a:spAutoFit/>
          </a:bodyPr>
          <a:lstStyle/>
          <a:p>
            <a:r>
              <a:rPr lang="bn-BD" sz="2800" dirty="0" smtClean="0">
                <a:latin typeface="NikoshBAN" panose="02000000000000000000" pitchFamily="2" charset="0"/>
                <a:cs typeface="NikoshBAN" panose="02000000000000000000" pitchFamily="2" charset="0"/>
              </a:rPr>
              <a:t>গৃহস্থলিতে রসায়নের গুরুপ্ত </a:t>
            </a:r>
            <a:r>
              <a:rPr lang="bn-BD" sz="2800" dirty="0">
                <a:latin typeface="NikoshBAN" panose="02000000000000000000" pitchFamily="2" charset="0"/>
                <a:cs typeface="NikoshBAN" panose="02000000000000000000" pitchFamily="2" charset="0"/>
              </a:rPr>
              <a:t>ব্যাখ্যা করতে  পারবে। </a:t>
            </a:r>
            <a:endParaRPr lang="en-US" sz="2800" dirty="0">
              <a:solidFill>
                <a:srgbClr val="002060"/>
              </a:solidFill>
              <a:latin typeface="NikoshBAN" panose="02000000000000000000" pitchFamily="2" charset="0"/>
              <a:cs typeface="NikoshBAN" panose="02000000000000000000" pitchFamily="2" charset="0"/>
            </a:endParaRPr>
          </a:p>
        </p:txBody>
      </p:sp>
      <p:pic>
        <p:nvPicPr>
          <p:cNvPr id="7" name="Picture 6" descr="moon.jpg"/>
          <p:cNvPicPr>
            <a:picLocks noChangeAspect="1"/>
          </p:cNvPicPr>
          <p:nvPr/>
        </p:nvPicPr>
        <p:blipFill>
          <a:blip r:embed="rId2"/>
          <a:stretch>
            <a:fillRect/>
          </a:stretch>
        </p:blipFill>
        <p:spPr>
          <a:xfrm>
            <a:off x="0" y="1295400"/>
            <a:ext cx="990600" cy="618292"/>
          </a:xfrm>
          <a:prstGeom prst="ellipse">
            <a:avLst/>
          </a:prstGeom>
          <a:ln>
            <a:noFill/>
          </a:ln>
          <a:effectLst>
            <a:softEdge rad="112500"/>
          </a:effectLst>
        </p:spPr>
      </p:pic>
      <p:sp>
        <p:nvSpPr>
          <p:cNvPr id="8" name="TextBox 7"/>
          <p:cNvSpPr txBox="1"/>
          <p:nvPr/>
        </p:nvSpPr>
        <p:spPr>
          <a:xfrm>
            <a:off x="914400" y="2170093"/>
            <a:ext cx="9906000" cy="523220"/>
          </a:xfrm>
          <a:prstGeom prst="rect">
            <a:avLst/>
          </a:prstGeom>
          <a:noFill/>
        </p:spPr>
        <p:txBody>
          <a:bodyPr wrap="square" rtlCol="0">
            <a:spAutoFit/>
          </a:bodyPr>
          <a:lstStyle/>
          <a:p>
            <a:r>
              <a:rPr lang="bn-BD" sz="2800" dirty="0" smtClean="0">
                <a:latin typeface="NikoshBAN" panose="02000000000000000000" pitchFamily="2" charset="0"/>
                <a:cs typeface="NikoshBAN" panose="02000000000000000000" pitchFamily="2" charset="0"/>
              </a:rPr>
              <a:t>পরিষ্কার পরিচ্ছন্নতায় রসায়নের অবদান ব্যাখ্যা </a:t>
            </a:r>
            <a:r>
              <a:rPr lang="bn-BD" sz="2800" dirty="0">
                <a:latin typeface="NikoshBAN" panose="02000000000000000000" pitchFamily="2" charset="0"/>
                <a:cs typeface="NikoshBAN" panose="02000000000000000000" pitchFamily="2" charset="0"/>
              </a:rPr>
              <a:t>করতে পারবে। </a:t>
            </a:r>
            <a:endParaRPr lang="en-US" sz="2800" dirty="0">
              <a:solidFill>
                <a:srgbClr val="002060"/>
              </a:solidFill>
              <a:latin typeface="NikoshBAN" panose="02000000000000000000" pitchFamily="2" charset="0"/>
              <a:cs typeface="NikoshBAN" panose="02000000000000000000" pitchFamily="2" charset="0"/>
            </a:endParaRPr>
          </a:p>
        </p:txBody>
      </p:sp>
      <p:sp>
        <p:nvSpPr>
          <p:cNvPr id="9" name="TextBox 8"/>
          <p:cNvSpPr txBox="1"/>
          <p:nvPr/>
        </p:nvSpPr>
        <p:spPr>
          <a:xfrm>
            <a:off x="990600" y="3048000"/>
            <a:ext cx="10744200" cy="523220"/>
          </a:xfrm>
          <a:prstGeom prst="rect">
            <a:avLst/>
          </a:prstGeom>
          <a:noFill/>
        </p:spPr>
        <p:txBody>
          <a:bodyPr wrap="square" rtlCol="0">
            <a:spAutoFit/>
          </a:bodyPr>
          <a:lstStyle/>
          <a:p>
            <a:r>
              <a:rPr lang="bn-BD" sz="2800" dirty="0" smtClean="0">
                <a:latin typeface="NikoshBAN" panose="02000000000000000000" pitchFamily="2" charset="0"/>
                <a:cs typeface="NikoshBAN" panose="02000000000000000000" pitchFamily="2" charset="0"/>
              </a:rPr>
              <a:t>সাবান প্রস্তুত </a:t>
            </a:r>
            <a:r>
              <a:rPr lang="bn-BD" sz="2800" dirty="0">
                <a:latin typeface="NikoshBAN" panose="02000000000000000000" pitchFamily="2" charset="0"/>
                <a:cs typeface="NikoshBAN" panose="02000000000000000000" pitchFamily="2" charset="0"/>
              </a:rPr>
              <a:t>করতে  পারবে। </a:t>
            </a:r>
            <a:endParaRPr lang="en-US" sz="2800" dirty="0">
              <a:solidFill>
                <a:srgbClr val="002060"/>
              </a:solidFill>
              <a:latin typeface="NikoshBAN" panose="02000000000000000000" pitchFamily="2" charset="0"/>
              <a:cs typeface="NikoshBAN" panose="02000000000000000000" pitchFamily="2" charset="0"/>
            </a:endParaRPr>
          </a:p>
        </p:txBody>
      </p:sp>
      <p:pic>
        <p:nvPicPr>
          <p:cNvPr id="10" name="Picture 9" descr="moon.jpg"/>
          <p:cNvPicPr>
            <a:picLocks noChangeAspect="1"/>
          </p:cNvPicPr>
          <p:nvPr/>
        </p:nvPicPr>
        <p:blipFill>
          <a:blip r:embed="rId2"/>
          <a:stretch>
            <a:fillRect/>
          </a:stretch>
        </p:blipFill>
        <p:spPr>
          <a:xfrm>
            <a:off x="0" y="3581400"/>
            <a:ext cx="990600" cy="618292"/>
          </a:xfrm>
          <a:prstGeom prst="ellipse">
            <a:avLst/>
          </a:prstGeom>
          <a:ln>
            <a:noFill/>
          </a:ln>
          <a:effectLst>
            <a:softEdge rad="112500"/>
          </a:effectLst>
        </p:spPr>
      </p:pic>
      <p:sp>
        <p:nvSpPr>
          <p:cNvPr id="11" name="TextBox 10"/>
          <p:cNvSpPr txBox="1"/>
          <p:nvPr/>
        </p:nvSpPr>
        <p:spPr>
          <a:xfrm>
            <a:off x="990600" y="3657600"/>
            <a:ext cx="9906000" cy="584775"/>
          </a:xfrm>
          <a:prstGeom prst="rect">
            <a:avLst/>
          </a:prstGeom>
          <a:noFill/>
        </p:spPr>
        <p:txBody>
          <a:bodyPr wrap="square" rtlCol="0">
            <a:spAutoFit/>
          </a:bodyPr>
          <a:lstStyle/>
          <a:p>
            <a:r>
              <a:rPr lang="bn-BD" sz="2800" dirty="0" smtClean="0">
                <a:latin typeface="NikoshBAN" panose="02000000000000000000" pitchFamily="2" charset="0"/>
                <a:cs typeface="NikoshBAN" panose="02000000000000000000" pitchFamily="2" charset="0"/>
              </a:rPr>
              <a:t>ডিটারজেন্টর উৎপাদন প্রক্রিয়া ব্যাখ্যা </a:t>
            </a:r>
            <a:r>
              <a:rPr lang="bn-BD" sz="2800" dirty="0">
                <a:latin typeface="NikoshBAN" panose="02000000000000000000" pitchFamily="2" charset="0"/>
                <a:cs typeface="NikoshBAN" panose="02000000000000000000" pitchFamily="2" charset="0"/>
              </a:rPr>
              <a:t>করতে  পারবে। </a:t>
            </a:r>
            <a:r>
              <a:rPr lang="bn-BD" sz="3200" dirty="0">
                <a:solidFill>
                  <a:srgbClr val="002060"/>
                </a:solidFill>
                <a:latin typeface="NikoshBAN" panose="02000000000000000000" pitchFamily="2" charset="0"/>
                <a:cs typeface="NikoshBAN" panose="02000000000000000000" pitchFamily="2" charset="0"/>
              </a:rPr>
              <a:t>।</a:t>
            </a:r>
            <a:endParaRPr lang="en-US" sz="3200" dirty="0">
              <a:solidFill>
                <a:srgbClr val="002060"/>
              </a:solidFill>
              <a:latin typeface="NikoshBAN" panose="02000000000000000000" pitchFamily="2" charset="0"/>
              <a:cs typeface="NikoshBAN" panose="02000000000000000000" pitchFamily="2" charset="0"/>
            </a:endParaRPr>
          </a:p>
        </p:txBody>
      </p:sp>
      <p:pic>
        <p:nvPicPr>
          <p:cNvPr id="12" name="Picture 11" descr="moon.jpg"/>
          <p:cNvPicPr>
            <a:picLocks noChangeAspect="1"/>
          </p:cNvPicPr>
          <p:nvPr/>
        </p:nvPicPr>
        <p:blipFill>
          <a:blip r:embed="rId2"/>
          <a:stretch>
            <a:fillRect/>
          </a:stretch>
        </p:blipFill>
        <p:spPr>
          <a:xfrm>
            <a:off x="0" y="2846803"/>
            <a:ext cx="990600" cy="618292"/>
          </a:xfrm>
          <a:prstGeom prst="ellipse">
            <a:avLst/>
          </a:prstGeom>
          <a:ln>
            <a:noFill/>
          </a:ln>
          <a:effectLst>
            <a:softEdge rad="112500"/>
          </a:effectLst>
        </p:spPr>
      </p:pic>
      <p:pic>
        <p:nvPicPr>
          <p:cNvPr id="13" name="Picture 12" descr="moon.jpg"/>
          <p:cNvPicPr>
            <a:picLocks noChangeAspect="1"/>
          </p:cNvPicPr>
          <p:nvPr/>
        </p:nvPicPr>
        <p:blipFill>
          <a:blip r:embed="rId2"/>
          <a:stretch>
            <a:fillRect/>
          </a:stretch>
        </p:blipFill>
        <p:spPr>
          <a:xfrm>
            <a:off x="0" y="1981200"/>
            <a:ext cx="990600" cy="618292"/>
          </a:xfrm>
          <a:prstGeom prst="ellipse">
            <a:avLst/>
          </a:prstGeom>
          <a:ln>
            <a:noFill/>
          </a:ln>
          <a:effectLst>
            <a:softEdge rad="112500"/>
          </a:effectLst>
        </p:spPr>
      </p:pic>
      <p:sp>
        <p:nvSpPr>
          <p:cNvPr id="14" name="TextBox 13"/>
          <p:cNvSpPr txBox="1"/>
          <p:nvPr/>
        </p:nvSpPr>
        <p:spPr>
          <a:xfrm>
            <a:off x="990600" y="4267200"/>
            <a:ext cx="9906000" cy="584775"/>
          </a:xfrm>
          <a:prstGeom prst="rect">
            <a:avLst/>
          </a:prstGeom>
          <a:noFill/>
        </p:spPr>
        <p:txBody>
          <a:bodyPr wrap="square" rtlCol="0">
            <a:spAutoFit/>
          </a:bodyPr>
          <a:lstStyle/>
          <a:p>
            <a:r>
              <a:rPr lang="bn-BD" sz="2800" dirty="0" smtClean="0">
                <a:latin typeface="NikoshBAN" panose="02000000000000000000" pitchFamily="2" charset="0"/>
                <a:cs typeface="NikoshBAN" panose="02000000000000000000" pitchFamily="2" charset="0"/>
              </a:rPr>
              <a:t>সাবান ও ডিটারজেন্টের কাপর পরিষ্কার করার কৌশল ব্যাখ্যা </a:t>
            </a:r>
            <a:r>
              <a:rPr lang="bn-BD" sz="2800" dirty="0">
                <a:latin typeface="NikoshBAN" panose="02000000000000000000" pitchFamily="2" charset="0"/>
                <a:cs typeface="NikoshBAN" panose="02000000000000000000" pitchFamily="2" charset="0"/>
              </a:rPr>
              <a:t>করতে  পারবে। </a:t>
            </a:r>
            <a:r>
              <a:rPr lang="bn-BD" sz="3200" dirty="0">
                <a:solidFill>
                  <a:srgbClr val="002060"/>
                </a:solidFill>
                <a:latin typeface="NikoshBAN" panose="02000000000000000000" pitchFamily="2" charset="0"/>
                <a:cs typeface="NikoshBAN" panose="02000000000000000000" pitchFamily="2" charset="0"/>
              </a:rPr>
              <a:t>।</a:t>
            </a:r>
            <a:endParaRPr lang="en-US" sz="3200" dirty="0">
              <a:solidFill>
                <a:srgbClr val="002060"/>
              </a:solidFill>
              <a:latin typeface="NikoshBAN" panose="02000000000000000000" pitchFamily="2" charset="0"/>
              <a:cs typeface="NikoshBAN" panose="02000000000000000000" pitchFamily="2" charset="0"/>
            </a:endParaRPr>
          </a:p>
        </p:txBody>
      </p:sp>
      <p:pic>
        <p:nvPicPr>
          <p:cNvPr id="15" name="Picture 14" descr="moon.jpg"/>
          <p:cNvPicPr>
            <a:picLocks noChangeAspect="1"/>
          </p:cNvPicPr>
          <p:nvPr/>
        </p:nvPicPr>
        <p:blipFill>
          <a:blip r:embed="rId2"/>
          <a:stretch>
            <a:fillRect/>
          </a:stretch>
        </p:blipFill>
        <p:spPr>
          <a:xfrm>
            <a:off x="36095" y="4191000"/>
            <a:ext cx="990600" cy="618292"/>
          </a:xfrm>
          <a:prstGeom prst="ellipse">
            <a:avLst/>
          </a:prstGeom>
          <a:ln>
            <a:noFill/>
          </a:ln>
          <a:effectLst>
            <a:softEdge rad="112500"/>
          </a:effectLst>
        </p:spPr>
      </p:pic>
      <p:sp>
        <p:nvSpPr>
          <p:cNvPr id="16" name="TextBox 15"/>
          <p:cNvSpPr txBox="1"/>
          <p:nvPr/>
        </p:nvSpPr>
        <p:spPr>
          <a:xfrm>
            <a:off x="990600" y="5344180"/>
            <a:ext cx="6400800" cy="523220"/>
          </a:xfrm>
          <a:prstGeom prst="rect">
            <a:avLst/>
          </a:prstGeom>
          <a:noFill/>
        </p:spPr>
        <p:txBody>
          <a:bodyPr wrap="square" rtlCol="0">
            <a:spAutoFit/>
          </a:bodyPr>
          <a:lstStyle/>
          <a:p>
            <a:r>
              <a:rPr lang="bn-BD" sz="2800" dirty="0" smtClean="0">
                <a:latin typeface="NikoshBAN" panose="02000000000000000000" pitchFamily="2" charset="0"/>
                <a:cs typeface="NikoshBAN" panose="02000000000000000000" pitchFamily="2" charset="0"/>
              </a:rPr>
              <a:t>অ্যামোনিয়া গ্যাস প্রস্তুত</a:t>
            </a:r>
            <a:r>
              <a:rPr lang="bn-BD" sz="2800" dirty="0">
                <a:latin typeface="NikoshBAN" panose="02000000000000000000" pitchFamily="2" charset="0"/>
                <a:cs typeface="NikoshBAN" panose="02000000000000000000" pitchFamily="2" charset="0"/>
              </a:rPr>
              <a:t> </a:t>
            </a:r>
            <a:r>
              <a:rPr lang="bn-BD" sz="2800" dirty="0" smtClean="0">
                <a:latin typeface="NikoshBAN" panose="02000000000000000000" pitchFamily="2" charset="0"/>
                <a:cs typeface="NikoshBAN" panose="02000000000000000000" pitchFamily="2" charset="0"/>
              </a:rPr>
              <a:t>করতে </a:t>
            </a:r>
            <a:r>
              <a:rPr lang="bn-BD" sz="2800" dirty="0">
                <a:latin typeface="NikoshBAN" panose="02000000000000000000" pitchFamily="2" charset="0"/>
                <a:cs typeface="NikoshBAN" panose="02000000000000000000" pitchFamily="2" charset="0"/>
              </a:rPr>
              <a:t>পারবে। </a:t>
            </a:r>
            <a:r>
              <a:rPr lang="bn-BD" sz="2800" dirty="0">
                <a:solidFill>
                  <a:srgbClr val="002060"/>
                </a:solidFill>
                <a:latin typeface="NikoshBAN" panose="02000000000000000000" pitchFamily="2" charset="0"/>
                <a:cs typeface="NikoshBAN" panose="02000000000000000000" pitchFamily="2" charset="0"/>
              </a:rPr>
              <a:t>।</a:t>
            </a:r>
            <a:endParaRPr lang="en-US" sz="2800" dirty="0">
              <a:solidFill>
                <a:srgbClr val="002060"/>
              </a:solidFill>
              <a:latin typeface="NikoshBAN" panose="02000000000000000000" pitchFamily="2" charset="0"/>
              <a:cs typeface="NikoshBAN" panose="02000000000000000000" pitchFamily="2" charset="0"/>
            </a:endParaRPr>
          </a:p>
        </p:txBody>
      </p:sp>
      <p:pic>
        <p:nvPicPr>
          <p:cNvPr id="17" name="Picture 16" descr="moon.jpg"/>
          <p:cNvPicPr>
            <a:picLocks noChangeAspect="1"/>
          </p:cNvPicPr>
          <p:nvPr/>
        </p:nvPicPr>
        <p:blipFill>
          <a:blip r:embed="rId2"/>
          <a:stretch>
            <a:fillRect/>
          </a:stretch>
        </p:blipFill>
        <p:spPr>
          <a:xfrm>
            <a:off x="-24063" y="4800600"/>
            <a:ext cx="990600" cy="618292"/>
          </a:xfrm>
          <a:prstGeom prst="ellipse">
            <a:avLst/>
          </a:prstGeom>
          <a:ln>
            <a:noFill/>
          </a:ln>
          <a:effectLst>
            <a:softEdge rad="112500"/>
          </a:effectLst>
        </p:spPr>
      </p:pic>
      <p:pic>
        <p:nvPicPr>
          <p:cNvPr id="2" name="Picture 1"/>
          <p:cNvPicPr>
            <a:picLocks noChangeAspect="1"/>
          </p:cNvPicPr>
          <p:nvPr/>
        </p:nvPicPr>
        <p:blipFill>
          <a:blip r:embed="rId3"/>
          <a:stretch>
            <a:fillRect/>
          </a:stretch>
        </p:blipFill>
        <p:spPr>
          <a:xfrm>
            <a:off x="6019800" y="3352800"/>
            <a:ext cx="152400" cy="152400"/>
          </a:xfrm>
          <a:prstGeom prst="rect">
            <a:avLst/>
          </a:prstGeom>
        </p:spPr>
      </p:pic>
      <p:pic>
        <p:nvPicPr>
          <p:cNvPr id="18" name="Picture 17" descr="moon.jpg"/>
          <p:cNvPicPr>
            <a:picLocks noChangeAspect="1"/>
          </p:cNvPicPr>
          <p:nvPr/>
        </p:nvPicPr>
        <p:blipFill>
          <a:blip r:embed="rId2"/>
          <a:stretch>
            <a:fillRect/>
          </a:stretch>
        </p:blipFill>
        <p:spPr>
          <a:xfrm>
            <a:off x="-4011" y="5791200"/>
            <a:ext cx="990600" cy="618292"/>
          </a:xfrm>
          <a:prstGeom prst="ellipse">
            <a:avLst/>
          </a:prstGeom>
          <a:ln>
            <a:noFill/>
          </a:ln>
          <a:effectLst>
            <a:softEdge rad="112500"/>
          </a:effectLst>
        </p:spPr>
      </p:pic>
      <p:sp>
        <p:nvSpPr>
          <p:cNvPr id="19" name="TextBox 18"/>
          <p:cNvSpPr txBox="1"/>
          <p:nvPr/>
        </p:nvSpPr>
        <p:spPr>
          <a:xfrm>
            <a:off x="990600" y="5867400"/>
            <a:ext cx="7543800" cy="584775"/>
          </a:xfrm>
          <a:prstGeom prst="rect">
            <a:avLst/>
          </a:prstGeom>
          <a:noFill/>
        </p:spPr>
        <p:txBody>
          <a:bodyPr wrap="square" rtlCol="0">
            <a:spAutoFit/>
          </a:bodyPr>
          <a:lstStyle/>
          <a:p>
            <a:r>
              <a:rPr lang="bn-BD" sz="2800" dirty="0" smtClean="0">
                <a:latin typeface="NikoshBAN" panose="02000000000000000000" pitchFamily="2" charset="0"/>
                <a:cs typeface="NikoshBAN" panose="02000000000000000000" pitchFamily="2" charset="0"/>
              </a:rPr>
              <a:t>কৃষি ও শিল্প ক্ষেত্রে রসায়নের ভুমিকা ব্যাখ্যা দিতে </a:t>
            </a:r>
            <a:r>
              <a:rPr lang="bn-BD" sz="2800" dirty="0">
                <a:latin typeface="NikoshBAN" panose="02000000000000000000" pitchFamily="2" charset="0"/>
                <a:cs typeface="NikoshBAN" panose="02000000000000000000" pitchFamily="2" charset="0"/>
              </a:rPr>
              <a:t>পারবে। </a:t>
            </a:r>
            <a:r>
              <a:rPr lang="bn-BD" sz="3200" dirty="0">
                <a:solidFill>
                  <a:srgbClr val="002060"/>
                </a:solidFill>
                <a:latin typeface="NikoshBAN" panose="02000000000000000000" pitchFamily="2" charset="0"/>
                <a:cs typeface="NikoshBAN" panose="02000000000000000000" pitchFamily="2" charset="0"/>
              </a:rPr>
              <a:t>।</a:t>
            </a:r>
            <a:endParaRPr lang="en-US" sz="3200"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218785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4"/>
                                        </p:tgtEl>
                                        <p:attrNameLst>
                                          <p:attrName>style.visibility</p:attrName>
                                        </p:attrNameLst>
                                      </p:cBhvr>
                                      <p:to>
                                        <p:strVal val="visible"/>
                                      </p:to>
                                    </p:set>
                                    <p:anim by="(-#ppt_w*2)" calcmode="lin" valueType="num">
                                      <p:cBhvr rctx="PPT">
                                        <p:cTn id="16" dur="500" autoRev="1" fill="hold">
                                          <p:stCondLst>
                                            <p:cond delay="0"/>
                                          </p:stCondLst>
                                        </p:cTn>
                                        <p:tgtEl>
                                          <p:spTgt spid="4"/>
                                        </p:tgtEl>
                                        <p:attrNameLst>
                                          <p:attrName>ppt_w</p:attrName>
                                        </p:attrNameLst>
                                      </p:cBhvr>
                                    </p:anim>
                                    <p:anim by="(#ppt_w*0.50)" calcmode="lin" valueType="num">
                                      <p:cBhvr>
                                        <p:cTn id="17" dur="500" decel="50000" autoRev="1" fill="hold">
                                          <p:stCondLst>
                                            <p:cond delay="0"/>
                                          </p:stCondLst>
                                        </p:cTn>
                                        <p:tgtEl>
                                          <p:spTgt spid="4"/>
                                        </p:tgtEl>
                                        <p:attrNameLst>
                                          <p:attrName>ppt_x</p:attrName>
                                        </p:attrNameLst>
                                      </p:cBhvr>
                                    </p:anim>
                                    <p:anim from="(-#ppt_h/2)" to="(#ppt_y)" calcmode="lin" valueType="num">
                                      <p:cBhvr>
                                        <p:cTn id="18" dur="1000" fill="hold">
                                          <p:stCondLst>
                                            <p:cond delay="0"/>
                                          </p:stCondLst>
                                        </p:cTn>
                                        <p:tgtEl>
                                          <p:spTgt spid="4"/>
                                        </p:tgtEl>
                                        <p:attrNameLst>
                                          <p:attrName>ppt_y</p:attrName>
                                        </p:attrNameLst>
                                      </p:cBhvr>
                                    </p:anim>
                                    <p:animRot by="21600000">
                                      <p:cBhvr>
                                        <p:cTn id="19" dur="1000" fill="hold">
                                          <p:stCondLst>
                                            <p:cond delay="0"/>
                                          </p:stCondLst>
                                        </p:cTn>
                                        <p:tgtEl>
                                          <p:spTgt spid="4"/>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circle(in)">
                                      <p:cBhvr>
                                        <p:cTn id="24" dur="2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56" presetClass="entr" presetSubtype="0" fill="hold" grpId="0" nodeType="clickEffect">
                                  <p:stCondLst>
                                    <p:cond delay="0"/>
                                  </p:stCondLst>
                                  <p:iterate type="lt">
                                    <p:tmPct val="10000"/>
                                  </p:iterate>
                                  <p:childTnLst>
                                    <p:set>
                                      <p:cBhvr>
                                        <p:cTn id="28" dur="1" fill="hold">
                                          <p:stCondLst>
                                            <p:cond delay="0"/>
                                          </p:stCondLst>
                                        </p:cTn>
                                        <p:tgtEl>
                                          <p:spTgt spid="8"/>
                                        </p:tgtEl>
                                        <p:attrNameLst>
                                          <p:attrName>style.visibility</p:attrName>
                                        </p:attrNameLst>
                                      </p:cBhvr>
                                      <p:to>
                                        <p:strVal val="visible"/>
                                      </p:to>
                                    </p:set>
                                    <p:anim by="(-#ppt_w*2)" calcmode="lin" valueType="num">
                                      <p:cBhvr rctx="PPT">
                                        <p:cTn id="29" dur="500" autoRev="1" fill="hold">
                                          <p:stCondLst>
                                            <p:cond delay="0"/>
                                          </p:stCondLst>
                                        </p:cTn>
                                        <p:tgtEl>
                                          <p:spTgt spid="8"/>
                                        </p:tgtEl>
                                        <p:attrNameLst>
                                          <p:attrName>ppt_w</p:attrName>
                                        </p:attrNameLst>
                                      </p:cBhvr>
                                    </p:anim>
                                    <p:anim by="(#ppt_w*0.50)" calcmode="lin" valueType="num">
                                      <p:cBhvr>
                                        <p:cTn id="30" dur="500" decel="50000" autoRev="1" fill="hold">
                                          <p:stCondLst>
                                            <p:cond delay="0"/>
                                          </p:stCondLst>
                                        </p:cTn>
                                        <p:tgtEl>
                                          <p:spTgt spid="8"/>
                                        </p:tgtEl>
                                        <p:attrNameLst>
                                          <p:attrName>ppt_x</p:attrName>
                                        </p:attrNameLst>
                                      </p:cBhvr>
                                    </p:anim>
                                    <p:anim from="(-#ppt_h/2)" to="(#ppt_y)" calcmode="lin" valueType="num">
                                      <p:cBhvr>
                                        <p:cTn id="31" dur="1000" fill="hold">
                                          <p:stCondLst>
                                            <p:cond delay="0"/>
                                          </p:stCondLst>
                                        </p:cTn>
                                        <p:tgtEl>
                                          <p:spTgt spid="8"/>
                                        </p:tgtEl>
                                        <p:attrNameLst>
                                          <p:attrName>ppt_y</p:attrName>
                                        </p:attrNameLst>
                                      </p:cBhvr>
                                    </p:anim>
                                    <p:animRot by="21600000">
                                      <p:cBhvr>
                                        <p:cTn id="32" dur="1000" fill="hold">
                                          <p:stCondLst>
                                            <p:cond delay="0"/>
                                          </p:stCondLst>
                                        </p:cTn>
                                        <p:tgtEl>
                                          <p:spTgt spid="8"/>
                                        </p:tgtEl>
                                        <p:attrNameLst>
                                          <p:attrName>r</p:attrName>
                                        </p:attrNameLst>
                                      </p:cBhvr>
                                    </p:animRo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circle(in)">
                                      <p:cBhvr>
                                        <p:cTn id="37" dur="20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56" presetClass="entr" presetSubtype="0" fill="hold" grpId="0" nodeType="clickEffect">
                                  <p:stCondLst>
                                    <p:cond delay="0"/>
                                  </p:stCondLst>
                                  <p:iterate type="lt">
                                    <p:tmPct val="10000"/>
                                  </p:iterate>
                                  <p:childTnLst>
                                    <p:set>
                                      <p:cBhvr>
                                        <p:cTn id="41" dur="1" fill="hold">
                                          <p:stCondLst>
                                            <p:cond delay="0"/>
                                          </p:stCondLst>
                                        </p:cTn>
                                        <p:tgtEl>
                                          <p:spTgt spid="9"/>
                                        </p:tgtEl>
                                        <p:attrNameLst>
                                          <p:attrName>style.visibility</p:attrName>
                                        </p:attrNameLst>
                                      </p:cBhvr>
                                      <p:to>
                                        <p:strVal val="visible"/>
                                      </p:to>
                                    </p:set>
                                    <p:anim by="(-#ppt_w*2)" calcmode="lin" valueType="num">
                                      <p:cBhvr rctx="PPT">
                                        <p:cTn id="42" dur="500" autoRev="1" fill="hold">
                                          <p:stCondLst>
                                            <p:cond delay="0"/>
                                          </p:stCondLst>
                                        </p:cTn>
                                        <p:tgtEl>
                                          <p:spTgt spid="9"/>
                                        </p:tgtEl>
                                        <p:attrNameLst>
                                          <p:attrName>ppt_w</p:attrName>
                                        </p:attrNameLst>
                                      </p:cBhvr>
                                    </p:anim>
                                    <p:anim by="(#ppt_w*0.50)" calcmode="lin" valueType="num">
                                      <p:cBhvr>
                                        <p:cTn id="43" dur="500" decel="50000" autoRev="1" fill="hold">
                                          <p:stCondLst>
                                            <p:cond delay="0"/>
                                          </p:stCondLst>
                                        </p:cTn>
                                        <p:tgtEl>
                                          <p:spTgt spid="9"/>
                                        </p:tgtEl>
                                        <p:attrNameLst>
                                          <p:attrName>ppt_x</p:attrName>
                                        </p:attrNameLst>
                                      </p:cBhvr>
                                    </p:anim>
                                    <p:anim from="(-#ppt_h/2)" to="(#ppt_y)" calcmode="lin" valueType="num">
                                      <p:cBhvr>
                                        <p:cTn id="44" dur="1000" fill="hold">
                                          <p:stCondLst>
                                            <p:cond delay="0"/>
                                          </p:stCondLst>
                                        </p:cTn>
                                        <p:tgtEl>
                                          <p:spTgt spid="9"/>
                                        </p:tgtEl>
                                        <p:attrNameLst>
                                          <p:attrName>ppt_y</p:attrName>
                                        </p:attrNameLst>
                                      </p:cBhvr>
                                    </p:anim>
                                    <p:animRot by="21600000">
                                      <p:cBhvr>
                                        <p:cTn id="45" dur="1000" fill="hold">
                                          <p:stCondLst>
                                            <p:cond delay="0"/>
                                          </p:stCondLst>
                                        </p:cTn>
                                        <p:tgtEl>
                                          <p:spTgt spid="9"/>
                                        </p:tgtEl>
                                        <p:attrNameLst>
                                          <p:attrName>r</p:attrName>
                                        </p:attrNameLst>
                                      </p:cBhvr>
                                    </p:animRo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circle(in)">
                                      <p:cBhvr>
                                        <p:cTn id="50" dur="2000"/>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circle(in)">
                                      <p:cBhvr>
                                        <p:cTn id="55" dur="2000"/>
                                        <p:tgtEl>
                                          <p:spTgt spid="10"/>
                                        </p:tgtEl>
                                      </p:cBhvr>
                                    </p:animEffect>
                                  </p:childTnLst>
                                </p:cTn>
                              </p:par>
                            </p:childTnLst>
                          </p:cTn>
                        </p:par>
                      </p:childTnLst>
                    </p:cTn>
                  </p:par>
                  <p:par>
                    <p:cTn id="56" fill="hold">
                      <p:stCondLst>
                        <p:cond delay="indefinite"/>
                      </p:stCondLst>
                      <p:childTnLst>
                        <p:par>
                          <p:cTn id="57" fill="hold">
                            <p:stCondLst>
                              <p:cond delay="0"/>
                            </p:stCondLst>
                            <p:childTnLst>
                              <p:par>
                                <p:cTn id="58" presetID="56" presetClass="entr" presetSubtype="0" fill="hold" grpId="0" nodeType="clickEffect">
                                  <p:stCondLst>
                                    <p:cond delay="0"/>
                                  </p:stCondLst>
                                  <p:iterate type="lt">
                                    <p:tmPct val="10000"/>
                                  </p:iterate>
                                  <p:childTnLst>
                                    <p:set>
                                      <p:cBhvr>
                                        <p:cTn id="59" dur="1" fill="hold">
                                          <p:stCondLst>
                                            <p:cond delay="0"/>
                                          </p:stCondLst>
                                        </p:cTn>
                                        <p:tgtEl>
                                          <p:spTgt spid="11"/>
                                        </p:tgtEl>
                                        <p:attrNameLst>
                                          <p:attrName>style.visibility</p:attrName>
                                        </p:attrNameLst>
                                      </p:cBhvr>
                                      <p:to>
                                        <p:strVal val="visible"/>
                                      </p:to>
                                    </p:set>
                                    <p:anim by="(-#ppt_w*2)" calcmode="lin" valueType="num">
                                      <p:cBhvr rctx="PPT">
                                        <p:cTn id="60" dur="500" autoRev="1" fill="hold">
                                          <p:stCondLst>
                                            <p:cond delay="0"/>
                                          </p:stCondLst>
                                        </p:cTn>
                                        <p:tgtEl>
                                          <p:spTgt spid="11"/>
                                        </p:tgtEl>
                                        <p:attrNameLst>
                                          <p:attrName>ppt_w</p:attrName>
                                        </p:attrNameLst>
                                      </p:cBhvr>
                                    </p:anim>
                                    <p:anim by="(#ppt_w*0.50)" calcmode="lin" valueType="num">
                                      <p:cBhvr>
                                        <p:cTn id="61" dur="500" decel="50000" autoRev="1" fill="hold">
                                          <p:stCondLst>
                                            <p:cond delay="0"/>
                                          </p:stCondLst>
                                        </p:cTn>
                                        <p:tgtEl>
                                          <p:spTgt spid="11"/>
                                        </p:tgtEl>
                                        <p:attrNameLst>
                                          <p:attrName>ppt_x</p:attrName>
                                        </p:attrNameLst>
                                      </p:cBhvr>
                                    </p:anim>
                                    <p:anim from="(-#ppt_h/2)" to="(#ppt_y)" calcmode="lin" valueType="num">
                                      <p:cBhvr>
                                        <p:cTn id="62" dur="1000" fill="hold">
                                          <p:stCondLst>
                                            <p:cond delay="0"/>
                                          </p:stCondLst>
                                        </p:cTn>
                                        <p:tgtEl>
                                          <p:spTgt spid="11"/>
                                        </p:tgtEl>
                                        <p:attrNameLst>
                                          <p:attrName>ppt_y</p:attrName>
                                        </p:attrNameLst>
                                      </p:cBhvr>
                                    </p:anim>
                                    <p:animRot by="21600000">
                                      <p:cBhvr>
                                        <p:cTn id="63" dur="1000" fill="hold">
                                          <p:stCondLst>
                                            <p:cond delay="0"/>
                                          </p:stCondLst>
                                        </p:cTn>
                                        <p:tgtEl>
                                          <p:spTgt spid="11"/>
                                        </p:tgtEl>
                                        <p:attrNameLst>
                                          <p:attrName>r</p:attrName>
                                        </p:attrNameLst>
                                      </p:cBhvr>
                                    </p:animRot>
                                  </p:childTnLst>
                                </p:cTn>
                              </p:par>
                            </p:childTnLst>
                          </p:cTn>
                        </p:par>
                      </p:childTnLst>
                    </p:cTn>
                  </p:par>
                  <p:par>
                    <p:cTn id="64" fill="hold">
                      <p:stCondLst>
                        <p:cond delay="indefinite"/>
                      </p:stCondLst>
                      <p:childTnLst>
                        <p:par>
                          <p:cTn id="65" fill="hold">
                            <p:stCondLst>
                              <p:cond delay="0"/>
                            </p:stCondLst>
                            <p:childTnLst>
                              <p:par>
                                <p:cTn id="66" presetID="56" presetClass="entr" presetSubtype="0" fill="hold" grpId="0" nodeType="clickEffect">
                                  <p:stCondLst>
                                    <p:cond delay="0"/>
                                  </p:stCondLst>
                                  <p:iterate type="lt">
                                    <p:tmPct val="10000"/>
                                  </p:iterate>
                                  <p:childTnLst>
                                    <p:set>
                                      <p:cBhvr>
                                        <p:cTn id="67" dur="1" fill="hold">
                                          <p:stCondLst>
                                            <p:cond delay="0"/>
                                          </p:stCondLst>
                                        </p:cTn>
                                        <p:tgtEl>
                                          <p:spTgt spid="14"/>
                                        </p:tgtEl>
                                        <p:attrNameLst>
                                          <p:attrName>style.visibility</p:attrName>
                                        </p:attrNameLst>
                                      </p:cBhvr>
                                      <p:to>
                                        <p:strVal val="visible"/>
                                      </p:to>
                                    </p:set>
                                    <p:anim by="(-#ppt_w*2)" calcmode="lin" valueType="num">
                                      <p:cBhvr rctx="PPT">
                                        <p:cTn id="68" dur="500" autoRev="1" fill="hold">
                                          <p:stCondLst>
                                            <p:cond delay="0"/>
                                          </p:stCondLst>
                                        </p:cTn>
                                        <p:tgtEl>
                                          <p:spTgt spid="14"/>
                                        </p:tgtEl>
                                        <p:attrNameLst>
                                          <p:attrName>ppt_w</p:attrName>
                                        </p:attrNameLst>
                                      </p:cBhvr>
                                    </p:anim>
                                    <p:anim by="(#ppt_w*0.50)" calcmode="lin" valueType="num">
                                      <p:cBhvr>
                                        <p:cTn id="69" dur="500" decel="50000" autoRev="1" fill="hold">
                                          <p:stCondLst>
                                            <p:cond delay="0"/>
                                          </p:stCondLst>
                                        </p:cTn>
                                        <p:tgtEl>
                                          <p:spTgt spid="14"/>
                                        </p:tgtEl>
                                        <p:attrNameLst>
                                          <p:attrName>ppt_x</p:attrName>
                                        </p:attrNameLst>
                                      </p:cBhvr>
                                    </p:anim>
                                    <p:anim from="(-#ppt_h/2)" to="(#ppt_y)" calcmode="lin" valueType="num">
                                      <p:cBhvr>
                                        <p:cTn id="70" dur="1000" fill="hold">
                                          <p:stCondLst>
                                            <p:cond delay="0"/>
                                          </p:stCondLst>
                                        </p:cTn>
                                        <p:tgtEl>
                                          <p:spTgt spid="14"/>
                                        </p:tgtEl>
                                        <p:attrNameLst>
                                          <p:attrName>ppt_y</p:attrName>
                                        </p:attrNameLst>
                                      </p:cBhvr>
                                    </p:anim>
                                    <p:animRot by="21600000">
                                      <p:cBhvr>
                                        <p:cTn id="71" dur="1000" fill="hold">
                                          <p:stCondLst>
                                            <p:cond delay="0"/>
                                          </p:stCondLst>
                                        </p:cTn>
                                        <p:tgtEl>
                                          <p:spTgt spid="14"/>
                                        </p:tgtEl>
                                        <p:attrNameLst>
                                          <p:attrName>r</p:attrName>
                                        </p:attrNameLst>
                                      </p:cBhvr>
                                    </p:animRot>
                                  </p:childTnLst>
                                </p:cTn>
                              </p:par>
                            </p:childTnLst>
                          </p:cTn>
                        </p:par>
                      </p:childTnLst>
                    </p:cTn>
                  </p:par>
                  <p:par>
                    <p:cTn id="72" fill="hold">
                      <p:stCondLst>
                        <p:cond delay="indefinite"/>
                      </p:stCondLst>
                      <p:childTnLst>
                        <p:par>
                          <p:cTn id="73" fill="hold">
                            <p:stCondLst>
                              <p:cond delay="0"/>
                            </p:stCondLst>
                            <p:childTnLst>
                              <p:par>
                                <p:cTn id="74" presetID="6" presetClass="entr" presetSubtype="16" fill="hold" nodeType="click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circle(in)">
                                      <p:cBhvr>
                                        <p:cTn id="76" dur="2000"/>
                                        <p:tgtEl>
                                          <p:spTgt spid="15"/>
                                        </p:tgtEl>
                                      </p:cBhvr>
                                    </p:animEffect>
                                  </p:childTnLst>
                                </p:cTn>
                              </p:par>
                            </p:childTnLst>
                          </p:cTn>
                        </p:par>
                      </p:childTnLst>
                    </p:cTn>
                  </p:par>
                  <p:par>
                    <p:cTn id="77" fill="hold">
                      <p:stCondLst>
                        <p:cond delay="indefinite"/>
                      </p:stCondLst>
                      <p:childTnLst>
                        <p:par>
                          <p:cTn id="78" fill="hold">
                            <p:stCondLst>
                              <p:cond delay="0"/>
                            </p:stCondLst>
                            <p:childTnLst>
                              <p:par>
                                <p:cTn id="79" presetID="56" presetClass="entr" presetSubtype="0" fill="hold" grpId="0" nodeType="clickEffect">
                                  <p:stCondLst>
                                    <p:cond delay="0"/>
                                  </p:stCondLst>
                                  <p:iterate type="lt">
                                    <p:tmPct val="10000"/>
                                  </p:iterate>
                                  <p:childTnLst>
                                    <p:set>
                                      <p:cBhvr>
                                        <p:cTn id="80" dur="1" fill="hold">
                                          <p:stCondLst>
                                            <p:cond delay="0"/>
                                          </p:stCondLst>
                                        </p:cTn>
                                        <p:tgtEl>
                                          <p:spTgt spid="16"/>
                                        </p:tgtEl>
                                        <p:attrNameLst>
                                          <p:attrName>style.visibility</p:attrName>
                                        </p:attrNameLst>
                                      </p:cBhvr>
                                      <p:to>
                                        <p:strVal val="visible"/>
                                      </p:to>
                                    </p:set>
                                    <p:anim by="(-#ppt_w*2)" calcmode="lin" valueType="num">
                                      <p:cBhvr rctx="PPT">
                                        <p:cTn id="81" dur="500" autoRev="1" fill="hold">
                                          <p:stCondLst>
                                            <p:cond delay="0"/>
                                          </p:stCondLst>
                                        </p:cTn>
                                        <p:tgtEl>
                                          <p:spTgt spid="16"/>
                                        </p:tgtEl>
                                        <p:attrNameLst>
                                          <p:attrName>ppt_w</p:attrName>
                                        </p:attrNameLst>
                                      </p:cBhvr>
                                    </p:anim>
                                    <p:anim by="(#ppt_w*0.50)" calcmode="lin" valueType="num">
                                      <p:cBhvr>
                                        <p:cTn id="82" dur="500" decel="50000" autoRev="1" fill="hold">
                                          <p:stCondLst>
                                            <p:cond delay="0"/>
                                          </p:stCondLst>
                                        </p:cTn>
                                        <p:tgtEl>
                                          <p:spTgt spid="16"/>
                                        </p:tgtEl>
                                        <p:attrNameLst>
                                          <p:attrName>ppt_x</p:attrName>
                                        </p:attrNameLst>
                                      </p:cBhvr>
                                    </p:anim>
                                    <p:anim from="(-#ppt_h/2)" to="(#ppt_y)" calcmode="lin" valueType="num">
                                      <p:cBhvr>
                                        <p:cTn id="83" dur="1000" fill="hold">
                                          <p:stCondLst>
                                            <p:cond delay="0"/>
                                          </p:stCondLst>
                                        </p:cTn>
                                        <p:tgtEl>
                                          <p:spTgt spid="16"/>
                                        </p:tgtEl>
                                        <p:attrNameLst>
                                          <p:attrName>ppt_y</p:attrName>
                                        </p:attrNameLst>
                                      </p:cBhvr>
                                    </p:anim>
                                    <p:animRot by="21600000">
                                      <p:cBhvr>
                                        <p:cTn id="84" dur="1000" fill="hold">
                                          <p:stCondLst>
                                            <p:cond delay="0"/>
                                          </p:stCondLst>
                                        </p:cTn>
                                        <p:tgtEl>
                                          <p:spTgt spid="16"/>
                                        </p:tgtEl>
                                        <p:attrNameLst>
                                          <p:attrName>r</p:attrName>
                                        </p:attrNameLst>
                                      </p:cBhvr>
                                    </p:animRot>
                                  </p:childTnLst>
                                </p:cTn>
                              </p:par>
                            </p:childTnLst>
                          </p:cTn>
                        </p:par>
                      </p:childTnLst>
                    </p:cTn>
                  </p:par>
                  <p:par>
                    <p:cTn id="85" fill="hold">
                      <p:stCondLst>
                        <p:cond delay="indefinite"/>
                      </p:stCondLst>
                      <p:childTnLst>
                        <p:par>
                          <p:cTn id="86" fill="hold">
                            <p:stCondLst>
                              <p:cond delay="0"/>
                            </p:stCondLst>
                            <p:childTnLst>
                              <p:par>
                                <p:cTn id="87" presetID="6" presetClass="entr" presetSubtype="16" fill="hold" nodeType="clickEffect">
                                  <p:stCondLst>
                                    <p:cond delay="0"/>
                                  </p:stCondLst>
                                  <p:childTnLst>
                                    <p:set>
                                      <p:cBhvr>
                                        <p:cTn id="88" dur="1" fill="hold">
                                          <p:stCondLst>
                                            <p:cond delay="0"/>
                                          </p:stCondLst>
                                        </p:cTn>
                                        <p:tgtEl>
                                          <p:spTgt spid="17"/>
                                        </p:tgtEl>
                                        <p:attrNameLst>
                                          <p:attrName>style.visibility</p:attrName>
                                        </p:attrNameLst>
                                      </p:cBhvr>
                                      <p:to>
                                        <p:strVal val="visible"/>
                                      </p:to>
                                    </p:set>
                                    <p:animEffect transition="in" filter="circle(in)">
                                      <p:cBhvr>
                                        <p:cTn id="89" dur="2000"/>
                                        <p:tgtEl>
                                          <p:spTgt spid="17"/>
                                        </p:tgtEl>
                                      </p:cBhvr>
                                    </p:animEffect>
                                  </p:childTnLst>
                                </p:cTn>
                              </p:par>
                            </p:childTnLst>
                          </p:cTn>
                        </p:par>
                      </p:childTnLst>
                    </p:cTn>
                  </p:par>
                  <p:par>
                    <p:cTn id="90" fill="hold">
                      <p:stCondLst>
                        <p:cond delay="indefinite"/>
                      </p:stCondLst>
                      <p:childTnLst>
                        <p:par>
                          <p:cTn id="91" fill="hold">
                            <p:stCondLst>
                              <p:cond delay="0"/>
                            </p:stCondLst>
                            <p:childTnLst>
                              <p:par>
                                <p:cTn id="92" presetID="6" presetClass="entr" presetSubtype="16" fill="hold" nodeType="clickEffect">
                                  <p:stCondLst>
                                    <p:cond delay="0"/>
                                  </p:stCondLst>
                                  <p:childTnLst>
                                    <p:set>
                                      <p:cBhvr>
                                        <p:cTn id="93" dur="1" fill="hold">
                                          <p:stCondLst>
                                            <p:cond delay="0"/>
                                          </p:stCondLst>
                                        </p:cTn>
                                        <p:tgtEl>
                                          <p:spTgt spid="18"/>
                                        </p:tgtEl>
                                        <p:attrNameLst>
                                          <p:attrName>style.visibility</p:attrName>
                                        </p:attrNameLst>
                                      </p:cBhvr>
                                      <p:to>
                                        <p:strVal val="visible"/>
                                      </p:to>
                                    </p:set>
                                    <p:animEffect transition="in" filter="circle(in)">
                                      <p:cBhvr>
                                        <p:cTn id="94" dur="2000"/>
                                        <p:tgtEl>
                                          <p:spTgt spid="18"/>
                                        </p:tgtEl>
                                      </p:cBhvr>
                                    </p:animEffect>
                                  </p:childTnLst>
                                </p:cTn>
                              </p:par>
                            </p:childTnLst>
                          </p:cTn>
                        </p:par>
                      </p:childTnLst>
                    </p:cTn>
                  </p:par>
                  <p:par>
                    <p:cTn id="95" fill="hold">
                      <p:stCondLst>
                        <p:cond delay="indefinite"/>
                      </p:stCondLst>
                      <p:childTnLst>
                        <p:par>
                          <p:cTn id="96" fill="hold">
                            <p:stCondLst>
                              <p:cond delay="0"/>
                            </p:stCondLst>
                            <p:childTnLst>
                              <p:par>
                                <p:cTn id="97" presetID="56" presetClass="entr" presetSubtype="0" fill="hold" grpId="0" nodeType="clickEffect">
                                  <p:stCondLst>
                                    <p:cond delay="0"/>
                                  </p:stCondLst>
                                  <p:iterate type="lt">
                                    <p:tmPct val="10000"/>
                                  </p:iterate>
                                  <p:childTnLst>
                                    <p:set>
                                      <p:cBhvr>
                                        <p:cTn id="98" dur="1" fill="hold">
                                          <p:stCondLst>
                                            <p:cond delay="0"/>
                                          </p:stCondLst>
                                        </p:cTn>
                                        <p:tgtEl>
                                          <p:spTgt spid="19"/>
                                        </p:tgtEl>
                                        <p:attrNameLst>
                                          <p:attrName>style.visibility</p:attrName>
                                        </p:attrNameLst>
                                      </p:cBhvr>
                                      <p:to>
                                        <p:strVal val="visible"/>
                                      </p:to>
                                    </p:set>
                                    <p:anim by="(-#ppt_w*2)" calcmode="lin" valueType="num">
                                      <p:cBhvr rctx="PPT">
                                        <p:cTn id="99" dur="500" autoRev="1" fill="hold">
                                          <p:stCondLst>
                                            <p:cond delay="0"/>
                                          </p:stCondLst>
                                        </p:cTn>
                                        <p:tgtEl>
                                          <p:spTgt spid="19"/>
                                        </p:tgtEl>
                                        <p:attrNameLst>
                                          <p:attrName>ppt_w</p:attrName>
                                        </p:attrNameLst>
                                      </p:cBhvr>
                                    </p:anim>
                                    <p:anim by="(#ppt_w*0.50)" calcmode="lin" valueType="num">
                                      <p:cBhvr>
                                        <p:cTn id="100" dur="500" decel="50000" autoRev="1" fill="hold">
                                          <p:stCondLst>
                                            <p:cond delay="0"/>
                                          </p:stCondLst>
                                        </p:cTn>
                                        <p:tgtEl>
                                          <p:spTgt spid="19"/>
                                        </p:tgtEl>
                                        <p:attrNameLst>
                                          <p:attrName>ppt_x</p:attrName>
                                        </p:attrNameLst>
                                      </p:cBhvr>
                                    </p:anim>
                                    <p:anim from="(-#ppt_h/2)" to="(#ppt_y)" calcmode="lin" valueType="num">
                                      <p:cBhvr>
                                        <p:cTn id="101" dur="1000" fill="hold">
                                          <p:stCondLst>
                                            <p:cond delay="0"/>
                                          </p:stCondLst>
                                        </p:cTn>
                                        <p:tgtEl>
                                          <p:spTgt spid="19"/>
                                        </p:tgtEl>
                                        <p:attrNameLst>
                                          <p:attrName>ppt_y</p:attrName>
                                        </p:attrNameLst>
                                      </p:cBhvr>
                                    </p:anim>
                                    <p:animRot by="21600000">
                                      <p:cBhvr>
                                        <p:cTn id="102" dur="1000" fill="hold">
                                          <p:stCondLst>
                                            <p:cond delay="0"/>
                                          </p:stCondLst>
                                        </p:cTn>
                                        <p:tgtEl>
                                          <p:spTgt spid="1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8" grpId="0"/>
      <p:bldP spid="9" grpId="0"/>
      <p:bldP spid="11" grpId="0"/>
      <p:bldP spid="14" grpId="0"/>
      <p:bldP spid="16" grpId="0"/>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676400"/>
            <a:ext cx="11277600" cy="4154984"/>
          </a:xfrm>
          <a:prstGeom prst="rect">
            <a:avLst/>
          </a:prstGeom>
        </p:spPr>
        <p:txBody>
          <a:bodyPr wrap="square">
            <a:spAutoFit/>
          </a:bodyPr>
          <a:lstStyle/>
          <a:p>
            <a:pPr algn="just"/>
            <a:r>
              <a:rPr lang="bn-BD" sz="2400" b="1" dirty="0" smtClean="0">
                <a:ln/>
                <a:solidFill>
                  <a:srgbClr val="FFC000"/>
                </a:solid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বাংলাদেশে ট্যানারি, পেইন্ট ও কীটনাশক শিল্প বর্জ্য পদার্থের সাথে</a:t>
            </a:r>
            <a:r>
              <a:rPr lang="bn-BD" sz="2400" dirty="0" smtClean="0"/>
              <a:t> </a:t>
            </a:r>
            <a:r>
              <a:rPr lang="en-US" sz="2400" dirty="0" err="1" smtClean="0"/>
              <a:t>Pb</a:t>
            </a:r>
            <a:r>
              <a:rPr lang="bn-BD" sz="2400" dirty="0" smtClean="0"/>
              <a:t>,</a:t>
            </a:r>
            <a:r>
              <a:rPr lang="en-US" sz="2400" dirty="0" smtClean="0"/>
              <a:t> Hg </a:t>
            </a:r>
            <a:r>
              <a:rPr lang="bn-BD" sz="2400" dirty="0" smtClean="0"/>
              <a:t>ও </a:t>
            </a:r>
            <a:r>
              <a:rPr lang="en-US" sz="2400" dirty="0" smtClean="0"/>
              <a:t>Cd</a:t>
            </a:r>
            <a:r>
              <a:rPr lang="bn-BD" sz="2400" b="1" dirty="0" smtClean="0">
                <a:ln/>
                <a:solidFill>
                  <a:srgbClr val="FFC000"/>
                </a:solid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  এর মত ভারী ধাতুর আয়ন মুক্ত ও বদ্ধ জলাশয়ে অবমুক্ত করে। এই আয়ন সমুহ অত্যন্ত স্বল্প মাত্রায়ও খুব বিষাক্ত। এগুলো প্রাণী ও উদ্ভিদের প্রোটিনের মাধ্যমে খাদ্য শৃঙ্খলে প্রবেশ করে মানব দেহে  ক্ষতি সাধন করে এবং প্রোটিনের যথার্থ কার্যক্রম সম্পাদনে বিঘ্ন সৃষ্টি করে। মানব শরীরে ভারী ধাতুর প্রভাব অত্যন্ত মারাত্বক। এর ফলে স্নায়ুতন্ত্র, কিডনি ও লিভারের ক্ষতি হয়, মানষিক প্রতিবন্ধক্তা দেখা দেয়, এমন কি মৃত্যু পর্যন্ত হতে পারে। </a:t>
            </a:r>
          </a:p>
          <a:p>
            <a:pPr algn="just"/>
            <a:r>
              <a:rPr lang="bn-BD" sz="2400" b="1" dirty="0" smtClean="0">
                <a:ln/>
                <a:solidFill>
                  <a:srgbClr val="FFC000"/>
                </a:solid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শিল্প বর্জ্য থেকে ভারী আয়ন সমুহ অপসারন না করলে তা খাদ্য শৃঙ্খলে যুক্ত হয়। অথাৎ দুষনাক্রান্ত জলাশয়ের  মাছ, পানি সেচের মাধ্যমে শস্য ও সবজিতে এবং দুষণাক্রান্ত পানি ও খাদ্য থেকে পোল্ট্রি এবং গরু ছাগলের মাংসে ভারী ধাতুর আয়ন জমা হয়।</a:t>
            </a:r>
          </a:p>
        </p:txBody>
      </p:sp>
      <p:sp>
        <p:nvSpPr>
          <p:cNvPr id="4" name="Rectangle 3"/>
          <p:cNvSpPr/>
          <p:nvPr/>
        </p:nvSpPr>
        <p:spPr>
          <a:xfrm>
            <a:off x="1143000" y="457200"/>
            <a:ext cx="9906000" cy="830997"/>
          </a:xfrm>
          <a:prstGeom prst="rect">
            <a:avLst/>
          </a:prstGeom>
        </p:spPr>
        <p:txBody>
          <a:bodyPr wrap="none">
            <a:prstTxWarp prst="textStop">
              <a:avLst/>
            </a:prstTxWarp>
            <a:spAutoFit/>
          </a:bodyPr>
          <a:lstStyle/>
          <a:p>
            <a:pPr algn="ctr"/>
            <a:r>
              <a:rPr lang="bn-BD" sz="48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NikoshBAN" panose="02000000000000000000" pitchFamily="2" charset="0"/>
                <a:cs typeface="NikoshBAN" panose="02000000000000000000" pitchFamily="2" charset="0"/>
              </a:rPr>
              <a:t>শিল্প বর্জ্য ও পরিবেশ দুষণ;-   </a:t>
            </a:r>
            <a:endParaRPr lang="en-US" sz="48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2651551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2"/>
                                        </p:tgtEl>
                                        <p:attrNameLst>
                                          <p:attrName>style.visibility</p:attrName>
                                        </p:attrNameLst>
                                      </p:cBhvr>
                                      <p:to>
                                        <p:strVal val="visible"/>
                                      </p:to>
                                    </p:set>
                                    <p:anim by="(-#ppt_w*2)" calcmode="lin" valueType="num">
                                      <p:cBhvr rctx="PPT">
                                        <p:cTn id="15" dur="500" autoRev="1" fill="hold">
                                          <p:stCondLst>
                                            <p:cond delay="0"/>
                                          </p:stCondLst>
                                        </p:cTn>
                                        <p:tgtEl>
                                          <p:spTgt spid="2"/>
                                        </p:tgtEl>
                                        <p:attrNameLst>
                                          <p:attrName>ppt_w</p:attrName>
                                        </p:attrNameLst>
                                      </p:cBhvr>
                                    </p:anim>
                                    <p:anim by="(#ppt_w*0.50)" calcmode="lin" valueType="num">
                                      <p:cBhvr>
                                        <p:cTn id="16" dur="500" decel="50000" autoRev="1" fill="hold">
                                          <p:stCondLst>
                                            <p:cond delay="0"/>
                                          </p:stCondLst>
                                        </p:cTn>
                                        <p:tgtEl>
                                          <p:spTgt spid="2"/>
                                        </p:tgtEl>
                                        <p:attrNameLst>
                                          <p:attrName>ppt_x</p:attrName>
                                        </p:attrNameLst>
                                      </p:cBhvr>
                                    </p:anim>
                                    <p:anim from="(-#ppt_h/2)" to="(#ppt_y)" calcmode="lin" valueType="num">
                                      <p:cBhvr>
                                        <p:cTn id="17" dur="1000" fill="hold">
                                          <p:stCondLst>
                                            <p:cond delay="0"/>
                                          </p:stCondLst>
                                        </p:cTn>
                                        <p:tgtEl>
                                          <p:spTgt spid="2"/>
                                        </p:tgtEl>
                                        <p:attrNameLst>
                                          <p:attrName>ppt_y</p:attrName>
                                        </p:attrNameLst>
                                      </p:cBhvr>
                                    </p:anim>
                                    <p:animRot by="21600000">
                                      <p:cBhvr>
                                        <p:cTn id="18"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2971799"/>
            <a:ext cx="10363200" cy="1200329"/>
          </a:xfrm>
          <a:prstGeom prst="rect">
            <a:avLst/>
          </a:prstGeom>
          <a:noFill/>
        </p:spPr>
        <p:txBody>
          <a:bodyPr wrap="square" rtlCol="0">
            <a:spAutoFit/>
          </a:bodyPr>
          <a:lstStyle/>
          <a:p>
            <a:r>
              <a:rPr lang="bn-BD" sz="3600" b="1" dirty="0" smtClean="0">
                <a:latin typeface="NikoshBAN" panose="02000000000000000000" pitchFamily="2" charset="0"/>
                <a:cs typeface="NikoshBAN" panose="02000000000000000000" pitchFamily="2" charset="0"/>
              </a:rPr>
              <a:t>গৃহকর্মীর বদহজম থেকে মুক্তি পাওয়ার রসায়ন সমীকরণসহ ব্যাখ্যা </a:t>
            </a:r>
            <a:r>
              <a:rPr lang="bn-BD" sz="3600" b="1" dirty="0" smtClean="0">
                <a:latin typeface="NikoshBAN" panose="02000000000000000000" pitchFamily="2" charset="0"/>
                <a:cs typeface="NikoshBAN" panose="02000000000000000000" pitchFamily="2" charset="0"/>
              </a:rPr>
              <a:t>কর </a:t>
            </a:r>
            <a:endParaRPr lang="bn-BD" sz="3600" b="1" dirty="0">
              <a:latin typeface="NikoshBAN" panose="02000000000000000000" pitchFamily="2" charset="0"/>
              <a:cs typeface="NikoshBAN" panose="02000000000000000000" pitchFamily="2" charset="0"/>
            </a:endParaRPr>
          </a:p>
        </p:txBody>
      </p:sp>
      <p:sp>
        <p:nvSpPr>
          <p:cNvPr id="2" name="Rectangle 1"/>
          <p:cNvSpPr/>
          <p:nvPr/>
        </p:nvSpPr>
        <p:spPr>
          <a:xfrm>
            <a:off x="3886200" y="1362670"/>
            <a:ext cx="3754554" cy="923330"/>
          </a:xfrm>
          <a:prstGeom prst="rect">
            <a:avLst/>
          </a:prstGeom>
        </p:spPr>
        <p:txBody>
          <a:bodyPr wrap="none">
            <a:spAutoFit/>
          </a:bodyPr>
          <a:lstStyle/>
          <a:p>
            <a:r>
              <a:rPr lang="bn-BD" sz="5400" b="1" dirty="0">
                <a:solidFill>
                  <a:srgbClr val="FFFF00"/>
                </a:solidFill>
                <a:latin typeface="NikoshBAN" panose="02000000000000000000" pitchFamily="2" charset="0"/>
                <a:cs typeface="NikoshBAN" panose="02000000000000000000" pitchFamily="2" charset="0"/>
              </a:rPr>
              <a:t>দলীয় কাজ</a:t>
            </a:r>
            <a:endParaRPr lang="en-US" sz="5400" b="1" dirty="0">
              <a:solidFill>
                <a:srgbClr val="003300"/>
              </a:solidFill>
            </a:endParaRPr>
          </a:p>
        </p:txBody>
      </p:sp>
    </p:spTree>
    <p:extLst>
      <p:ext uri="{BB962C8B-B14F-4D97-AF65-F5344CB8AC3E}">
        <p14:creationId xmlns:p14="http://schemas.microsoft.com/office/powerpoint/2010/main" val="247010383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300"/>
                                        <p:tgtEl>
                                          <p:spTgt spid="4"/>
                                        </p:tgtEl>
                                      </p:cBhvr>
                                    </p:animEffect>
                                    <p:anim calcmode="lin" valueType="num">
                                      <p:cBhvr>
                                        <p:cTn id="8" dur="1300" fill="hold"/>
                                        <p:tgtEl>
                                          <p:spTgt spid="4"/>
                                        </p:tgtEl>
                                        <p:attrNameLst>
                                          <p:attrName>ppt_x</p:attrName>
                                        </p:attrNameLst>
                                      </p:cBhvr>
                                      <p:tavLst>
                                        <p:tav tm="0">
                                          <p:val>
                                            <p:strVal val="#ppt_x"/>
                                          </p:val>
                                        </p:tav>
                                        <p:tav tm="100000">
                                          <p:val>
                                            <p:strVal val="#ppt_x"/>
                                          </p:val>
                                        </p:tav>
                                      </p:tavLst>
                                    </p:anim>
                                    <p:anim calcmode="lin" valueType="num">
                                      <p:cBhvr>
                                        <p:cTn id="9" dur="13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304800"/>
            <a:ext cx="9906000" cy="6432530"/>
          </a:xfrm>
          <a:prstGeom prst="rect">
            <a:avLst/>
          </a:prstGeom>
        </p:spPr>
        <p:txBody>
          <a:bodyPr wrap="square">
            <a:spAutoFit/>
          </a:bodyPr>
          <a:lstStyle/>
          <a:p>
            <a:pPr algn="ctr"/>
            <a:r>
              <a:rPr lang="bn-BD" sz="4400" b="1" dirty="0">
                <a:ln w="9525">
                  <a:solidFill>
                    <a:schemeClr val="bg1"/>
                  </a:solidFill>
                  <a:prstDash val="solid"/>
                </a:ln>
                <a:solidFill>
                  <a:srgbClr val="C00000"/>
                </a:solidFill>
                <a:effectLst>
                  <a:outerShdw blurRad="12700" dist="38100" dir="2700000" algn="tl" rotWithShape="0">
                    <a:schemeClr val="accent5">
                      <a:lumMod val="60000"/>
                      <a:lumOff val="40000"/>
                    </a:schemeClr>
                  </a:outerShdw>
                </a:effectLst>
                <a:latin typeface="NikoshBAN" panose="02000000000000000000" pitchFamily="2" charset="0"/>
                <a:cs typeface="NikoshBAN" panose="02000000000000000000" pitchFamily="2" charset="0"/>
              </a:rPr>
              <a:t>বহু নির্বাচনি প্রশ্ন</a:t>
            </a:r>
          </a:p>
          <a:p>
            <a:pPr algn="ctr"/>
            <a:endParaRPr lang="en-US" sz="28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১</a:t>
            </a:r>
            <a:r>
              <a:rPr lang="bn-BD"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অ্যামোনিয়া গ্যাস উৎপাদনে ব্যবহৃত হাইড্রোজেন ও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নাইট্রোজেনের</a:t>
            </a:r>
            <a:r>
              <a:rPr lang="en-US"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অনুপাত কতঃ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endParaRPr lang="en-US"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endParaRPr lang="bn-BD"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bn-BD"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smtClean="0">
                <a:ln w="0"/>
                <a:effectLst>
                  <a:outerShdw blurRad="38100" dist="19050" dir="2700000" algn="tl" rotWithShape="0">
                    <a:schemeClr val="dk1">
                      <a:alpha val="40000"/>
                    </a:schemeClr>
                  </a:outerShdw>
                </a:effectLst>
              </a:rPr>
              <a:t>1 : 2</a:t>
            </a:r>
            <a:r>
              <a:rPr lang="bn-BD"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r>
              <a:rPr lang="bn-BD"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খ।</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smtClean="0">
                <a:ln w="0"/>
                <a:effectLst>
                  <a:outerShdw blurRad="38100" dist="19050" dir="2700000" algn="tl" rotWithShape="0">
                    <a:schemeClr val="dk1">
                      <a:alpha val="40000"/>
                    </a:schemeClr>
                  </a:outerShdw>
                </a:effectLst>
              </a:rPr>
              <a:t> 1 : 3</a:t>
            </a:r>
            <a:endParaRPr lang="bn-BD"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bn-BD"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গ। </a:t>
            </a:r>
            <a:r>
              <a:rPr lang="en-US" sz="3200" dirty="0" smtClean="0">
                <a:ln w="0"/>
                <a:effectLst>
                  <a:outerShdw blurRad="38100" dist="19050" dir="2700000" algn="tl" rotWithShape="0">
                    <a:schemeClr val="dk1">
                      <a:alpha val="40000"/>
                    </a:schemeClr>
                  </a:outerShdw>
                </a:effectLst>
              </a:rPr>
              <a:t>2 : 1</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ঘ</a:t>
            </a:r>
            <a:r>
              <a:rPr lang="bn-BD"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smtClean="0">
                <a:ln w="0"/>
                <a:effectLst>
                  <a:outerShdw blurRad="38100" dist="19050" dir="2700000" algn="tl" rotWithShape="0">
                    <a:schemeClr val="dk1">
                      <a:alpha val="40000"/>
                    </a:schemeClr>
                  </a:outerShdw>
                </a:effectLst>
              </a:rPr>
              <a:t>3 </a:t>
            </a:r>
            <a:r>
              <a:rPr lang="en-US"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smtClean="0">
                <a:ln w="0"/>
                <a:effectLst>
                  <a:outerShdw blurRad="38100" dist="19050" dir="2700000" algn="tl" rotWithShape="0">
                    <a:schemeClr val="dk1">
                      <a:alpha val="40000"/>
                    </a:schemeClr>
                  </a:outerShdw>
                </a:effectLst>
              </a:rPr>
              <a:t>1</a:t>
            </a:r>
          </a:p>
          <a:p>
            <a:pPr algn="ctr"/>
            <a:endParaRPr lang="bn-BD"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bn-BD"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২</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নিচের কোনটি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এঞ্জাইমের ক্রিয়াকে ত্বরান্বিত করে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endParaRPr lang="en-US"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endPar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bn-BD" sz="28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a:t>
            </a:r>
            <a:r>
              <a:rPr lang="en-US" sz="2800" dirty="0">
                <a:ln w="0"/>
                <a:effectLst>
                  <a:outerShdw blurRad="38100" dist="19050" dir="2700000" algn="tl" rotWithShape="0">
                    <a:schemeClr val="dk1">
                      <a:alpha val="40000"/>
                    </a:schemeClr>
                  </a:outerShdw>
                </a:effectLst>
              </a:rPr>
              <a:t> </a:t>
            </a:r>
            <a:r>
              <a:rPr lang="en-US" sz="2800" dirty="0" smtClean="0">
                <a:ln w="0"/>
                <a:effectLst>
                  <a:outerShdw blurRad="38100" dist="19050" dir="2700000" algn="tl" rotWithShape="0">
                    <a:schemeClr val="dk1">
                      <a:alpha val="40000"/>
                    </a:schemeClr>
                  </a:outerShdw>
                </a:effectLst>
              </a:rPr>
              <a:t> H2O                         </a:t>
            </a:r>
            <a:r>
              <a:rPr lang="bn-BD" sz="28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28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খ</a:t>
            </a:r>
            <a:r>
              <a:rPr lang="bn-BD" sz="28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r>
              <a:rPr lang="en-US" sz="28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800" dirty="0" smtClean="0">
                <a:ln w="0"/>
                <a:effectLst>
                  <a:outerShdw blurRad="38100" dist="19050" dir="2700000" algn="tl" rotWithShape="0">
                    <a:schemeClr val="dk1">
                      <a:alpha val="40000"/>
                    </a:schemeClr>
                  </a:outerShdw>
                </a:effectLst>
              </a:rPr>
              <a:t> </a:t>
            </a:r>
            <a:r>
              <a:rPr lang="en-US" sz="2800" dirty="0" err="1" smtClean="0">
                <a:ln w="0"/>
                <a:effectLst>
                  <a:outerShdw blurRad="38100" dist="19050" dir="2700000" algn="tl" rotWithShape="0">
                    <a:schemeClr val="dk1">
                      <a:alpha val="40000"/>
                    </a:schemeClr>
                  </a:outerShdw>
                </a:effectLst>
              </a:rPr>
              <a:t>NaCl</a:t>
            </a:r>
            <a:r>
              <a:rPr lang="en-US" sz="2800" dirty="0" smtClean="0">
                <a:ln w="0"/>
                <a:effectLst>
                  <a:outerShdw blurRad="38100" dist="19050" dir="2700000" algn="tl" rotWithShape="0">
                    <a:schemeClr val="dk1">
                      <a:alpha val="40000"/>
                    </a:schemeClr>
                  </a:outerShdw>
                </a:effectLst>
              </a:rPr>
              <a:t> </a:t>
            </a:r>
            <a:endParaRPr lang="en-US" sz="2800" dirty="0">
              <a:ln w="0"/>
              <a:effectLst>
                <a:outerShdw blurRad="38100" dist="19050" dir="2700000" algn="tl" rotWithShape="0">
                  <a:schemeClr val="dk1">
                    <a:alpha val="40000"/>
                  </a:schemeClr>
                </a:outerShdw>
              </a:effectLst>
            </a:endParaRPr>
          </a:p>
          <a:p>
            <a:pPr algn="ctr"/>
            <a:r>
              <a:rPr lang="en-US" sz="28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28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গ।</a:t>
            </a:r>
            <a:r>
              <a:rPr lang="en-US" sz="28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H</a:t>
            </a:r>
            <a:r>
              <a:rPr lang="en-US" sz="2800" dirty="0" smtClean="0">
                <a:ln w="0"/>
                <a:effectLst>
                  <a:outerShdw blurRad="38100" dist="19050" dir="2700000" algn="tl" rotWithShape="0">
                    <a:schemeClr val="dk1">
                      <a:alpha val="40000"/>
                    </a:schemeClr>
                  </a:outerShdw>
                </a:effectLst>
              </a:rPr>
              <a:t>2CO3</a:t>
            </a:r>
            <a:r>
              <a:rPr lang="bn-BD" sz="28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8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28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ঘ</a:t>
            </a:r>
            <a:r>
              <a:rPr lang="bn-BD" sz="28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r>
              <a:rPr lang="en-US" sz="2800" dirty="0">
                <a:ln w="0"/>
                <a:effectLst>
                  <a:outerShdw blurRad="38100" dist="19050" dir="2700000" algn="tl" rotWithShape="0">
                    <a:schemeClr val="dk1">
                      <a:alpha val="40000"/>
                    </a:schemeClr>
                  </a:outerShdw>
                </a:effectLst>
              </a:rPr>
              <a:t> </a:t>
            </a:r>
            <a:r>
              <a:rPr lang="en-US" sz="2800" dirty="0" smtClean="0">
                <a:ln w="0"/>
                <a:effectLst>
                  <a:outerShdw blurRad="38100" dist="19050" dir="2700000" algn="tl" rotWithShape="0">
                    <a:schemeClr val="dk1">
                      <a:alpha val="40000"/>
                    </a:schemeClr>
                  </a:outerShdw>
                </a:effectLst>
              </a:rPr>
              <a:t> CH3COOH</a:t>
            </a:r>
            <a:endParaRPr lang="bn-BD" sz="28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bn-BD" sz="28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4294379374"/>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90800" y="2209800"/>
            <a:ext cx="6248400" cy="707886"/>
          </a:xfrm>
          <a:prstGeom prst="rect">
            <a:avLst/>
          </a:prstGeom>
          <a:noFill/>
        </p:spPr>
        <p:txBody>
          <a:bodyPr wrap="square" rtlCol="0">
            <a:spAutoFit/>
          </a:bodyPr>
          <a:lstStyle/>
          <a:p>
            <a:r>
              <a:rPr lang="bn-BD" sz="4000" dirty="0" smtClean="0">
                <a:latin typeface="NikoshBAN" panose="02000000000000000000" pitchFamily="2" charset="0"/>
                <a:cs typeface="NikoshBAN" panose="02000000000000000000" pitchFamily="2" charset="0"/>
              </a:rPr>
              <a:t>গ্লাস ক্লিনারের মূল উপাদান কী ? </a:t>
            </a:r>
            <a:endParaRPr lang="en-US" sz="4000" dirty="0">
              <a:latin typeface="NikoshBAN" panose="02000000000000000000" pitchFamily="2" charset="0"/>
              <a:cs typeface="NikoshBAN" panose="02000000000000000000" pitchFamily="2" charset="0"/>
            </a:endParaRPr>
          </a:p>
        </p:txBody>
      </p:sp>
      <p:sp>
        <p:nvSpPr>
          <p:cNvPr id="6" name="TextBox 5"/>
          <p:cNvSpPr txBox="1"/>
          <p:nvPr/>
        </p:nvSpPr>
        <p:spPr>
          <a:xfrm>
            <a:off x="2667000" y="4114800"/>
            <a:ext cx="495300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সাবান প্রস্তুতির সমীকরন দাও ?</a:t>
            </a:r>
            <a:endParaRPr lang="en-US" sz="3200" dirty="0">
              <a:latin typeface="NikoshBAN" panose="02000000000000000000" pitchFamily="2" charset="0"/>
              <a:cs typeface="NikoshBAN" panose="02000000000000000000" pitchFamily="2" charset="0"/>
            </a:endParaRPr>
          </a:p>
        </p:txBody>
      </p:sp>
      <p:sp>
        <p:nvSpPr>
          <p:cNvPr id="8" name="TextBox 7"/>
          <p:cNvSpPr txBox="1"/>
          <p:nvPr/>
        </p:nvSpPr>
        <p:spPr>
          <a:xfrm>
            <a:off x="2971800" y="610850"/>
            <a:ext cx="5791200" cy="1446550"/>
          </a:xfrm>
          <a:prstGeom prst="rect">
            <a:avLst/>
          </a:prstGeom>
          <a:noFill/>
        </p:spPr>
        <p:txBody>
          <a:bodyPr wrap="square" rtlCol="0">
            <a:spAutoFit/>
          </a:bodyPr>
          <a:lstStyle/>
          <a:p>
            <a:r>
              <a:rPr lang="bn-BD" sz="8800" b="1" dirty="0">
                <a:ln w="22225">
                  <a:solidFill>
                    <a:schemeClr val="accent2"/>
                  </a:solidFill>
                  <a:prstDash val="solid"/>
                </a:ln>
                <a:solidFill>
                  <a:schemeClr val="accent2">
                    <a:lumMod val="40000"/>
                    <a:lumOff val="60000"/>
                  </a:schemeClr>
                </a:solidFill>
                <a:latin typeface="NikoshBAN" panose="02000000000000000000" pitchFamily="2" charset="0"/>
                <a:cs typeface="NikoshBAN" panose="02000000000000000000" pitchFamily="2" charset="0"/>
              </a:rPr>
              <a:t>মূল্যায়ন</a:t>
            </a:r>
            <a:endParaRPr lang="en-US" sz="8800" b="1" dirty="0">
              <a:ln w="22225">
                <a:solidFill>
                  <a:schemeClr val="accent2"/>
                </a:solidFill>
                <a:prstDash val="solid"/>
              </a:ln>
              <a:solidFill>
                <a:schemeClr val="accent2">
                  <a:lumMod val="40000"/>
                  <a:lumOff val="6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899546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01784" y="228600"/>
            <a:ext cx="5479144" cy="1569660"/>
          </a:xfrm>
          <a:prstGeom prst="rect">
            <a:avLst/>
          </a:prstGeom>
          <a:noFill/>
        </p:spPr>
        <p:txBody>
          <a:bodyPr wrap="square" rtlCol="0">
            <a:prstTxWarp prst="textWave4">
              <a:avLst/>
            </a:prstTxWarp>
            <a:spAutoFit/>
          </a:bodyPr>
          <a:lstStyle/>
          <a:p>
            <a:r>
              <a:rPr lang="bn-BD" sz="9600" b="1" dirty="0">
                <a:solidFill>
                  <a:srgbClr val="FFC000"/>
                </a:solidFill>
                <a:latin typeface="NikoshBAN" panose="02000000000000000000" pitchFamily="2" charset="0"/>
                <a:cs typeface="NikoshBAN" panose="02000000000000000000" pitchFamily="2" charset="0"/>
              </a:rPr>
              <a:t>বাড়ির কাজ </a:t>
            </a:r>
          </a:p>
        </p:txBody>
      </p:sp>
      <p:sp>
        <p:nvSpPr>
          <p:cNvPr id="4" name="TextBox 3"/>
          <p:cNvSpPr txBox="1"/>
          <p:nvPr/>
        </p:nvSpPr>
        <p:spPr>
          <a:xfrm>
            <a:off x="3657600" y="2438400"/>
            <a:ext cx="3886200" cy="369332"/>
          </a:xfrm>
          <a:prstGeom prst="rect">
            <a:avLst/>
          </a:prstGeom>
          <a:noFill/>
        </p:spPr>
        <p:txBody>
          <a:bodyPr wrap="square" rtlCol="0">
            <a:spAutoFit/>
          </a:bodyPr>
          <a:lstStyle/>
          <a:p>
            <a:endParaRPr lang="en-US" dirty="0"/>
          </a:p>
        </p:txBody>
      </p:sp>
      <p:sp>
        <p:nvSpPr>
          <p:cNvPr id="5" name="TextBox 4"/>
          <p:cNvSpPr txBox="1"/>
          <p:nvPr/>
        </p:nvSpPr>
        <p:spPr>
          <a:xfrm>
            <a:off x="1828800" y="2844225"/>
            <a:ext cx="891540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অতিরিক্ত সাবান বা ডিটারজেন্ট ব্যবহারের কুফল আলোকপাত কর।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3065853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95800" y="6172200"/>
            <a:ext cx="2286000" cy="523220"/>
          </a:xfrm>
          <a:prstGeom prst="rect">
            <a:avLst/>
          </a:prstGeom>
          <a:noFill/>
        </p:spPr>
        <p:txBody>
          <a:bodyPr wrap="square" rtlCol="0">
            <a:spAutoFit/>
          </a:bodyPr>
          <a:lstStyle/>
          <a:p>
            <a:r>
              <a:rPr lang="bn-BD" sz="2800" b="1" dirty="0" smtClean="0">
                <a:solidFill>
                  <a:srgbClr val="FF0000"/>
                </a:solidFill>
                <a:latin typeface="NikoshBAN" panose="02000000000000000000" pitchFamily="2" charset="0"/>
                <a:cs typeface="NikoshBAN" panose="02000000000000000000" pitchFamily="2" charset="0"/>
              </a:rPr>
              <a:t>খাবার লবন </a:t>
            </a:r>
            <a:endParaRPr lang="en-US" sz="2800" b="1" dirty="0">
              <a:solidFill>
                <a:srgbClr val="FF0000"/>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1828800"/>
            <a:ext cx="7543800" cy="3886200"/>
          </a:xfrm>
          <a:prstGeom prst="rect">
            <a:avLst/>
          </a:prstGeom>
        </p:spPr>
      </p:pic>
    </p:spTree>
    <p:extLst>
      <p:ext uri="{BB962C8B-B14F-4D97-AF65-F5344CB8AC3E}">
        <p14:creationId xmlns:p14="http://schemas.microsoft.com/office/powerpoint/2010/main" val="375221393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91400" y="3352800"/>
            <a:ext cx="3581400" cy="646331"/>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bn-BD" sz="36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ব্লিচিং পাউডার</a:t>
            </a:r>
            <a:endParaRPr lang="en-US" sz="3600" b="1" u="sng" dirty="0">
              <a:ln w="11430"/>
              <a:solidFill>
                <a:srgbClr val="FA060C"/>
              </a:solidFill>
              <a:effectLst>
                <a:outerShdw blurRad="50800" dist="39000" dir="5460000" algn="tl">
                  <a:srgbClr val="000000">
                    <a:alpha val="38000"/>
                  </a:srgbClr>
                </a:outerShdw>
              </a:effectLst>
              <a:latin typeface="NikoshBAN" pitchFamily="2" charset="0"/>
              <a:cs typeface="NikoshBAN" pitchFamily="2" charset="0"/>
            </a:endParaRPr>
          </a:p>
        </p:txBody>
      </p:sp>
      <p:sp>
        <p:nvSpPr>
          <p:cNvPr id="6" name="Rectangle 5"/>
          <p:cNvSpPr/>
          <p:nvPr/>
        </p:nvSpPr>
        <p:spPr>
          <a:xfrm>
            <a:off x="1371600" y="3352800"/>
            <a:ext cx="1676400" cy="584775"/>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bn-BD" sz="32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ইউরিয়া</a:t>
            </a:r>
            <a:endParaRPr lang="en-US" sz="3200" b="1" u="sng" dirty="0">
              <a:ln w="11430"/>
              <a:solidFill>
                <a:srgbClr val="FA060C"/>
              </a:solidFill>
              <a:effectLst>
                <a:outerShdw blurRad="50800" dist="39000" dir="5460000" algn="tl">
                  <a:srgbClr val="000000">
                    <a:alpha val="38000"/>
                  </a:srgbClr>
                </a:outerShdw>
              </a:effectLst>
              <a:latin typeface="NikoshBAN" pitchFamily="2" charset="0"/>
              <a:cs typeface="NikoshBAN" pitchFamily="2" charset="0"/>
            </a:endParaRPr>
          </a:p>
        </p:txBody>
      </p:sp>
      <p:sp>
        <p:nvSpPr>
          <p:cNvPr id="8" name="Rectangle 7"/>
          <p:cNvSpPr/>
          <p:nvPr/>
        </p:nvSpPr>
        <p:spPr>
          <a:xfrm>
            <a:off x="4686300" y="5956875"/>
            <a:ext cx="1371600" cy="584775"/>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bn-BD" sz="32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সাবান</a:t>
            </a:r>
            <a:endParaRPr lang="en-US" sz="3200" b="1" u="sng" dirty="0">
              <a:ln w="11430"/>
              <a:solidFill>
                <a:srgbClr val="FA060C"/>
              </a:solidFill>
              <a:effectLst>
                <a:outerShdw blurRad="50800" dist="39000" dir="5460000" algn="tl">
                  <a:srgbClr val="000000">
                    <a:alpha val="38000"/>
                  </a:srgbClr>
                </a:outerShdw>
              </a:effectLst>
              <a:latin typeface="NikoshBAN" pitchFamily="2" charset="0"/>
              <a:cs typeface="NikoshBAN"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6201" y="3457575"/>
            <a:ext cx="2971799" cy="2486025"/>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609600"/>
            <a:ext cx="3276600" cy="2705100"/>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81799" y="609600"/>
            <a:ext cx="4219303" cy="2590800"/>
          </a:xfrm>
          <a:prstGeom prst="rect">
            <a:avLst/>
          </a:prstGeom>
        </p:spPr>
      </p:pic>
    </p:spTree>
    <p:extLst>
      <p:ext uri="{BB962C8B-B14F-4D97-AF65-F5344CB8AC3E}">
        <p14:creationId xmlns:p14="http://schemas.microsoft.com/office/powerpoint/2010/main" val="393284826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0400" y="685801"/>
            <a:ext cx="5562600" cy="1015663"/>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bn-BD" sz="60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আজকের পাঠের বিষয়</a:t>
            </a:r>
            <a:endParaRPr lang="en-US" sz="6000" b="1" u="sng" dirty="0">
              <a:ln w="11430"/>
              <a:solidFill>
                <a:srgbClr val="FA060C"/>
              </a:solidFill>
              <a:effectLst>
                <a:outerShdw blurRad="50800" dist="39000" dir="5460000" algn="tl">
                  <a:srgbClr val="000000">
                    <a:alpha val="38000"/>
                  </a:srgbClr>
                </a:outerShdw>
              </a:effectLst>
              <a:latin typeface="NikoshBAN" pitchFamily="2" charset="0"/>
              <a:cs typeface="NikoshBAN" pitchFamily="2" charset="0"/>
            </a:endParaRPr>
          </a:p>
        </p:txBody>
      </p:sp>
      <p:sp>
        <p:nvSpPr>
          <p:cNvPr id="3" name="Rectangle 2"/>
          <p:cNvSpPr/>
          <p:nvPr/>
        </p:nvSpPr>
        <p:spPr>
          <a:xfrm>
            <a:off x="2133600" y="2590800"/>
            <a:ext cx="7581900" cy="1323439"/>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r>
              <a:rPr lang="bn-BD" sz="8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NikoshBAN" pitchFamily="2" charset="0"/>
                <a:cs typeface="NikoshBAN" pitchFamily="2" charset="0"/>
              </a:rPr>
              <a:t>আমাদের জীবনে রসায়ন  </a:t>
            </a:r>
            <a:endParaRPr lang="en-US" sz="8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19472033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800" y="3244334"/>
            <a:ext cx="6629400" cy="923330"/>
          </a:xfrm>
          <a:prstGeom prst="rect">
            <a:avLst/>
          </a:prstGeom>
        </p:spPr>
        <p:txBody>
          <a:bodyPr wrap="square">
            <a:spAutoFit/>
          </a:bodyPr>
          <a:lstStyle/>
          <a:p>
            <a:r>
              <a:rPr lang="bn-BD" sz="5400" b="1" dirty="0">
                <a:ln w="12700">
                  <a:solidFill>
                    <a:schemeClr val="tx2">
                      <a:satMod val="155000"/>
                    </a:schemeClr>
                  </a:solidFill>
                  <a:prstDash val="solid"/>
                </a:ln>
                <a:solidFill>
                  <a:schemeClr val="bg2">
                    <a:tint val="85000"/>
                    <a:satMod val="155000"/>
                  </a:schemeClr>
                </a:solidFill>
                <a:latin typeface="NikoshBAN" pitchFamily="2" charset="0"/>
                <a:cs typeface="NikoshBAN" pitchFamily="2" charset="0"/>
              </a:rPr>
              <a:t>গৃহস্থলিতে রসায়ন  </a:t>
            </a:r>
            <a:endParaRPr lang="en-US" sz="5400" b="1" dirty="0">
              <a:ln w="12700">
                <a:solidFill>
                  <a:schemeClr val="tx2">
                    <a:satMod val="155000"/>
                  </a:schemeClr>
                </a:solidFill>
                <a:prstDash val="solid"/>
              </a:ln>
              <a:solidFill>
                <a:schemeClr val="bg2">
                  <a:tint val="85000"/>
                  <a:satMod val="155000"/>
                </a:schemeClr>
              </a:solidFill>
            </a:endParaRPr>
          </a:p>
        </p:txBody>
      </p:sp>
    </p:spTree>
    <p:extLst>
      <p:ext uri="{BB962C8B-B14F-4D97-AF65-F5344CB8AC3E}">
        <p14:creationId xmlns:p14="http://schemas.microsoft.com/office/powerpoint/2010/main" val="1510533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87622" y="0"/>
            <a:ext cx="11475777" cy="6247865"/>
            <a:chOff x="609600" y="304800"/>
            <a:chExt cx="10896600" cy="5230043"/>
          </a:xfrm>
        </p:grpSpPr>
        <p:sp>
          <p:nvSpPr>
            <p:cNvPr id="2" name="TextBox 1"/>
            <p:cNvSpPr txBox="1"/>
            <p:nvPr/>
          </p:nvSpPr>
          <p:spPr>
            <a:xfrm>
              <a:off x="609600" y="304800"/>
              <a:ext cx="10896600" cy="5230043"/>
            </a:xfrm>
            <a:prstGeom prst="rect">
              <a:avLst/>
            </a:prstGeom>
            <a:noFill/>
          </p:spPr>
          <p:txBody>
            <a:bodyPr wrap="square" rtlCol="0">
              <a:spAutoFit/>
            </a:bodyPr>
            <a:lstStyle/>
            <a:p>
              <a:pPr algn="just"/>
              <a:r>
                <a:rPr lang="bn-BD" sz="2800" dirty="0" smtClean="0">
                  <a:solidFill>
                    <a:srgbClr val="FF0000"/>
                  </a:solidFill>
                  <a:latin typeface="NikoshBAN" pitchFamily="2" charset="0"/>
                  <a:cs typeface="NikoshBAN" pitchFamily="2" charset="0"/>
                </a:rPr>
                <a:t>(ক) খাদ্য লবন বা সোডিয়াম ক্লোরাইড</a:t>
              </a:r>
              <a:r>
                <a:rPr lang="en-US" sz="2800" dirty="0" smtClean="0">
                  <a:solidFill>
                    <a:srgbClr val="FF0000"/>
                  </a:solidFill>
                  <a:latin typeface="NikoshBAN" pitchFamily="2" charset="0"/>
                  <a:cs typeface="NikoshBAN" pitchFamily="2" charset="0"/>
                </a:rPr>
                <a:t> </a:t>
              </a:r>
              <a:r>
                <a:rPr lang="bn-BD" sz="2800" dirty="0" smtClean="0">
                  <a:solidFill>
                    <a:srgbClr val="FF0000"/>
                  </a:solidFill>
                  <a:latin typeface="NikoshBAN" pitchFamily="2" charset="0"/>
                  <a:cs typeface="NikoshBAN" pitchFamily="2" charset="0"/>
                </a:rPr>
                <a:t>(</a:t>
              </a:r>
              <a:r>
                <a:rPr lang="en-US" sz="2800" dirty="0" err="1" smtClean="0">
                  <a:solidFill>
                    <a:srgbClr val="FF0000"/>
                  </a:solidFill>
                </a:rPr>
                <a:t>NaCl</a:t>
              </a:r>
              <a:r>
                <a:rPr lang="en-US" sz="2800" dirty="0" smtClean="0">
                  <a:solidFill>
                    <a:srgbClr val="FF0000"/>
                  </a:solidFill>
                </a:rPr>
                <a:t>)</a:t>
              </a:r>
              <a:r>
                <a:rPr lang="bn-BD" sz="2800" dirty="0" smtClean="0">
                  <a:solidFill>
                    <a:srgbClr val="FF0000"/>
                  </a:solidFill>
                  <a:latin typeface="NikoshBAN" pitchFamily="2" charset="0"/>
                  <a:cs typeface="NikoshBAN" pitchFamily="2" charset="0"/>
                </a:rPr>
                <a:t>;- </a:t>
              </a:r>
              <a:r>
                <a:rPr lang="bn-BD" sz="2800" dirty="0" smtClean="0">
                  <a:latin typeface="NikoshBAN" pitchFamily="2" charset="0"/>
                  <a:cs typeface="NikoshBAN" pitchFamily="2" charset="0"/>
                </a:rPr>
                <a:t>সমুদ্রের পানিতে প্রচুর পরিমানে খাদ্য লবন বা  দ্রবীভুত অবস্থায় থাকে। আবার ভূগর্ভে খনিজ রুপে পর্যাপ্ত পরিমানে পাওয়া যায়। আমাদের দেশে সমুদ্রের উপকুলে লবনচাষিগন সমুদ্রের পানি থেকে লবন আহরন করে</a:t>
              </a:r>
              <a:r>
                <a:rPr lang="bn-BD" sz="2800" dirty="0" smtClean="0">
                  <a:latin typeface="NikoshBAN" pitchFamily="2" charset="0"/>
                  <a:cs typeface="NikoshBAN" pitchFamily="2" charset="0"/>
                </a:rPr>
                <a:t>।</a:t>
              </a:r>
              <a:endParaRPr lang="en-US" sz="2800" dirty="0" smtClean="0">
                <a:latin typeface="NikoshBAN" pitchFamily="2" charset="0"/>
                <a:cs typeface="NikoshBAN" pitchFamily="2" charset="0"/>
              </a:endParaRPr>
            </a:p>
            <a:p>
              <a:pPr algn="just"/>
              <a:endParaRPr lang="bn-BD" sz="2800" dirty="0" smtClean="0">
                <a:latin typeface="NikoshBAN" pitchFamily="2" charset="0"/>
                <a:cs typeface="NikoshBAN" pitchFamily="2" charset="0"/>
              </a:endParaRPr>
            </a:p>
            <a:p>
              <a:pPr algn="just"/>
              <a:r>
                <a:rPr lang="bn-BD" sz="2800" dirty="0" smtClean="0">
                  <a:solidFill>
                    <a:srgbClr val="FF0000"/>
                  </a:solidFill>
                  <a:latin typeface="NikoshBAN" pitchFamily="2" charset="0"/>
                  <a:cs typeface="NikoshBAN" pitchFamily="2" charset="0"/>
                </a:rPr>
                <a:t>(খ) বেকিং পাউডার (</a:t>
              </a:r>
              <a:r>
                <a:rPr lang="en-US" sz="2800" dirty="0" smtClean="0">
                  <a:solidFill>
                    <a:srgbClr val="FF0000"/>
                  </a:solidFill>
                </a:rPr>
                <a:t>NaHCO3);- </a:t>
              </a:r>
              <a:r>
                <a:rPr lang="bn-BD" sz="2800" dirty="0" smtClean="0">
                  <a:latin typeface="NikoshBAN" pitchFamily="2" charset="0"/>
                  <a:cs typeface="NikoshBAN" pitchFamily="2" charset="0"/>
                </a:rPr>
                <a:t>বেকিং পাউডারের মূল উপাদান হচ্ছে সোডিয়াম হাইড্রোজেন কার্বনেট। কেক ও পিঠা ফোলানোর জন্য বেকিং পাউডার ব্যবহার করা হয়। চুনা পাথর অ্যামোনিয়া গ্যস ও খাবার লবন ব্যবহার করে সোডিয়াম হাইড্রোজেন কার্বনেট প্রস্তুত করা হয়</a:t>
              </a:r>
              <a:r>
                <a:rPr lang="bn-BD" sz="2800" dirty="0" smtClean="0">
                  <a:latin typeface="NikoshBAN" pitchFamily="2" charset="0"/>
                  <a:cs typeface="NikoshBAN" pitchFamily="2" charset="0"/>
                </a:rPr>
                <a:t>।</a:t>
              </a:r>
              <a:endParaRPr lang="en-US" sz="2800" dirty="0">
                <a:solidFill>
                  <a:srgbClr val="FF0000"/>
                </a:solidFill>
                <a:latin typeface="NikoshBAN" pitchFamily="2" charset="0"/>
                <a:cs typeface="NikoshBAN" pitchFamily="2" charset="0"/>
              </a:endParaRPr>
            </a:p>
            <a:p>
              <a:pPr algn="just"/>
              <a:endParaRPr lang="bn-BD" sz="2800" dirty="0">
                <a:solidFill>
                  <a:srgbClr val="FF0000"/>
                </a:solidFill>
                <a:latin typeface="NikoshBAN" pitchFamily="2" charset="0"/>
                <a:cs typeface="NikoshBAN" pitchFamily="2" charset="0"/>
              </a:endParaRPr>
            </a:p>
            <a:p>
              <a:pPr algn="just"/>
              <a:r>
                <a:rPr lang="bn-BD" sz="2800" dirty="0" smtClean="0">
                  <a:latin typeface="NikoshBAN" pitchFamily="2" charset="0"/>
                  <a:cs typeface="NikoshBAN" pitchFamily="2" charset="0"/>
                </a:rPr>
                <a:t> </a:t>
              </a:r>
              <a:r>
                <a:rPr lang="en-US" sz="2800" dirty="0" smtClean="0">
                  <a:latin typeface="NikoshBAN" pitchFamily="2" charset="0"/>
                  <a:cs typeface="NikoshBAN" pitchFamily="2" charset="0"/>
                </a:rPr>
                <a:t>           </a:t>
              </a:r>
              <a:r>
                <a:rPr lang="en-US" sz="2400" dirty="0" smtClean="0">
                  <a:solidFill>
                    <a:srgbClr val="00B0F0"/>
                  </a:solidFill>
                </a:rPr>
                <a:t>CaCO3                                     </a:t>
              </a:r>
              <a:r>
                <a:rPr lang="en-US" sz="2400" dirty="0" smtClean="0">
                  <a:solidFill>
                    <a:srgbClr val="00B0F0"/>
                  </a:solidFill>
                </a:rPr>
                <a:t>CO2  +</a:t>
              </a:r>
              <a:r>
                <a:rPr lang="bn-BD" sz="2400" dirty="0" smtClean="0">
                  <a:solidFill>
                    <a:srgbClr val="00B0F0"/>
                  </a:solidFill>
                </a:rPr>
                <a:t> </a:t>
              </a:r>
              <a:r>
                <a:rPr lang="en-US" sz="2400" dirty="0" err="1" smtClean="0">
                  <a:solidFill>
                    <a:srgbClr val="00B0F0"/>
                  </a:solidFill>
                </a:rPr>
                <a:t>CaO</a:t>
              </a:r>
              <a:r>
                <a:rPr lang="en-US" sz="2400" dirty="0" smtClean="0">
                  <a:solidFill>
                    <a:srgbClr val="00B0F0"/>
                  </a:solidFill>
                </a:rPr>
                <a:t>  </a:t>
              </a:r>
              <a:endParaRPr lang="en-US" sz="2400" dirty="0">
                <a:solidFill>
                  <a:srgbClr val="00B0F0"/>
                </a:solidFill>
              </a:endParaRPr>
            </a:p>
            <a:p>
              <a:pPr algn="just"/>
              <a:endParaRPr lang="en-US" sz="2400" dirty="0" smtClean="0">
                <a:solidFill>
                  <a:srgbClr val="00B0F0"/>
                </a:solidFill>
              </a:endParaRPr>
            </a:p>
            <a:p>
              <a:pPr algn="just"/>
              <a:r>
                <a:rPr lang="en-US" sz="2400" dirty="0">
                  <a:solidFill>
                    <a:srgbClr val="00B0F0"/>
                  </a:solidFill>
                </a:rPr>
                <a:t> </a:t>
              </a:r>
              <a:r>
                <a:rPr lang="en-US" sz="2400" dirty="0" smtClean="0">
                  <a:solidFill>
                    <a:srgbClr val="00B0F0"/>
                  </a:solidFill>
                </a:rPr>
                <a:t>             CH3  </a:t>
              </a:r>
              <a:r>
                <a:rPr lang="en-US" sz="2400" dirty="0">
                  <a:solidFill>
                    <a:srgbClr val="00B0F0"/>
                  </a:solidFill>
                </a:rPr>
                <a:t>+ H2O +</a:t>
              </a:r>
              <a:r>
                <a:rPr lang="bn-BD" sz="2400" dirty="0">
                  <a:solidFill>
                    <a:srgbClr val="00B0F0"/>
                  </a:solidFill>
                </a:rPr>
                <a:t> </a:t>
              </a:r>
              <a:r>
                <a:rPr lang="en-US" sz="2400" dirty="0" smtClean="0">
                  <a:solidFill>
                    <a:srgbClr val="00B0F0"/>
                  </a:solidFill>
                </a:rPr>
                <a:t>CO2                              NH4CO3  </a:t>
              </a:r>
              <a:endParaRPr lang="bn-BD" sz="2400" dirty="0">
                <a:solidFill>
                  <a:srgbClr val="00B0F0"/>
                </a:solidFill>
                <a:latin typeface="NikoshBAN" panose="02000000000000000000" pitchFamily="2" charset="0"/>
                <a:cs typeface="NikoshBAN" panose="02000000000000000000" pitchFamily="2" charset="0"/>
              </a:endParaRPr>
            </a:p>
            <a:p>
              <a:pPr algn="just"/>
              <a:r>
                <a:rPr lang="en-US" sz="2400" dirty="0">
                  <a:latin typeface="NikoshBAN" pitchFamily="2" charset="0"/>
                  <a:cs typeface="NikoshBAN" pitchFamily="2" charset="0"/>
                </a:rPr>
                <a:t> </a:t>
              </a:r>
              <a:r>
                <a:rPr lang="en-US" sz="2400" dirty="0" smtClean="0">
                  <a:latin typeface="NikoshBAN" pitchFamily="2" charset="0"/>
                  <a:cs typeface="NikoshBAN" pitchFamily="2" charset="0"/>
                </a:rPr>
                <a:t>               </a:t>
              </a:r>
              <a:r>
                <a:rPr lang="en-US" sz="2400" dirty="0" smtClean="0">
                  <a:solidFill>
                    <a:srgbClr val="00B0F0"/>
                  </a:solidFill>
                </a:rPr>
                <a:t>NH4CO3 </a:t>
              </a:r>
              <a:r>
                <a:rPr lang="en-US" sz="2400" dirty="0">
                  <a:solidFill>
                    <a:srgbClr val="00B0F0"/>
                  </a:solidFill>
                </a:rPr>
                <a:t>+</a:t>
              </a:r>
              <a:r>
                <a:rPr lang="bn-BD" sz="4400" dirty="0" smtClean="0">
                  <a:latin typeface="NikoshBAN" pitchFamily="2" charset="0"/>
                  <a:cs typeface="NikoshBAN" pitchFamily="2" charset="0"/>
                </a:rPr>
                <a:t> </a:t>
              </a:r>
              <a:r>
                <a:rPr lang="en-US" sz="2400" dirty="0" err="1" smtClean="0">
                  <a:solidFill>
                    <a:srgbClr val="00B0F0"/>
                  </a:solidFill>
                  <a:latin typeface="NikoshBAN" pitchFamily="2" charset="0"/>
                  <a:cs typeface="NikoshBAN" pitchFamily="2" charset="0"/>
                </a:rPr>
                <a:t>NaCl</a:t>
              </a:r>
              <a:r>
                <a:rPr lang="en-US" sz="2400" dirty="0" smtClean="0">
                  <a:solidFill>
                    <a:srgbClr val="00B0F0"/>
                  </a:solidFill>
                  <a:latin typeface="NikoshBAN" pitchFamily="2" charset="0"/>
                  <a:cs typeface="NikoshBAN" pitchFamily="2" charset="0"/>
                </a:rPr>
                <a:t>                                </a:t>
              </a:r>
              <a:r>
                <a:rPr lang="en-US" sz="2400" dirty="0" err="1" smtClean="0">
                  <a:solidFill>
                    <a:srgbClr val="00B0F0"/>
                  </a:solidFill>
                  <a:latin typeface="NikoshBAN" pitchFamily="2" charset="0"/>
                  <a:cs typeface="NikoshBAN" pitchFamily="2" charset="0"/>
                </a:rPr>
                <a:t>NaH</a:t>
              </a:r>
              <a:r>
                <a:rPr lang="en-US" sz="2400" dirty="0" smtClean="0">
                  <a:solidFill>
                    <a:srgbClr val="00B0F0"/>
                  </a:solidFill>
                  <a:latin typeface="NikoshBAN" pitchFamily="2" charset="0"/>
                  <a:cs typeface="NikoshBAN" pitchFamily="2" charset="0"/>
                </a:rPr>
                <a:t> </a:t>
              </a:r>
              <a:r>
                <a:rPr lang="en-US" sz="2400" dirty="0" smtClean="0">
                  <a:solidFill>
                    <a:srgbClr val="00B0F0"/>
                  </a:solidFill>
                </a:rPr>
                <a:t>CO3  </a:t>
              </a:r>
              <a:r>
                <a:rPr lang="en-US" sz="2400" dirty="0">
                  <a:solidFill>
                    <a:srgbClr val="00B0F0"/>
                  </a:solidFill>
                </a:rPr>
                <a:t>+</a:t>
              </a:r>
              <a:r>
                <a:rPr lang="bn-BD" sz="2400" dirty="0">
                  <a:solidFill>
                    <a:srgbClr val="00B0F0"/>
                  </a:solidFill>
                </a:rPr>
                <a:t> </a:t>
              </a:r>
              <a:r>
                <a:rPr lang="en-US" sz="2400" dirty="0" smtClean="0">
                  <a:solidFill>
                    <a:srgbClr val="00B0F0"/>
                  </a:solidFill>
                </a:rPr>
                <a:t>NH4Cl</a:t>
              </a:r>
              <a:r>
                <a:rPr lang="en-US" sz="2400" dirty="0" smtClean="0">
                  <a:solidFill>
                    <a:srgbClr val="00B0F0"/>
                  </a:solidFill>
                  <a:latin typeface="NikoshBAN" pitchFamily="2" charset="0"/>
                  <a:cs typeface="NikoshBAN" pitchFamily="2" charset="0"/>
                </a:rPr>
                <a:t>            </a:t>
              </a:r>
              <a:endParaRPr lang="en-US" sz="2400" dirty="0">
                <a:solidFill>
                  <a:srgbClr val="00B0F0"/>
                </a:solidFill>
                <a:latin typeface="NikoshBAN" pitchFamily="2" charset="0"/>
                <a:cs typeface="NikoshBAN" pitchFamily="2" charset="0"/>
              </a:endParaRPr>
            </a:p>
          </p:txBody>
        </p:sp>
        <p:cxnSp>
          <p:nvCxnSpPr>
            <p:cNvPr id="4" name="Straight Arrow Connector 3"/>
            <p:cNvCxnSpPr/>
            <p:nvPr/>
          </p:nvCxnSpPr>
          <p:spPr>
            <a:xfrm>
              <a:off x="4639768" y="4717065"/>
              <a:ext cx="1925052" cy="24064"/>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3402528" y="4131988"/>
              <a:ext cx="1925052" cy="24064"/>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624797" y="5280145"/>
              <a:ext cx="1925052" cy="24064"/>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0143518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648831"/>
            <a:ext cx="10439400" cy="2246769"/>
          </a:xfrm>
          <a:prstGeom prst="rect">
            <a:avLst/>
          </a:prstGeom>
          <a:noFill/>
        </p:spPr>
        <p:txBody>
          <a:bodyPr wrap="square" rtlCol="0">
            <a:spAutoFit/>
          </a:bodyPr>
          <a:lstStyle/>
          <a:p>
            <a:pPr algn="just"/>
            <a:r>
              <a:rPr lang="bn-BD" sz="2800" dirty="0" smtClean="0">
                <a:solidFill>
                  <a:srgbClr val="FF0000"/>
                </a:solidFill>
                <a:latin typeface="NikoshBAN" panose="02000000000000000000" pitchFamily="2" charset="0"/>
                <a:cs typeface="NikoshBAN" panose="02000000000000000000" pitchFamily="2" charset="0"/>
              </a:rPr>
              <a:t>(গ) সিরকা </a:t>
            </a:r>
            <a:r>
              <a:rPr lang="bn-BD" sz="2800" dirty="0">
                <a:solidFill>
                  <a:srgbClr val="FF0000"/>
                </a:solidFill>
                <a:latin typeface="NikoshBAN" panose="02000000000000000000" pitchFamily="2" charset="0"/>
                <a:cs typeface="NikoshBAN" panose="02000000000000000000" pitchFamily="2" charset="0"/>
              </a:rPr>
              <a:t>বা </a:t>
            </a:r>
            <a:r>
              <a:rPr lang="bn-BD" sz="2800" dirty="0" smtClean="0">
                <a:solidFill>
                  <a:srgbClr val="FF0000"/>
                </a:solidFill>
                <a:latin typeface="NikoshBAN" panose="02000000000000000000" pitchFamily="2" charset="0"/>
                <a:cs typeface="NikoshBAN" panose="02000000000000000000" pitchFamily="2" charset="0"/>
              </a:rPr>
              <a:t>ভিনেগার;- </a:t>
            </a:r>
            <a:r>
              <a:rPr lang="bn-BD" sz="2800" dirty="0">
                <a:latin typeface="NikoshBAN" panose="02000000000000000000" pitchFamily="2" charset="0"/>
                <a:cs typeface="NikoshBAN" panose="02000000000000000000" pitchFamily="2" charset="0"/>
              </a:rPr>
              <a:t>সিরকা বা </a:t>
            </a:r>
            <a:r>
              <a:rPr lang="bn-BD" sz="2800" dirty="0" smtClean="0">
                <a:latin typeface="NikoshBAN" panose="02000000000000000000" pitchFamily="2" charset="0"/>
                <a:cs typeface="NikoshBAN" panose="02000000000000000000" pitchFamily="2" charset="0"/>
              </a:rPr>
              <a:t>ভিনেগার হল ইথায়নিক এসিডের ৫% জলীয় দ্রবন। ইথায়নিক এসিড জলীয় দ্রবনে আংশিক বিয়োজিত হয়। ফলে জলীয় দ্রবনে খুব কম সংখ্যক হাইড্রোজেন আয়ন উৎপন্ন হয়। পড়ে ইথায়নিক এসিডের জলীয় দ্রবনে </a:t>
            </a:r>
            <a:r>
              <a:rPr lang="en-US" sz="2800" dirty="0" smtClean="0">
                <a:latin typeface="NikoshBAN" panose="02000000000000000000" pitchFamily="2" charset="0"/>
                <a:cs typeface="NikoshBAN" panose="02000000000000000000" pitchFamily="2" charset="0"/>
              </a:rPr>
              <a:t>pH</a:t>
            </a:r>
            <a:r>
              <a:rPr lang="bn-BD" sz="2800" dirty="0" smtClean="0">
                <a:latin typeface="NikoshBAN" panose="02000000000000000000" pitchFamily="2" charset="0"/>
                <a:cs typeface="NikoshBAN" panose="02000000000000000000" pitchFamily="2" charset="0"/>
              </a:rPr>
              <a:t> মান ৭ এর কম।  </a:t>
            </a:r>
          </a:p>
          <a:p>
            <a:pPr algn="just"/>
            <a:r>
              <a:rPr lang="bn-BD" sz="2800" dirty="0">
                <a:latin typeface="NikoshBAN" panose="02000000000000000000" pitchFamily="2" charset="0"/>
                <a:cs typeface="NikoshBAN" panose="02000000000000000000" pitchFamily="2" charset="0"/>
              </a:rPr>
              <a:t>ইথায়নিক </a:t>
            </a:r>
            <a:r>
              <a:rPr lang="bn-BD" sz="2800" dirty="0" smtClean="0">
                <a:latin typeface="NikoshBAN" panose="02000000000000000000" pitchFamily="2" charset="0"/>
                <a:cs typeface="NikoshBAN" panose="02000000000000000000" pitchFamily="2" charset="0"/>
              </a:rPr>
              <a:t>এসিডের প্রস্তুতি;- পরীক্ষাগারে ইথানলকে এসিডিক এসিডের উপস্থিতিতে পটাসিয়াম ডাই ক্রোমেট দ্বারা জারিত করে </a:t>
            </a:r>
            <a:r>
              <a:rPr lang="bn-BD" sz="2800" dirty="0">
                <a:latin typeface="NikoshBAN" panose="02000000000000000000" pitchFamily="2" charset="0"/>
                <a:cs typeface="NikoshBAN" panose="02000000000000000000" pitchFamily="2" charset="0"/>
              </a:rPr>
              <a:t>ইথায়নিক </a:t>
            </a:r>
            <a:r>
              <a:rPr lang="bn-BD" sz="2800" dirty="0" smtClean="0">
                <a:latin typeface="NikoshBAN" panose="02000000000000000000" pitchFamily="2" charset="0"/>
                <a:cs typeface="NikoshBAN" panose="02000000000000000000" pitchFamily="2" charset="0"/>
              </a:rPr>
              <a:t>এসিড উৎপন্ন করা হয়।</a:t>
            </a:r>
          </a:p>
        </p:txBody>
      </p:sp>
      <p:grpSp>
        <p:nvGrpSpPr>
          <p:cNvPr id="6" name="Group 5"/>
          <p:cNvGrpSpPr/>
          <p:nvPr/>
        </p:nvGrpSpPr>
        <p:grpSpPr>
          <a:xfrm>
            <a:off x="1600200" y="3962400"/>
            <a:ext cx="8267700" cy="461665"/>
            <a:chOff x="1524000" y="3962400"/>
            <a:chExt cx="8267700" cy="461665"/>
          </a:xfrm>
        </p:grpSpPr>
        <p:sp>
          <p:nvSpPr>
            <p:cNvPr id="7" name="Rectangle 6"/>
            <p:cNvSpPr/>
            <p:nvPr/>
          </p:nvSpPr>
          <p:spPr>
            <a:xfrm>
              <a:off x="1524000" y="3962400"/>
              <a:ext cx="8267700" cy="461665"/>
            </a:xfrm>
            <a:prstGeom prst="rect">
              <a:avLst/>
            </a:prstGeom>
          </p:spPr>
          <p:txBody>
            <a:bodyPr wrap="square">
              <a:spAutoFit/>
            </a:bodyPr>
            <a:lstStyle/>
            <a:p>
              <a:pPr algn="just"/>
              <a:r>
                <a:rPr lang="en-US" sz="2400" dirty="0" smtClean="0">
                  <a:solidFill>
                    <a:srgbClr val="FF0000"/>
                  </a:solidFill>
                </a:rPr>
                <a:t>CH3-CH2-OH              (O)       </a:t>
              </a:r>
              <a:r>
                <a:rPr lang="bn-BD" sz="2400" dirty="0" smtClean="0">
                  <a:solidFill>
                    <a:srgbClr val="FF0000"/>
                  </a:solidFill>
                </a:rPr>
                <a:t> </a:t>
              </a:r>
              <a:r>
                <a:rPr lang="en-US" sz="2400" dirty="0" smtClean="0">
                  <a:solidFill>
                    <a:srgbClr val="FF0000"/>
                  </a:solidFill>
                </a:rPr>
                <a:t> </a:t>
              </a:r>
              <a:r>
                <a:rPr lang="bn-BD" sz="2400" dirty="0" smtClean="0">
                  <a:solidFill>
                    <a:srgbClr val="FF0000"/>
                  </a:solidFill>
                </a:rPr>
                <a:t>  </a:t>
              </a:r>
              <a:r>
                <a:rPr lang="en-US" sz="2400" dirty="0" smtClean="0">
                  <a:solidFill>
                    <a:srgbClr val="FF0000"/>
                  </a:solidFill>
                </a:rPr>
                <a:t>   </a:t>
              </a:r>
              <a:r>
                <a:rPr lang="bn-BD" sz="2400" dirty="0" smtClean="0">
                  <a:solidFill>
                    <a:srgbClr val="FF0000"/>
                  </a:solidFill>
                </a:rPr>
                <a:t> </a:t>
              </a:r>
              <a:r>
                <a:rPr lang="en-US" sz="2400" dirty="0" smtClean="0">
                  <a:solidFill>
                    <a:srgbClr val="FF0000"/>
                  </a:solidFill>
                </a:rPr>
                <a:t> CH3-CHO  </a:t>
              </a:r>
              <a:r>
                <a:rPr lang="en-US" sz="2400" dirty="0">
                  <a:solidFill>
                    <a:srgbClr val="FF0000"/>
                  </a:solidFill>
                </a:rPr>
                <a:t>+ </a:t>
              </a:r>
              <a:r>
                <a:rPr lang="en-US" sz="2400" dirty="0" smtClean="0">
                  <a:solidFill>
                    <a:srgbClr val="FF0000"/>
                  </a:solidFill>
                </a:rPr>
                <a:t>H2O</a:t>
              </a:r>
              <a:endParaRPr lang="bn-BD" sz="2400" dirty="0">
                <a:solidFill>
                  <a:srgbClr val="FF0000"/>
                </a:solidFill>
              </a:endParaRPr>
            </a:p>
          </p:txBody>
        </p:sp>
        <p:cxnSp>
          <p:nvCxnSpPr>
            <p:cNvPr id="11" name="Straight Arrow Connector 10"/>
            <p:cNvCxnSpPr/>
            <p:nvPr/>
          </p:nvCxnSpPr>
          <p:spPr>
            <a:xfrm flipV="1">
              <a:off x="4724400" y="4343400"/>
              <a:ext cx="712138" cy="7477"/>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 name="Group 3"/>
          <p:cNvGrpSpPr/>
          <p:nvPr/>
        </p:nvGrpSpPr>
        <p:grpSpPr>
          <a:xfrm>
            <a:off x="1676400" y="4648200"/>
            <a:ext cx="7699544" cy="461665"/>
            <a:chOff x="1575354" y="4724400"/>
            <a:chExt cx="7699544" cy="461665"/>
          </a:xfrm>
        </p:grpSpPr>
        <p:cxnSp>
          <p:nvCxnSpPr>
            <p:cNvPr id="9" name="Straight Arrow Connector 8"/>
            <p:cNvCxnSpPr/>
            <p:nvPr/>
          </p:nvCxnSpPr>
          <p:spPr>
            <a:xfrm flipV="1">
              <a:off x="4191000" y="5105400"/>
              <a:ext cx="712138" cy="7477"/>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575354" y="4724400"/>
              <a:ext cx="7699544" cy="461665"/>
            </a:xfrm>
            <a:prstGeom prst="rect">
              <a:avLst/>
            </a:prstGeom>
          </p:spPr>
          <p:txBody>
            <a:bodyPr wrap="none">
              <a:spAutoFit/>
            </a:bodyPr>
            <a:lstStyle/>
            <a:p>
              <a:pPr algn="just"/>
              <a:r>
                <a:rPr lang="en-US" sz="2400" dirty="0" smtClean="0">
                  <a:solidFill>
                    <a:srgbClr val="FF0000"/>
                  </a:solidFill>
                </a:rPr>
                <a:t>CH3-CHO              </a:t>
              </a:r>
              <a:r>
                <a:rPr lang="en-US" sz="2400" dirty="0">
                  <a:solidFill>
                    <a:srgbClr val="FF0000"/>
                  </a:solidFill>
                </a:rPr>
                <a:t>(O)       </a:t>
              </a:r>
              <a:r>
                <a:rPr lang="bn-BD" sz="2400" dirty="0">
                  <a:solidFill>
                    <a:srgbClr val="FF0000"/>
                  </a:solidFill>
                </a:rPr>
                <a:t> </a:t>
              </a:r>
              <a:r>
                <a:rPr lang="en-US" sz="2400" dirty="0">
                  <a:solidFill>
                    <a:srgbClr val="FF0000"/>
                  </a:solidFill>
                </a:rPr>
                <a:t> </a:t>
              </a:r>
              <a:r>
                <a:rPr lang="bn-BD" sz="2400" dirty="0">
                  <a:solidFill>
                    <a:srgbClr val="FF0000"/>
                  </a:solidFill>
                </a:rPr>
                <a:t>  </a:t>
              </a:r>
              <a:r>
                <a:rPr lang="en-US" sz="2400" dirty="0">
                  <a:solidFill>
                    <a:srgbClr val="FF0000"/>
                  </a:solidFill>
                </a:rPr>
                <a:t>   </a:t>
              </a:r>
              <a:r>
                <a:rPr lang="bn-BD" sz="2400" dirty="0">
                  <a:solidFill>
                    <a:srgbClr val="FF0000"/>
                  </a:solidFill>
                </a:rPr>
                <a:t> </a:t>
              </a:r>
              <a:r>
                <a:rPr lang="en-US" sz="2400" dirty="0">
                  <a:solidFill>
                    <a:srgbClr val="FF0000"/>
                  </a:solidFill>
                </a:rPr>
                <a:t> </a:t>
              </a:r>
              <a:r>
                <a:rPr lang="en-US" sz="2400" dirty="0" smtClean="0">
                  <a:solidFill>
                    <a:srgbClr val="FF0000"/>
                  </a:solidFill>
                </a:rPr>
                <a:t>CH3-COOH  </a:t>
              </a:r>
              <a:r>
                <a:rPr lang="en-US" sz="2400" dirty="0">
                  <a:solidFill>
                    <a:srgbClr val="FF0000"/>
                  </a:solidFill>
                </a:rPr>
                <a:t>+ H2O</a:t>
              </a:r>
              <a:endParaRPr lang="bn-BD" sz="2400" dirty="0">
                <a:solidFill>
                  <a:srgbClr val="FF0000"/>
                </a:solidFill>
              </a:endParaRPr>
            </a:p>
          </p:txBody>
        </p:sp>
      </p:grpSp>
    </p:spTree>
    <p:extLst>
      <p:ext uri="{BB962C8B-B14F-4D97-AF65-F5344CB8AC3E}">
        <p14:creationId xmlns:p14="http://schemas.microsoft.com/office/powerpoint/2010/main" val="30483800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set>
                                      <p:cBhvr>
                                        <p:cTn id="7" dur="455" fill="hold">
                                          <p:stCondLst>
                                            <p:cond delay="0"/>
                                          </p:stCondLst>
                                        </p:cTn>
                                        <p:tgtEl>
                                          <p:spTgt spid="5"/>
                                        </p:tgtEl>
                                        <p:attrNameLst>
                                          <p:attrName>style.rotation</p:attrName>
                                        </p:attrNameLst>
                                      </p:cBhvr>
                                      <p:to>
                                        <p:strVal val="-45.0"/>
                                      </p:to>
                                    </p:set>
                                    <p:anim calcmode="lin" valueType="num">
                                      <p:cBhvr>
                                        <p:cTn id="8"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dissolv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447800"/>
            <a:ext cx="10744200" cy="2062103"/>
          </a:xfrm>
          <a:prstGeom prst="rect">
            <a:avLst/>
          </a:prstGeom>
          <a:noFill/>
        </p:spPr>
        <p:txBody>
          <a:bodyPr wrap="square" rtlCol="0">
            <a:spAutoFit/>
          </a:bodyPr>
          <a:lstStyle/>
          <a:p>
            <a:pPr algn="just"/>
            <a:r>
              <a:rPr lang="bn-BD" sz="3200" b="1" dirty="0" smtClean="0">
                <a:ln w="22225">
                  <a:solidFill>
                    <a:schemeClr val="accent2"/>
                  </a:solidFill>
                  <a:prstDash val="solid"/>
                </a:ln>
                <a:solidFill>
                  <a:schemeClr val="accent2">
                    <a:lumMod val="40000"/>
                    <a:lumOff val="60000"/>
                  </a:schemeClr>
                </a:solidFill>
                <a:latin typeface="NikoshBAN" pitchFamily="2" charset="0"/>
                <a:cs typeface="NikoshBAN" pitchFamily="2" charset="0"/>
              </a:rPr>
              <a:t>কোমল পানীয়;- </a:t>
            </a:r>
            <a:r>
              <a:rPr lang="bn-BD" sz="3200" dirty="0" smtClean="0">
                <a:latin typeface="NikoshBAN" pitchFamily="2" charset="0"/>
                <a:cs typeface="NikoshBAN" pitchFamily="2" charset="0"/>
              </a:rPr>
              <a:t>  কোমল পানীয় হলো পানিতে কার্বন ডাই আক্সাইডের দ্রবন। এতে অতিরিক্ত পরিমানে চিনি দ্রবীভুত অবস্থায় থাকে। অন্যান্য উপকরন মিশিয়ে ড্রিংসের বর্ন স্বাদ পরিবর্তন করা হয়। ঠান্ডা অবস্থায় ও উচ্চ চাপে পানিতে কার্বন দাই অক্সাইড গ্যাস দ্রবীভূত করা হয়।।</a:t>
            </a:r>
            <a:endParaRPr lang="en-US" sz="3200" dirty="0">
              <a:latin typeface="NikoshBAN" pitchFamily="2" charset="0"/>
              <a:cs typeface="NikoshBAN" pitchFamily="2" charset="0"/>
            </a:endParaRPr>
          </a:p>
        </p:txBody>
      </p:sp>
      <p:grpSp>
        <p:nvGrpSpPr>
          <p:cNvPr id="6" name="Group 5"/>
          <p:cNvGrpSpPr/>
          <p:nvPr/>
        </p:nvGrpSpPr>
        <p:grpSpPr>
          <a:xfrm>
            <a:off x="1371600" y="4267200"/>
            <a:ext cx="8839200" cy="523220"/>
            <a:chOff x="1371600" y="4267200"/>
            <a:chExt cx="8839200" cy="523220"/>
          </a:xfrm>
        </p:grpSpPr>
        <p:sp>
          <p:nvSpPr>
            <p:cNvPr id="3" name="Rectangle 2"/>
            <p:cNvSpPr/>
            <p:nvPr/>
          </p:nvSpPr>
          <p:spPr>
            <a:xfrm>
              <a:off x="1371600" y="4267200"/>
              <a:ext cx="8839200" cy="523220"/>
            </a:xfrm>
            <a:prstGeom prst="rect">
              <a:avLst/>
            </a:prstGeom>
          </p:spPr>
          <p:txBody>
            <a:bodyPr wrap="square">
              <a:spAutoFit/>
            </a:bodyPr>
            <a:lstStyle/>
            <a:p>
              <a:pPr algn="just"/>
              <a:r>
                <a:rPr lang="en-US" sz="2800" dirty="0" smtClean="0">
                  <a:solidFill>
                    <a:srgbClr val="FF0000"/>
                  </a:solidFill>
                </a:rPr>
                <a:t>CO</a:t>
              </a:r>
              <a:r>
                <a:rPr lang="en-US" sz="2400" dirty="0" smtClean="0">
                  <a:solidFill>
                    <a:srgbClr val="FF0000"/>
                  </a:solidFill>
                </a:rPr>
                <a:t>2</a:t>
              </a:r>
              <a:r>
                <a:rPr lang="en-US" sz="2800" dirty="0" smtClean="0">
                  <a:solidFill>
                    <a:srgbClr val="FF0000"/>
                  </a:solidFill>
                </a:rPr>
                <a:t>(g) </a:t>
              </a:r>
              <a:r>
                <a:rPr lang="en-US" sz="2800" dirty="0">
                  <a:solidFill>
                    <a:srgbClr val="FF0000"/>
                  </a:solidFill>
                </a:rPr>
                <a:t>+</a:t>
              </a:r>
              <a:r>
                <a:rPr lang="en-US" sz="2800" dirty="0" smtClean="0">
                  <a:solidFill>
                    <a:srgbClr val="FF0000"/>
                  </a:solidFill>
                </a:rPr>
                <a:t>H</a:t>
              </a:r>
              <a:r>
                <a:rPr lang="en-US" sz="2400" dirty="0" smtClean="0">
                  <a:solidFill>
                    <a:srgbClr val="FF0000"/>
                  </a:solidFill>
                </a:rPr>
                <a:t>2</a:t>
              </a:r>
              <a:r>
                <a:rPr lang="en-US" sz="2800" dirty="0" smtClean="0">
                  <a:solidFill>
                    <a:srgbClr val="FF0000"/>
                  </a:solidFill>
                </a:rPr>
                <a:t>O(l)       </a:t>
              </a:r>
              <a:r>
                <a:rPr lang="bn-BD" sz="2800" dirty="0" smtClean="0">
                  <a:solidFill>
                    <a:srgbClr val="FF0000"/>
                  </a:solidFill>
                </a:rPr>
                <a:t> </a:t>
              </a:r>
              <a:r>
                <a:rPr lang="en-US" sz="2800" dirty="0" smtClean="0">
                  <a:solidFill>
                    <a:srgbClr val="FF0000"/>
                  </a:solidFill>
                </a:rPr>
                <a:t> </a:t>
              </a:r>
              <a:r>
                <a:rPr lang="bn-BD" sz="2800" dirty="0" smtClean="0">
                  <a:solidFill>
                    <a:srgbClr val="FF0000"/>
                  </a:solidFill>
                </a:rPr>
                <a:t>  </a:t>
              </a:r>
              <a:r>
                <a:rPr lang="en-US" sz="2800" dirty="0" smtClean="0">
                  <a:solidFill>
                    <a:srgbClr val="FF0000"/>
                  </a:solidFill>
                </a:rPr>
                <a:t>   </a:t>
              </a:r>
              <a:r>
                <a:rPr lang="bn-BD" sz="2800" dirty="0" smtClean="0">
                  <a:solidFill>
                    <a:srgbClr val="FF0000"/>
                  </a:solidFill>
                </a:rPr>
                <a:t> </a:t>
              </a:r>
              <a:r>
                <a:rPr lang="en-US" sz="2800" dirty="0" smtClean="0">
                  <a:solidFill>
                    <a:srgbClr val="FF0000"/>
                  </a:solidFill>
                </a:rPr>
                <a:t>H</a:t>
              </a:r>
              <a:r>
                <a:rPr lang="en-US" sz="2400" dirty="0" smtClean="0">
                  <a:solidFill>
                    <a:srgbClr val="FF0000"/>
                  </a:solidFill>
                </a:rPr>
                <a:t>2</a:t>
              </a:r>
              <a:r>
                <a:rPr lang="en-US" sz="2800" dirty="0" smtClean="0">
                  <a:solidFill>
                    <a:srgbClr val="FF0000"/>
                  </a:solidFill>
                </a:rPr>
                <a:t>CO</a:t>
              </a:r>
              <a:r>
                <a:rPr lang="en-US" sz="2400" dirty="0" smtClean="0">
                  <a:solidFill>
                    <a:srgbClr val="FF0000"/>
                  </a:solidFill>
                </a:rPr>
                <a:t>3</a:t>
              </a:r>
              <a:r>
                <a:rPr lang="en-US" sz="2800" dirty="0" smtClean="0">
                  <a:solidFill>
                    <a:srgbClr val="FF0000"/>
                  </a:solidFill>
                </a:rPr>
                <a:t>(</a:t>
              </a:r>
              <a:r>
                <a:rPr lang="en-US" sz="2800" dirty="0" err="1" smtClean="0">
                  <a:solidFill>
                    <a:srgbClr val="FF0000"/>
                  </a:solidFill>
                </a:rPr>
                <a:t>aq</a:t>
              </a:r>
              <a:r>
                <a:rPr lang="en-US" sz="2800" dirty="0" smtClean="0">
                  <a:solidFill>
                    <a:srgbClr val="FF0000"/>
                  </a:solidFill>
                </a:rPr>
                <a:t>)  </a:t>
              </a:r>
              <a:endParaRPr lang="bn-BD" sz="2800" dirty="0">
                <a:solidFill>
                  <a:srgbClr val="FF0000"/>
                </a:solidFill>
              </a:endParaRPr>
            </a:p>
          </p:txBody>
        </p:sp>
        <p:cxnSp>
          <p:nvCxnSpPr>
            <p:cNvPr id="4" name="Straight Arrow Connector 3"/>
            <p:cNvCxnSpPr/>
            <p:nvPr/>
          </p:nvCxnSpPr>
          <p:spPr>
            <a:xfrm flipV="1">
              <a:off x="4495800" y="4495800"/>
              <a:ext cx="712138" cy="7477"/>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095116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View">
  <a:themeElements>
    <a:clrScheme name="View">
      <a:dk1>
        <a:sysClr val="windowText" lastClr="000000"/>
      </a:dk1>
      <a:lt1>
        <a:sysClr val="window" lastClr="FFFFFF"/>
      </a:lt1>
      <a:dk2>
        <a:srgbClr val="564B3C"/>
      </a:dk2>
      <a:lt2>
        <a:srgbClr val="ECEDD1"/>
      </a:lt2>
      <a:accent1>
        <a:srgbClr val="93A299"/>
      </a:accent1>
      <a:accent2>
        <a:srgbClr val="CB4B30"/>
      </a:accent2>
      <a:accent3>
        <a:srgbClr val="B5AE53"/>
      </a:accent3>
      <a:accent4>
        <a:srgbClr val="6F6A7A"/>
      </a:accent4>
      <a:accent5>
        <a:srgbClr val="E8B54D"/>
      </a:accent5>
      <a:accent6>
        <a:srgbClr val="8A7952"/>
      </a:accent6>
      <a:hlink>
        <a:srgbClr val="9F9F0B"/>
      </a:hlink>
      <a:folHlink>
        <a:srgbClr val="B2B2B2"/>
      </a:folHlink>
    </a:clrScheme>
    <a:fontScheme name="View">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3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xmlns="" name="View" id="{BA0EB5A6-F2D4-4F82-977B-64ADEE4A2A69}" vid="{3866257B-E5CE-4C43-9210-F2DE76BE10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View</Template>
  <TotalTime>2294</TotalTime>
  <Words>1358</Words>
  <Application>Microsoft Office PowerPoint</Application>
  <PresentationFormat>Custom</PresentationFormat>
  <Paragraphs>107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View</vt:lpstr>
      <vt:lpstr>cwiwPwZ</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TSS</dc:creator>
  <cp:lastModifiedBy>Sayed</cp:lastModifiedBy>
  <cp:revision>358</cp:revision>
  <dcterms:created xsi:type="dcterms:W3CDTF">2006-08-16T00:00:00Z</dcterms:created>
  <dcterms:modified xsi:type="dcterms:W3CDTF">2020-12-29T07:21:20Z</dcterms:modified>
</cp:coreProperties>
</file>