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2" r:id="rId1"/>
  </p:sldMasterIdLst>
  <p:notesMasterIdLst>
    <p:notesMasterId r:id="rId13"/>
  </p:notesMasterIdLst>
  <p:sldIdLst>
    <p:sldId id="259" r:id="rId2"/>
    <p:sldId id="258" r:id="rId3"/>
    <p:sldId id="283" r:id="rId4"/>
    <p:sldId id="292" r:id="rId5"/>
    <p:sldId id="261" r:id="rId6"/>
    <p:sldId id="294" r:id="rId7"/>
    <p:sldId id="295" r:id="rId8"/>
    <p:sldId id="293" r:id="rId9"/>
    <p:sldId id="296" r:id="rId10"/>
    <p:sldId id="297" r:id="rId11"/>
    <p:sldId id="30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y3352@gmail.com" initials="s" lastIdx="1" clrIdx="0">
    <p:extLst>
      <p:ext uri="{19B8F6BF-5375-455C-9EA6-DF929625EA0E}">
        <p15:presenceInfo xmlns="" xmlns:p15="http://schemas.microsoft.com/office/powerpoint/2012/main" userId="7bd24ce0299a36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6774" autoAdjust="0"/>
  </p:normalViewPr>
  <p:slideViewPr>
    <p:cSldViewPr>
      <p:cViewPr>
        <p:scale>
          <a:sx n="70" d="100"/>
          <a:sy n="70" d="100"/>
        </p:scale>
        <p:origin x="-720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426E-8269-714A-B2FF-14BA53D75F4E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F264-87AA-5D4C-B63F-BC6DD340F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210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welcome-image-01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3717"/>
            <a:ext cx="11506200" cy="6511883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1595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6200"/>
            <a:ext cx="12192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0" y="-76200"/>
            <a:ext cx="12192000" cy="533400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rPr>
              <a:t>Preposition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870770"/>
            <a:ext cx="10972800" cy="35394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During the last summer vacation </a:t>
            </a:r>
            <a:r>
              <a:rPr lang="en-US" sz="3200" dirty="0" err="1" smtClean="0"/>
              <a:t>Tushi</a:t>
            </a:r>
            <a:r>
              <a:rPr lang="en-US" sz="3200" dirty="0" smtClean="0"/>
              <a:t> wanted to make a journey (a)        Train. She decided to go to Chittagong at her uncle’s place. She got up early (b)        the morning and went (c)           the railway station. She bought a ticket (d)       the counter and waited(e)       the train. When the train arrived (f)        the station, she got on to it. (g)     8 o’clock, it left the station. She was supposed to reach the destination (h)           3 in the afternoon. 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76398" y="1234440"/>
          <a:ext cx="883920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934"/>
                <a:gridCol w="1413934"/>
                <a:gridCol w="1413934"/>
                <a:gridCol w="1413934"/>
                <a:gridCol w="1413934"/>
                <a:gridCol w="17695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for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from 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371600" y="28178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29200" y="32750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00" y="3733800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15400" y="42656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10400" y="52562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7200" y="47990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058400" y="32750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0" y="4267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67200" y="4292025"/>
            <a:ext cx="6046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0400" y="4749225"/>
            <a:ext cx="685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by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67600" y="3225225"/>
            <a:ext cx="1143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from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71600" y="2286000"/>
            <a:ext cx="6046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by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58400" y="2819400"/>
            <a:ext cx="6046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819400"/>
            <a:ext cx="6046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09800" y="3758625"/>
            <a:ext cx="76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for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39200" y="3733800"/>
            <a:ext cx="685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at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" y="533400"/>
            <a:ext cx="2057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Evaluation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nor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113538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325B3EE2-FCF8-FA4F-9DBA-96212E7D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0" y="1301541"/>
            <a:ext cx="4114800" cy="832059"/>
          </a:xfrm>
        </p:spPr>
        <p:txBody>
          <a:bodyPr>
            <a:noAutofit/>
          </a:bodyPr>
          <a:lstStyle/>
          <a:p>
            <a:pPr algn="ctr"/>
            <a:r>
              <a:rPr lang="en-GB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Presented By</a:t>
            </a:r>
            <a:endParaRPr lang="en-US" sz="48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2A7F68-AA41-8548-9EB5-CFCFB3512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0089" y="2356059"/>
            <a:ext cx="4299711" cy="2215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Bibi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Fatema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Assistant Teacher </a:t>
            </a:r>
          </a:p>
          <a:p>
            <a:pPr marL="0" indent="0" algn="ctr">
              <a:buNone/>
            </a:pP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Noapara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High School, </a:t>
            </a:r>
          </a:p>
          <a:p>
            <a:pPr marL="0" indent="0" algn="ctr">
              <a:buNone/>
            </a:pP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Raozan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Chattogram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25AD695-D901-4A4B-8733-1CBF656D2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4120" y="2438400"/>
            <a:ext cx="475488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 Six </a:t>
            </a:r>
          </a:p>
          <a:p>
            <a:pPr marL="0" indent="0" algn="ctr">
              <a:buNone/>
            </a:pPr>
            <a:r>
              <a:rPr lang="en-GB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English Second paper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2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600522738822.jpg"/>
          <p:cNvPicPr>
            <a:picLocks noChangeAspect="1"/>
          </p:cNvPicPr>
          <p:nvPr/>
        </p:nvPicPr>
        <p:blipFill>
          <a:blip r:embed="rId2">
            <a:lum bright="-20000" contrast="30000"/>
          </a:blip>
          <a:stretch>
            <a:fillRect/>
          </a:stretch>
        </p:blipFill>
        <p:spPr>
          <a:xfrm>
            <a:off x="1295400" y="838200"/>
            <a:ext cx="93726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86C4E48-3AB5-4B4A-A794-3E0DFB6BEA76}"/>
              </a:ext>
            </a:extLst>
          </p:cNvPr>
          <p:cNvSpPr txBox="1">
            <a:spLocks/>
          </p:cNvSpPr>
          <p:nvPr/>
        </p:nvSpPr>
        <p:spPr>
          <a:xfrm>
            <a:off x="1981200" y="642594"/>
            <a:ext cx="8001000" cy="11100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Title of the Lesson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1600522127648.jpg"/>
          <p:cNvPicPr>
            <a:picLocks noChangeAspect="1"/>
          </p:cNvPicPr>
          <p:nvPr/>
        </p:nvPicPr>
        <p:blipFill>
          <a:blip r:embed="rId2">
            <a:lum bright="-20000" contrast="30000"/>
          </a:blip>
          <a:stretch>
            <a:fillRect/>
          </a:stretch>
        </p:blipFill>
        <p:spPr>
          <a:xfrm>
            <a:off x="1828800" y="1752600"/>
            <a:ext cx="82296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533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B0F0"/>
                </a:solidFill>
              </a:rPr>
              <a:t>Learning Outcomes 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1013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After completing this lesson students will be able to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know about preposition ;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know about the rules of using preposition;  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Identify general preposition- under, on, in……etc.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0" y="0"/>
            <a:ext cx="12192000" cy="533400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rPr>
              <a:t>Preposition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599" y="1219198"/>
          <a:ext cx="11277600" cy="533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4038600"/>
                <a:gridCol w="4952999"/>
              </a:tblGrid>
              <a:tr h="6129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Preposition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Rules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Example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226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At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j-lt"/>
                        </a:rPr>
                        <a:t>স্থান</a:t>
                      </a:r>
                      <a:r>
                        <a:rPr lang="en-US" sz="2800" dirty="0" smtClean="0">
                          <a:latin typeface="+mj-lt"/>
                        </a:rPr>
                        <a:t>,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নির্দিষ্ট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সময়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মূল্য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গতি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দায়িত্ব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দূরত্ব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বুঝাতে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ব্যবহৃত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হয়</a:t>
                      </a:r>
                      <a:r>
                        <a:rPr lang="en-US" sz="2800" baseline="0" dirty="0" smtClean="0">
                          <a:latin typeface="+mj-lt"/>
                        </a:rPr>
                        <a:t>।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He lives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at</a:t>
                      </a:r>
                      <a:r>
                        <a:rPr lang="en-US" sz="2800" dirty="0" smtClean="0">
                          <a:latin typeface="+mj-lt"/>
                        </a:rPr>
                        <a:t> </a:t>
                      </a:r>
                      <a:r>
                        <a:rPr lang="en-US" sz="2800" dirty="0" err="1" smtClean="0">
                          <a:latin typeface="+mj-lt"/>
                        </a:rPr>
                        <a:t>Shahbag</a:t>
                      </a:r>
                      <a:r>
                        <a:rPr lang="en-US" sz="2800" dirty="0" smtClean="0">
                          <a:latin typeface="+mj-lt"/>
                        </a:rPr>
                        <a:t>. </a:t>
                      </a:r>
                    </a:p>
                    <a:p>
                      <a:r>
                        <a:rPr lang="en-US" sz="2800" dirty="0" smtClean="0">
                          <a:latin typeface="+mj-lt"/>
                        </a:rPr>
                        <a:t>The meeting will start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at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smtClean="0">
                          <a:latin typeface="+mj-lt"/>
                        </a:rPr>
                        <a:t>3 pm.  </a:t>
                      </a:r>
                    </a:p>
                    <a:p>
                      <a:r>
                        <a:rPr lang="en-US" sz="2800" dirty="0" smtClean="0">
                          <a:latin typeface="+mj-lt"/>
                        </a:rPr>
                        <a:t>I bought this shirt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at</a:t>
                      </a:r>
                      <a:r>
                        <a:rPr lang="en-US" sz="2800" b="1" dirty="0" smtClean="0">
                          <a:latin typeface="+mj-lt"/>
                        </a:rPr>
                        <a:t> </a:t>
                      </a:r>
                      <a:r>
                        <a:rPr lang="en-US" sz="2800" dirty="0" smtClean="0">
                          <a:latin typeface="+mj-lt"/>
                        </a:rPr>
                        <a:t>half price.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49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About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j-lt"/>
                        </a:rPr>
                        <a:t>সম্বন্ধে</a:t>
                      </a:r>
                      <a:r>
                        <a:rPr lang="en-US" sz="2800" dirty="0" smtClean="0">
                          <a:latin typeface="+mj-lt"/>
                        </a:rPr>
                        <a:t>,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চারিদিকে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উপলক্ষে</a:t>
                      </a:r>
                      <a:r>
                        <a:rPr lang="en-US" sz="2800" baseline="0" dirty="0" smtClean="0">
                          <a:latin typeface="+mj-lt"/>
                        </a:rPr>
                        <a:t> ও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প্রায়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অর্থে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ব্যবহৃত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।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He knows nothing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about</a:t>
                      </a:r>
                      <a:r>
                        <a:rPr lang="en-US" sz="2800" dirty="0" smtClean="0">
                          <a:latin typeface="+mj-lt"/>
                        </a:rPr>
                        <a:t> this matter.  </a:t>
                      </a:r>
                    </a:p>
                    <a:p>
                      <a:r>
                        <a:rPr lang="en-US" sz="2800" dirty="0" smtClean="0">
                          <a:latin typeface="+mj-lt"/>
                        </a:rPr>
                        <a:t>It is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about</a:t>
                      </a:r>
                      <a:r>
                        <a:rPr lang="en-US" sz="2800" dirty="0" smtClean="0">
                          <a:latin typeface="+mj-lt"/>
                        </a:rPr>
                        <a:t> 5 o’clock.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49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After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j-lt"/>
                        </a:rPr>
                        <a:t>পরে</a:t>
                      </a:r>
                      <a:r>
                        <a:rPr lang="en-US" sz="2800" dirty="0" smtClean="0">
                          <a:latin typeface="+mj-lt"/>
                        </a:rPr>
                        <a:t> ও </a:t>
                      </a:r>
                      <a:r>
                        <a:rPr lang="en-US" sz="2800" dirty="0" err="1" smtClean="0">
                          <a:latin typeface="+mj-lt"/>
                        </a:rPr>
                        <a:t>পেছনে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ছোটা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অর্থে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ব্যবহৃত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। 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I shall go there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after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smtClean="0">
                          <a:latin typeface="+mj-lt"/>
                        </a:rPr>
                        <a:t>lunch.  </a:t>
                      </a:r>
                    </a:p>
                    <a:p>
                      <a:r>
                        <a:rPr lang="en-US" sz="2800" baseline="0" dirty="0" smtClean="0">
                          <a:latin typeface="+mj-lt"/>
                        </a:rPr>
                        <a:t>He always runs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after</a:t>
                      </a:r>
                      <a:r>
                        <a:rPr lang="en-US" sz="2800" baseline="0" dirty="0" smtClean="0">
                          <a:latin typeface="+mj-lt"/>
                        </a:rPr>
                        <a:t> money.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8700" y="558225"/>
            <a:ext cx="53825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Rules of using preposition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0" y="0"/>
            <a:ext cx="12192000" cy="533400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rPr>
              <a:t>Preposition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640081"/>
          <a:ext cx="11506200" cy="607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339"/>
                <a:gridCol w="3809485"/>
                <a:gridCol w="5364376"/>
              </a:tblGrid>
              <a:tr h="6827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Preposition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Rules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Example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842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By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err="1" smtClean="0">
                          <a:latin typeface="+mj-lt"/>
                        </a:rPr>
                        <a:t>কাছাকাছি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সময়ে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পাশে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মাধ্যম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পথ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অনুসারে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পরিমাপ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নির্দেশে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কারো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সম্পর্কে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জানাতে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শপথ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করা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অর্থে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ব্যবহৃত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হয়</a:t>
                      </a:r>
                      <a:r>
                        <a:rPr lang="en-US" sz="2800" baseline="0" dirty="0" smtClean="0">
                          <a:latin typeface="+mj-lt"/>
                        </a:rPr>
                        <a:t>।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Can</a:t>
                      </a:r>
                      <a:r>
                        <a:rPr lang="en-US" sz="2800" baseline="0" dirty="0" smtClean="0">
                          <a:latin typeface="+mj-lt"/>
                        </a:rPr>
                        <a:t> you finish the work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by</a:t>
                      </a:r>
                      <a:r>
                        <a:rPr lang="en-US" sz="2800" baseline="0" dirty="0" smtClean="0">
                          <a:latin typeface="+mj-lt"/>
                        </a:rPr>
                        <a:t> next Monday? </a:t>
                      </a:r>
                    </a:p>
                    <a:p>
                      <a:r>
                        <a:rPr lang="en-US" sz="2800" baseline="0" dirty="0" smtClean="0">
                          <a:latin typeface="+mj-lt"/>
                        </a:rPr>
                        <a:t>I shall travel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by</a:t>
                      </a:r>
                      <a:r>
                        <a:rPr lang="en-US" sz="2800" baseline="0" dirty="0" smtClean="0">
                          <a:latin typeface="+mj-lt"/>
                        </a:rPr>
                        <a:t> road. </a:t>
                      </a:r>
                    </a:p>
                    <a:p>
                      <a:r>
                        <a:rPr lang="en-US" sz="2800" baseline="0" dirty="0" smtClean="0">
                          <a:latin typeface="+mj-lt"/>
                        </a:rPr>
                        <a:t>He is a German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by</a:t>
                      </a:r>
                      <a:r>
                        <a:rPr lang="en-US" sz="2800" baseline="0" dirty="0" smtClean="0">
                          <a:latin typeface="+mj-lt"/>
                        </a:rPr>
                        <a:t> birth.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069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Before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dirty="0" smtClean="0">
                          <a:latin typeface="+mj-lt"/>
                        </a:rPr>
                        <a:t>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err="1" smtClean="0">
                          <a:latin typeface="+mj-lt"/>
                        </a:rPr>
                        <a:t>সামনে</a:t>
                      </a:r>
                      <a:r>
                        <a:rPr lang="en-US" sz="2800" baseline="0" dirty="0" smtClean="0">
                          <a:latin typeface="+mj-lt"/>
                        </a:rPr>
                        <a:t>/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সম্মুখে</a:t>
                      </a:r>
                      <a:r>
                        <a:rPr lang="en-US" sz="2800" baseline="0" dirty="0" smtClean="0">
                          <a:latin typeface="+mj-lt"/>
                        </a:rPr>
                        <a:t> ও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আগে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অর্থে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ব্যবহৃত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।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j-lt"/>
                        </a:rPr>
                        <a:t>Moni</a:t>
                      </a:r>
                      <a:r>
                        <a:rPr lang="en-US" sz="2800" dirty="0" smtClean="0">
                          <a:latin typeface="+mj-lt"/>
                        </a:rPr>
                        <a:t> will be here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before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smtClean="0">
                          <a:latin typeface="+mj-lt"/>
                        </a:rPr>
                        <a:t>5 am. </a:t>
                      </a:r>
                    </a:p>
                    <a:p>
                      <a:r>
                        <a:rPr lang="en-US" sz="2800" dirty="0" smtClean="0">
                          <a:latin typeface="+mj-lt"/>
                        </a:rPr>
                        <a:t>The accident occurred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before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smtClean="0">
                          <a:latin typeface="+mj-lt"/>
                        </a:rPr>
                        <a:t>my eyes.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255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For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err="1" smtClean="0">
                          <a:latin typeface="+mj-lt"/>
                        </a:rPr>
                        <a:t>জন্য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সাহায্য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অর্থে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উদ্দেশ্য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বা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কাজ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নির্দেশে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কারণ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নির্দেশে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গন্তব্য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সমর্থন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অর্থে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ব্যবহৃত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। 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+mj-lt"/>
                        </a:rPr>
                        <a:t>There is a letter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for</a:t>
                      </a:r>
                      <a:r>
                        <a:rPr lang="en-US" sz="2800" baseline="0" dirty="0" smtClean="0">
                          <a:latin typeface="+mj-lt"/>
                        </a:rPr>
                        <a:t> you. </a:t>
                      </a:r>
                    </a:p>
                    <a:p>
                      <a:r>
                        <a:rPr lang="en-US" sz="2800" baseline="0" dirty="0" smtClean="0">
                          <a:latin typeface="+mj-lt"/>
                        </a:rPr>
                        <a:t>What can I do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for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smtClean="0">
                          <a:latin typeface="+mj-lt"/>
                        </a:rPr>
                        <a:t>you. </a:t>
                      </a:r>
                    </a:p>
                    <a:p>
                      <a:r>
                        <a:rPr lang="en-US" sz="2800" baseline="0" dirty="0" smtClean="0">
                          <a:latin typeface="+mj-lt"/>
                        </a:rPr>
                        <a:t>This ship is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for</a:t>
                      </a:r>
                      <a:r>
                        <a:rPr lang="en-US" sz="2800" baseline="0" dirty="0" smtClean="0">
                          <a:latin typeface="+mj-lt"/>
                        </a:rPr>
                        <a:t> Singapore.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0" y="0"/>
            <a:ext cx="12192000" cy="533400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rPr>
              <a:t>Preposition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640081"/>
          <a:ext cx="11506200" cy="565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4191000"/>
                <a:gridCol w="5029200"/>
              </a:tblGrid>
              <a:tr h="6827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Preposition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Rules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Example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441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In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j-lt"/>
                        </a:rPr>
                        <a:t>স্থান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ব্যাপক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সময়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ক্ষেত্র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অবস্থা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প্রভৃতি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নির্দেশে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ব্যবহৃত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হয়</a:t>
                      </a:r>
                      <a:r>
                        <a:rPr lang="en-US" sz="2800" baseline="0" dirty="0" smtClean="0">
                          <a:latin typeface="+mj-lt"/>
                        </a:rPr>
                        <a:t>।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j-lt"/>
                        </a:rPr>
                        <a:t>Rani</a:t>
                      </a:r>
                      <a:r>
                        <a:rPr lang="en-US" sz="2800" dirty="0" smtClean="0">
                          <a:latin typeface="+mj-lt"/>
                        </a:rPr>
                        <a:t> lives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Khulna. </a:t>
                      </a:r>
                    </a:p>
                    <a:p>
                      <a:r>
                        <a:rPr lang="en-US" sz="2800" dirty="0" smtClean="0">
                          <a:latin typeface="+mj-lt"/>
                        </a:rPr>
                        <a:t>I hope to visit you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summer. </a:t>
                      </a:r>
                    </a:p>
                    <a:p>
                      <a:r>
                        <a:rPr lang="en-US" sz="2800" dirty="0" smtClean="0">
                          <a:latin typeface="+mj-lt"/>
                        </a:rPr>
                        <a:t>The apple trees are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blossom.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069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Of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j-lt"/>
                        </a:rPr>
                        <a:t>উপকরণ</a:t>
                      </a:r>
                      <a:r>
                        <a:rPr lang="en-US" sz="2800" dirty="0" smtClean="0">
                          <a:latin typeface="+mj-lt"/>
                        </a:rPr>
                        <a:t>,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মালিকানা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উদ্ভুত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কারণ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বিষয়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প্রভৃতি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নির্দেশে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ব্যবহৃত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।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This is a dress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of</a:t>
                      </a:r>
                      <a:r>
                        <a:rPr lang="en-US" sz="2800" dirty="0" smtClean="0">
                          <a:latin typeface="+mj-lt"/>
                        </a:rPr>
                        <a:t> blue silk.</a:t>
                      </a:r>
                    </a:p>
                    <a:p>
                      <a:r>
                        <a:rPr lang="en-US" sz="2800" dirty="0" smtClean="0">
                          <a:latin typeface="+mj-lt"/>
                        </a:rPr>
                        <a:t>This pen is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of</a:t>
                      </a:r>
                      <a:r>
                        <a:rPr lang="en-US" sz="2800" dirty="0" smtClean="0">
                          <a:latin typeface="+mj-lt"/>
                        </a:rPr>
                        <a:t> my sister. </a:t>
                      </a:r>
                    </a:p>
                    <a:p>
                      <a:r>
                        <a:rPr lang="en-US" sz="2800" dirty="0" smtClean="0">
                          <a:latin typeface="+mj-lt"/>
                        </a:rPr>
                        <a:t>The boy came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of</a:t>
                      </a:r>
                      <a:r>
                        <a:rPr lang="en-US" sz="2800" dirty="0" smtClean="0">
                          <a:latin typeface="+mj-lt"/>
                        </a:rPr>
                        <a:t> a rich family.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255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On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j-lt"/>
                        </a:rPr>
                        <a:t>আগমনের</a:t>
                      </a:r>
                      <a:r>
                        <a:rPr lang="en-US" sz="2800" dirty="0" smtClean="0">
                          <a:latin typeface="+mj-lt"/>
                        </a:rPr>
                        <a:t> </a:t>
                      </a:r>
                      <a:r>
                        <a:rPr lang="en-US" sz="2800" dirty="0" err="1" smtClean="0">
                          <a:latin typeface="+mj-lt"/>
                        </a:rPr>
                        <a:t>উপলক্ষ্য</a:t>
                      </a:r>
                      <a:r>
                        <a:rPr lang="en-US" sz="2800" dirty="0" smtClean="0">
                          <a:latin typeface="+mj-lt"/>
                        </a:rPr>
                        <a:t>,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বিষয়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নির্দিষ্ট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দিন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বা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তারিখ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উপরি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তলের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সংস্পর্শ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তাৎক্ষণিক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ফলাফল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প্রভৃতি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নির্দেশে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ব্যবহৃত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।  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+mj-lt"/>
                        </a:rPr>
                        <a:t>He came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on</a:t>
                      </a:r>
                      <a:r>
                        <a:rPr lang="en-US" sz="2800" baseline="0" dirty="0" smtClean="0">
                          <a:latin typeface="+mj-lt"/>
                        </a:rPr>
                        <a:t> the occasion of my sister’s marriage. </a:t>
                      </a:r>
                    </a:p>
                    <a:p>
                      <a:r>
                        <a:rPr lang="en-US" sz="2800" baseline="0" dirty="0" smtClean="0">
                          <a:latin typeface="+mj-lt"/>
                        </a:rPr>
                        <a:t>This is fine book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on</a:t>
                      </a:r>
                      <a:r>
                        <a:rPr lang="en-US" sz="2800" baseline="0" dirty="0" smtClean="0">
                          <a:latin typeface="+mj-lt"/>
                        </a:rPr>
                        <a:t> grammar. </a:t>
                      </a:r>
                    </a:p>
                    <a:p>
                      <a:r>
                        <a:rPr lang="en-US" sz="2800" baseline="0" dirty="0" smtClean="0">
                          <a:latin typeface="+mj-lt"/>
                        </a:rPr>
                        <a:t>He put the watch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on</a:t>
                      </a:r>
                      <a:r>
                        <a:rPr lang="en-US" sz="2800" baseline="0" dirty="0" smtClean="0">
                          <a:latin typeface="+mj-lt"/>
                        </a:rPr>
                        <a:t> the table.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0" y="0"/>
            <a:ext cx="12192000" cy="533400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rPr>
              <a:t>Preposition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079022"/>
          <a:ext cx="11506200" cy="446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3810000"/>
                <a:gridCol w="5334000"/>
              </a:tblGrid>
              <a:tr h="6827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Preposition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Rules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Example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842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To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j-lt"/>
                        </a:rPr>
                        <a:t>দিক</a:t>
                      </a:r>
                      <a:r>
                        <a:rPr lang="en-US" sz="2800" dirty="0" smtClean="0">
                          <a:latin typeface="+mj-lt"/>
                        </a:rPr>
                        <a:t>, </a:t>
                      </a:r>
                      <a:r>
                        <a:rPr lang="en-US" sz="2800" dirty="0" err="1" smtClean="0">
                          <a:latin typeface="+mj-lt"/>
                        </a:rPr>
                        <a:t>সম্পর্ক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পর্যন্ত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উদ্দেশ্য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পরিণাম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পছন্দ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বিস্তার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প্রভৃতি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নির্দেশে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ব্যবহৃত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।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Ha</a:t>
                      </a:r>
                      <a:r>
                        <a:rPr lang="en-US" sz="2800" baseline="0" dirty="0" smtClean="0">
                          <a:latin typeface="+mj-lt"/>
                        </a:rPr>
                        <a:t> was walking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to</a:t>
                      </a:r>
                      <a:r>
                        <a:rPr lang="en-US" sz="2800" baseline="0" dirty="0" smtClean="0">
                          <a:latin typeface="+mj-lt"/>
                        </a:rPr>
                        <a:t> the river. </a:t>
                      </a:r>
                    </a:p>
                    <a:p>
                      <a:r>
                        <a:rPr lang="en-US" sz="2800" baseline="0" dirty="0" smtClean="0">
                          <a:latin typeface="+mj-lt"/>
                        </a:rPr>
                        <a:t>The soldiers fought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to</a:t>
                      </a:r>
                      <a:r>
                        <a:rPr lang="en-US" sz="2800" baseline="0" dirty="0" smtClean="0">
                          <a:latin typeface="+mj-lt"/>
                        </a:rPr>
                        <a:t> the last. </a:t>
                      </a:r>
                    </a:p>
                    <a:p>
                      <a:r>
                        <a:rPr lang="en-US" sz="2800" baseline="0" dirty="0" smtClean="0">
                          <a:latin typeface="+mj-lt"/>
                        </a:rPr>
                        <a:t>Count from 8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to</a:t>
                      </a:r>
                      <a:r>
                        <a:rPr lang="en-US" sz="2800" baseline="0" dirty="0" smtClean="0">
                          <a:latin typeface="+mj-lt"/>
                        </a:rPr>
                        <a:t> 10.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069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Under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j-lt"/>
                        </a:rPr>
                        <a:t>নিচে</a:t>
                      </a:r>
                      <a:r>
                        <a:rPr lang="en-US" sz="2800" dirty="0" smtClean="0">
                          <a:latin typeface="+mj-lt"/>
                        </a:rPr>
                        <a:t>, </a:t>
                      </a:r>
                      <a:r>
                        <a:rPr lang="en-US" sz="2800" dirty="0" err="1" smtClean="0">
                          <a:latin typeface="+mj-lt"/>
                        </a:rPr>
                        <a:t>অধীন</a:t>
                      </a:r>
                      <a:r>
                        <a:rPr lang="en-US" sz="2800" dirty="0" smtClean="0">
                          <a:latin typeface="+mj-lt"/>
                        </a:rPr>
                        <a:t>,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বিবেচনাধীন</a:t>
                      </a:r>
                      <a:r>
                        <a:rPr lang="en-US" sz="2800" baseline="0" dirty="0" smtClean="0">
                          <a:latin typeface="+mj-lt"/>
                        </a:rPr>
                        <a:t>, </a:t>
                      </a:r>
                      <a:r>
                        <a:rPr lang="en-US" sz="2800" baseline="0" dirty="0" err="1" smtClean="0">
                          <a:latin typeface="+mj-lt"/>
                        </a:rPr>
                        <a:t>অবস্থা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প্রভৃতি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নির্দেশে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ব্যবহৃত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। 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The ball is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under</a:t>
                      </a:r>
                      <a:r>
                        <a:rPr lang="en-US" sz="2800" dirty="0" smtClean="0">
                          <a:latin typeface="+mj-lt"/>
                        </a:rPr>
                        <a:t> the table. </a:t>
                      </a:r>
                    </a:p>
                    <a:p>
                      <a:r>
                        <a:rPr lang="en-US" sz="2800" baseline="0" dirty="0" smtClean="0">
                          <a:latin typeface="+mj-lt"/>
                        </a:rPr>
                        <a:t>The post  is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under</a:t>
                      </a:r>
                      <a:r>
                        <a:rPr lang="en-US" sz="2800" baseline="0" dirty="0" smtClean="0">
                          <a:latin typeface="+mj-lt"/>
                        </a:rPr>
                        <a:t> government. </a:t>
                      </a:r>
                    </a:p>
                    <a:p>
                      <a:r>
                        <a:rPr lang="en-US" sz="2800" baseline="0" dirty="0" smtClean="0">
                          <a:latin typeface="+mj-lt"/>
                        </a:rPr>
                        <a:t>The application is 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under</a:t>
                      </a:r>
                      <a:r>
                        <a:rPr lang="en-US" sz="2800" baseline="0" dirty="0" smtClean="0">
                          <a:latin typeface="+mj-lt"/>
                        </a:rPr>
                        <a:t> consideration. 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588</Words>
  <Application>Microsoft Office PowerPoint</Application>
  <PresentationFormat>Custom</PresentationFormat>
  <Paragraphs>99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তথ্য ও যোগাযোগ প্রযুক্তি সপ্তম শ্রেণি </dc:title>
  <dc:creator>Unknown User</dc:creator>
  <cp:lastModifiedBy>pc</cp:lastModifiedBy>
  <cp:revision>270</cp:revision>
  <dcterms:created xsi:type="dcterms:W3CDTF">2020-06-23T20:45:32Z</dcterms:created>
  <dcterms:modified xsi:type="dcterms:W3CDTF">2020-12-29T15:03:48Z</dcterms:modified>
</cp:coreProperties>
</file>