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54" r:id="rId2"/>
    <p:sldId id="572" r:id="rId3"/>
    <p:sldId id="564" r:id="rId4"/>
    <p:sldId id="524" r:id="rId5"/>
    <p:sldId id="489" r:id="rId6"/>
    <p:sldId id="430" r:id="rId7"/>
    <p:sldId id="558" r:id="rId8"/>
    <p:sldId id="560" r:id="rId9"/>
    <p:sldId id="457" r:id="rId10"/>
    <p:sldId id="567" r:id="rId11"/>
    <p:sldId id="541" r:id="rId12"/>
    <p:sldId id="563" r:id="rId13"/>
    <p:sldId id="561" r:id="rId14"/>
    <p:sldId id="562" r:id="rId15"/>
    <p:sldId id="521" r:id="rId16"/>
    <p:sldId id="542" r:id="rId17"/>
    <p:sldId id="566" r:id="rId18"/>
    <p:sldId id="543" r:id="rId19"/>
    <p:sldId id="486" r:id="rId20"/>
    <p:sldId id="471" r:id="rId21"/>
    <p:sldId id="358" r:id="rId22"/>
    <p:sldId id="359" r:id="rId23"/>
    <p:sldId id="568" r:id="rId24"/>
    <p:sldId id="570" r:id="rId25"/>
    <p:sldId id="5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357" autoAdjust="0"/>
  </p:normalViewPr>
  <p:slideViewPr>
    <p:cSldViewPr snapToGrid="0" showGuides="1">
      <p:cViewPr varScale="1">
        <p:scale>
          <a:sx n="74" d="100"/>
          <a:sy n="74" d="100"/>
        </p:scale>
        <p:origin x="576" y="72"/>
      </p:cViewPr>
      <p:guideLst>
        <p:guide orient="horz" pos="2088"/>
        <p:guide pos="3888"/>
      </p:guideLst>
    </p:cSldViewPr>
  </p:slideViewPr>
  <p:notesTextViewPr>
    <p:cViewPr>
      <p:scale>
        <a:sx n="1" d="1"/>
        <a:sy n="1" d="1"/>
      </p:scale>
      <p:origin x="0" y="0"/>
    </p:cViewPr>
  </p:notesTextViewPr>
  <p:sorterViewPr>
    <p:cViewPr varScale="1">
      <p:scale>
        <a:sx n="1" d="1"/>
        <a:sy n="1" d="1"/>
      </p:scale>
      <p:origin x="0" y="-37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E76C9-D5AF-47EE-8E24-D8BC6F7E6D6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CAA9D69-90F5-4799-8400-B7F898BC1276}">
      <dgm:prSet phldrT="[Text]"/>
      <dgm:spPr>
        <a:solidFill>
          <a:schemeClr val="accent2">
            <a:lumMod val="60000"/>
            <a:lumOff val="40000"/>
          </a:schemeClr>
        </a:solidFill>
      </dgm:spPr>
      <dgm:t>
        <a:bodyPr/>
        <a:lstStyle/>
        <a:p>
          <a:r>
            <a:rPr lang="bn-IN" b="1" dirty="0" smtClean="0">
              <a:solidFill>
                <a:schemeClr val="tx1"/>
              </a:solidFill>
              <a:latin typeface="NikoshBAN" panose="02000000000000000000" pitchFamily="2" charset="0"/>
              <a:cs typeface="NikoshBAN" panose="02000000000000000000" pitchFamily="2" charset="0"/>
            </a:rPr>
            <a:t>মুসলিম জনগোষ্ঠীর প্রতিক্রিয়া </a:t>
          </a:r>
          <a:endParaRPr lang="en-US" b="1" dirty="0">
            <a:solidFill>
              <a:schemeClr val="tx1"/>
            </a:solidFill>
            <a:latin typeface="NikoshBAN" panose="02000000000000000000" pitchFamily="2" charset="0"/>
            <a:cs typeface="NikoshBAN" panose="02000000000000000000" pitchFamily="2" charset="0"/>
          </a:endParaRPr>
        </a:p>
      </dgm:t>
    </dgm:pt>
    <dgm:pt modelId="{D6B78965-A04C-42F8-81BC-664129846895}" type="parTrans" cxnId="{AB6958A1-3FF9-4D7E-8AF1-862D96C8994F}">
      <dgm:prSet/>
      <dgm:spPr/>
      <dgm:t>
        <a:bodyPr/>
        <a:lstStyle/>
        <a:p>
          <a:endParaRPr lang="en-US">
            <a:latin typeface="NikoshBAN" panose="02000000000000000000" pitchFamily="2" charset="0"/>
            <a:cs typeface="NikoshBAN" panose="02000000000000000000" pitchFamily="2" charset="0"/>
          </a:endParaRPr>
        </a:p>
      </dgm:t>
    </dgm:pt>
    <dgm:pt modelId="{46EC9338-89A2-4097-984B-FB482672DDC9}" type="sibTrans" cxnId="{AB6958A1-3FF9-4D7E-8AF1-862D96C8994F}">
      <dgm:prSet/>
      <dgm:spPr/>
      <dgm:t>
        <a:bodyPr/>
        <a:lstStyle/>
        <a:p>
          <a:endParaRPr lang="en-US">
            <a:latin typeface="NikoshBAN" panose="02000000000000000000" pitchFamily="2" charset="0"/>
            <a:cs typeface="NikoshBAN" panose="02000000000000000000" pitchFamily="2" charset="0"/>
          </a:endParaRPr>
        </a:p>
      </dgm:t>
    </dgm:pt>
    <dgm:pt modelId="{30373E21-8CC0-40E9-AC32-809859D212C6}">
      <dgm:prSet phldrT="[Text]"/>
      <dgm:spPr>
        <a:solidFill>
          <a:srgbClr val="00B0F0"/>
        </a:solidFill>
      </dgm:spPr>
      <dgm:t>
        <a:bodyPr/>
        <a:lstStyle/>
        <a:p>
          <a:r>
            <a:rPr lang="bn-IN" b="1" dirty="0" smtClean="0">
              <a:solidFill>
                <a:schemeClr val="tx1"/>
              </a:solidFill>
              <a:latin typeface="NikoshBAN" panose="02000000000000000000" pitchFamily="2" charset="0"/>
              <a:cs typeface="NikoshBAN" panose="02000000000000000000" pitchFamily="2" charset="0"/>
            </a:rPr>
            <a:t>হিন্দু-মুসলিম পত্র পত্রিকার প্রতিক্রিয়া</a:t>
          </a:r>
          <a:endParaRPr lang="en-US" b="1" dirty="0">
            <a:solidFill>
              <a:schemeClr val="tx1"/>
            </a:solidFill>
            <a:latin typeface="NikoshBAN" panose="02000000000000000000" pitchFamily="2" charset="0"/>
            <a:cs typeface="NikoshBAN" panose="02000000000000000000" pitchFamily="2" charset="0"/>
          </a:endParaRPr>
        </a:p>
      </dgm:t>
    </dgm:pt>
    <dgm:pt modelId="{A1D22566-2553-4399-9050-94C3DFBDC422}" type="parTrans" cxnId="{234160B2-DD52-442B-B6F2-4E331EFBECB4}">
      <dgm:prSet/>
      <dgm:spPr/>
      <dgm:t>
        <a:bodyPr/>
        <a:lstStyle/>
        <a:p>
          <a:endParaRPr lang="en-US">
            <a:latin typeface="NikoshBAN" panose="02000000000000000000" pitchFamily="2" charset="0"/>
            <a:cs typeface="NikoshBAN" panose="02000000000000000000" pitchFamily="2" charset="0"/>
          </a:endParaRPr>
        </a:p>
      </dgm:t>
    </dgm:pt>
    <dgm:pt modelId="{734A1B27-25C6-4D00-92B9-DE78ADA01ED2}" type="sibTrans" cxnId="{234160B2-DD52-442B-B6F2-4E331EFBECB4}">
      <dgm:prSet/>
      <dgm:spPr/>
      <dgm:t>
        <a:bodyPr/>
        <a:lstStyle/>
        <a:p>
          <a:endParaRPr lang="en-US">
            <a:latin typeface="NikoshBAN" panose="02000000000000000000" pitchFamily="2" charset="0"/>
            <a:cs typeface="NikoshBAN" panose="02000000000000000000" pitchFamily="2" charset="0"/>
          </a:endParaRPr>
        </a:p>
      </dgm:t>
    </dgm:pt>
    <dgm:pt modelId="{701E288B-5C32-49B2-BA86-77F135AD6499}">
      <dgm:prSet phldrT="[Text]"/>
      <dgm:spPr>
        <a:solidFill>
          <a:schemeClr val="accent5">
            <a:lumMod val="40000"/>
            <a:lumOff val="60000"/>
          </a:schemeClr>
        </a:solidFill>
      </dgm:spPr>
      <dgm:t>
        <a:bodyPr/>
        <a:lstStyle/>
        <a:p>
          <a:r>
            <a:rPr lang="bn-IN" b="1" dirty="0" smtClean="0">
              <a:solidFill>
                <a:schemeClr val="tx1"/>
              </a:solidFill>
              <a:latin typeface="NikoshBAN" panose="02000000000000000000" pitchFamily="2" charset="0"/>
              <a:cs typeface="NikoshBAN" panose="02000000000000000000" pitchFamily="2" charset="0"/>
            </a:rPr>
            <a:t>অভিজাত শিক্ষিত মধ্যবিত্ত শ্রেণির মতামত</a:t>
          </a:r>
          <a:endParaRPr lang="en-US" b="1" dirty="0">
            <a:solidFill>
              <a:schemeClr val="tx1"/>
            </a:solidFill>
            <a:latin typeface="NikoshBAN" panose="02000000000000000000" pitchFamily="2" charset="0"/>
            <a:cs typeface="NikoshBAN" panose="02000000000000000000" pitchFamily="2" charset="0"/>
          </a:endParaRPr>
        </a:p>
      </dgm:t>
    </dgm:pt>
    <dgm:pt modelId="{740F3C6D-EB02-47D8-944B-B3D9C3AF60C5}" type="parTrans" cxnId="{643C0E05-80EF-424D-B932-A5CD3309F5ED}">
      <dgm:prSet/>
      <dgm:spPr/>
      <dgm:t>
        <a:bodyPr/>
        <a:lstStyle/>
        <a:p>
          <a:endParaRPr lang="en-US">
            <a:latin typeface="NikoshBAN" panose="02000000000000000000" pitchFamily="2" charset="0"/>
            <a:cs typeface="NikoshBAN" panose="02000000000000000000" pitchFamily="2" charset="0"/>
          </a:endParaRPr>
        </a:p>
      </dgm:t>
    </dgm:pt>
    <dgm:pt modelId="{1B9DEA2A-FFD6-4FF0-B391-122310D30B03}" type="sibTrans" cxnId="{643C0E05-80EF-424D-B932-A5CD3309F5ED}">
      <dgm:prSet/>
      <dgm:spPr/>
      <dgm:t>
        <a:bodyPr/>
        <a:lstStyle/>
        <a:p>
          <a:endParaRPr lang="en-US">
            <a:latin typeface="NikoshBAN" panose="02000000000000000000" pitchFamily="2" charset="0"/>
            <a:cs typeface="NikoshBAN" panose="02000000000000000000" pitchFamily="2" charset="0"/>
          </a:endParaRPr>
        </a:p>
      </dgm:t>
    </dgm:pt>
    <dgm:pt modelId="{D274B169-2D79-474B-AFFC-357EB4FC5505}">
      <dgm:prSet/>
      <dgm:spPr>
        <a:solidFill>
          <a:srgbClr val="92D050"/>
        </a:solidFill>
      </dgm:spPr>
      <dgm:t>
        <a:bodyPr/>
        <a:lstStyle/>
        <a:p>
          <a:r>
            <a:rPr lang="bn-IN" b="1" dirty="0" smtClean="0">
              <a:solidFill>
                <a:schemeClr val="tx1"/>
              </a:solidFill>
              <a:latin typeface="NikoshBAN" panose="02000000000000000000" pitchFamily="2" charset="0"/>
              <a:cs typeface="NikoshBAN" panose="02000000000000000000" pitchFamily="2" charset="0"/>
            </a:rPr>
            <a:t> কংগ্রেসের প্রতিক্রিয়া </a:t>
          </a:r>
          <a:endParaRPr lang="en-US" b="1" dirty="0">
            <a:solidFill>
              <a:schemeClr val="tx1"/>
            </a:solidFill>
            <a:latin typeface="NikoshBAN" panose="02000000000000000000" pitchFamily="2" charset="0"/>
            <a:cs typeface="NikoshBAN" panose="02000000000000000000" pitchFamily="2" charset="0"/>
          </a:endParaRPr>
        </a:p>
      </dgm:t>
    </dgm:pt>
    <dgm:pt modelId="{5F18B14B-C37E-4268-B571-66711021BDD6}" type="parTrans" cxnId="{77D01CA1-6AB0-4A82-B274-7C220B77E55C}">
      <dgm:prSet/>
      <dgm:spPr/>
      <dgm:t>
        <a:bodyPr/>
        <a:lstStyle/>
        <a:p>
          <a:endParaRPr lang="en-US"/>
        </a:p>
      </dgm:t>
    </dgm:pt>
    <dgm:pt modelId="{2CB9B12A-8C2B-40D0-BE7D-EBB8318155FC}" type="sibTrans" cxnId="{77D01CA1-6AB0-4A82-B274-7C220B77E55C}">
      <dgm:prSet/>
      <dgm:spPr/>
      <dgm:t>
        <a:bodyPr/>
        <a:lstStyle/>
        <a:p>
          <a:endParaRPr lang="en-US"/>
        </a:p>
      </dgm:t>
    </dgm:pt>
    <dgm:pt modelId="{7CFC9F6C-BA27-4C0E-9B75-D0AB1693067F}" type="pres">
      <dgm:prSet presAssocID="{3B5E76C9-D5AF-47EE-8E24-D8BC6F7E6D6A}" presName="cycle" presStyleCnt="0">
        <dgm:presLayoutVars>
          <dgm:dir/>
          <dgm:resizeHandles val="exact"/>
        </dgm:presLayoutVars>
      </dgm:prSet>
      <dgm:spPr/>
      <dgm:t>
        <a:bodyPr/>
        <a:lstStyle/>
        <a:p>
          <a:endParaRPr lang="en-US"/>
        </a:p>
      </dgm:t>
    </dgm:pt>
    <dgm:pt modelId="{31EB42AE-DC4E-45BC-B1BF-51529A9CBFDA}" type="pres">
      <dgm:prSet presAssocID="{D274B169-2D79-474B-AFFC-357EB4FC5505}" presName="dummy" presStyleCnt="0"/>
      <dgm:spPr/>
    </dgm:pt>
    <dgm:pt modelId="{A550D830-8379-40C0-8700-ECF968E21CD4}" type="pres">
      <dgm:prSet presAssocID="{D274B169-2D79-474B-AFFC-357EB4FC5505}" presName="node" presStyleLbl="revTx" presStyleIdx="0" presStyleCnt="4">
        <dgm:presLayoutVars>
          <dgm:bulletEnabled val="1"/>
        </dgm:presLayoutVars>
      </dgm:prSet>
      <dgm:spPr/>
      <dgm:t>
        <a:bodyPr/>
        <a:lstStyle/>
        <a:p>
          <a:endParaRPr lang="en-US"/>
        </a:p>
      </dgm:t>
    </dgm:pt>
    <dgm:pt modelId="{5516F71F-8088-483B-B458-CB0E8711E484}" type="pres">
      <dgm:prSet presAssocID="{2CB9B12A-8C2B-40D0-BE7D-EBB8318155FC}" presName="sibTrans" presStyleLbl="node1" presStyleIdx="0" presStyleCnt="4"/>
      <dgm:spPr/>
      <dgm:t>
        <a:bodyPr/>
        <a:lstStyle/>
        <a:p>
          <a:endParaRPr lang="en-US"/>
        </a:p>
      </dgm:t>
    </dgm:pt>
    <dgm:pt modelId="{DA369512-5E11-4624-804C-E8F0FB0FFA21}" type="pres">
      <dgm:prSet presAssocID="{3CAA9D69-90F5-4799-8400-B7F898BC1276}" presName="dummy" presStyleCnt="0"/>
      <dgm:spPr/>
    </dgm:pt>
    <dgm:pt modelId="{C6BEB2D0-C6DF-46A3-81BB-489C22BFEF7D}" type="pres">
      <dgm:prSet presAssocID="{3CAA9D69-90F5-4799-8400-B7F898BC1276}" presName="node" presStyleLbl="revTx" presStyleIdx="1" presStyleCnt="4">
        <dgm:presLayoutVars>
          <dgm:bulletEnabled val="1"/>
        </dgm:presLayoutVars>
      </dgm:prSet>
      <dgm:spPr/>
      <dgm:t>
        <a:bodyPr/>
        <a:lstStyle/>
        <a:p>
          <a:endParaRPr lang="en-US"/>
        </a:p>
      </dgm:t>
    </dgm:pt>
    <dgm:pt modelId="{93592FAF-E67C-4B55-9268-B65E9B723BB5}" type="pres">
      <dgm:prSet presAssocID="{46EC9338-89A2-4097-984B-FB482672DDC9}" presName="sibTrans" presStyleLbl="node1" presStyleIdx="1" presStyleCnt="4"/>
      <dgm:spPr/>
      <dgm:t>
        <a:bodyPr/>
        <a:lstStyle/>
        <a:p>
          <a:endParaRPr lang="en-US"/>
        </a:p>
      </dgm:t>
    </dgm:pt>
    <dgm:pt modelId="{466C46FE-8DA9-4CEB-8BD1-5CC58B9E887C}" type="pres">
      <dgm:prSet presAssocID="{30373E21-8CC0-40E9-AC32-809859D212C6}" presName="dummy" presStyleCnt="0"/>
      <dgm:spPr/>
    </dgm:pt>
    <dgm:pt modelId="{2755B595-3A1B-45F3-B694-C971DB7CBE02}" type="pres">
      <dgm:prSet presAssocID="{30373E21-8CC0-40E9-AC32-809859D212C6}" presName="node" presStyleLbl="revTx" presStyleIdx="2" presStyleCnt="4">
        <dgm:presLayoutVars>
          <dgm:bulletEnabled val="1"/>
        </dgm:presLayoutVars>
      </dgm:prSet>
      <dgm:spPr/>
      <dgm:t>
        <a:bodyPr/>
        <a:lstStyle/>
        <a:p>
          <a:endParaRPr lang="en-US"/>
        </a:p>
      </dgm:t>
    </dgm:pt>
    <dgm:pt modelId="{5D831FF0-B36E-4622-8C5B-2D52FF56C299}" type="pres">
      <dgm:prSet presAssocID="{734A1B27-25C6-4D00-92B9-DE78ADA01ED2}" presName="sibTrans" presStyleLbl="node1" presStyleIdx="2" presStyleCnt="4"/>
      <dgm:spPr/>
      <dgm:t>
        <a:bodyPr/>
        <a:lstStyle/>
        <a:p>
          <a:endParaRPr lang="en-US"/>
        </a:p>
      </dgm:t>
    </dgm:pt>
    <dgm:pt modelId="{9FDAF375-751E-4789-B667-83501C993AFB}" type="pres">
      <dgm:prSet presAssocID="{701E288B-5C32-49B2-BA86-77F135AD6499}" presName="dummy" presStyleCnt="0"/>
      <dgm:spPr/>
    </dgm:pt>
    <dgm:pt modelId="{1B93788A-763F-404D-9D76-6B90900800F6}" type="pres">
      <dgm:prSet presAssocID="{701E288B-5C32-49B2-BA86-77F135AD6499}" presName="node" presStyleLbl="revTx" presStyleIdx="3" presStyleCnt="4">
        <dgm:presLayoutVars>
          <dgm:bulletEnabled val="1"/>
        </dgm:presLayoutVars>
      </dgm:prSet>
      <dgm:spPr/>
      <dgm:t>
        <a:bodyPr/>
        <a:lstStyle/>
        <a:p>
          <a:endParaRPr lang="en-US"/>
        </a:p>
      </dgm:t>
    </dgm:pt>
    <dgm:pt modelId="{0F1BE256-8D28-4367-BB1A-A70701D6EBCD}" type="pres">
      <dgm:prSet presAssocID="{1B9DEA2A-FFD6-4FF0-B391-122310D30B03}" presName="sibTrans" presStyleLbl="node1" presStyleIdx="3" presStyleCnt="4"/>
      <dgm:spPr/>
      <dgm:t>
        <a:bodyPr/>
        <a:lstStyle/>
        <a:p>
          <a:endParaRPr lang="en-US"/>
        </a:p>
      </dgm:t>
    </dgm:pt>
  </dgm:ptLst>
  <dgm:cxnLst>
    <dgm:cxn modelId="{D978D664-6A01-4020-8421-2992E4F8DF78}" type="presOf" srcId="{30373E21-8CC0-40E9-AC32-809859D212C6}" destId="{2755B595-3A1B-45F3-B694-C971DB7CBE02}" srcOrd="0" destOrd="0" presId="urn:microsoft.com/office/officeart/2005/8/layout/cycle1"/>
    <dgm:cxn modelId="{234160B2-DD52-442B-B6F2-4E331EFBECB4}" srcId="{3B5E76C9-D5AF-47EE-8E24-D8BC6F7E6D6A}" destId="{30373E21-8CC0-40E9-AC32-809859D212C6}" srcOrd="2" destOrd="0" parTransId="{A1D22566-2553-4399-9050-94C3DFBDC422}" sibTransId="{734A1B27-25C6-4D00-92B9-DE78ADA01ED2}"/>
    <dgm:cxn modelId="{C7CC808B-F1F8-4D4A-BE6F-BC94006BFF5A}" type="presOf" srcId="{701E288B-5C32-49B2-BA86-77F135AD6499}" destId="{1B93788A-763F-404D-9D76-6B90900800F6}" srcOrd="0" destOrd="0" presId="urn:microsoft.com/office/officeart/2005/8/layout/cycle1"/>
    <dgm:cxn modelId="{236C3B43-EF65-4321-B499-015864C8A96D}" type="presOf" srcId="{734A1B27-25C6-4D00-92B9-DE78ADA01ED2}" destId="{5D831FF0-B36E-4622-8C5B-2D52FF56C299}" srcOrd="0" destOrd="0" presId="urn:microsoft.com/office/officeart/2005/8/layout/cycle1"/>
    <dgm:cxn modelId="{BEA78FA8-CA9A-4B43-BCE7-0BD3477634B4}" type="presOf" srcId="{3CAA9D69-90F5-4799-8400-B7F898BC1276}" destId="{C6BEB2D0-C6DF-46A3-81BB-489C22BFEF7D}" srcOrd="0" destOrd="0" presId="urn:microsoft.com/office/officeart/2005/8/layout/cycle1"/>
    <dgm:cxn modelId="{643C0E05-80EF-424D-B932-A5CD3309F5ED}" srcId="{3B5E76C9-D5AF-47EE-8E24-D8BC6F7E6D6A}" destId="{701E288B-5C32-49B2-BA86-77F135AD6499}" srcOrd="3" destOrd="0" parTransId="{740F3C6D-EB02-47D8-944B-B3D9C3AF60C5}" sibTransId="{1B9DEA2A-FFD6-4FF0-B391-122310D30B03}"/>
    <dgm:cxn modelId="{1A1E87A7-37C3-4EAC-BC50-8E99A4A09907}" type="presOf" srcId="{D274B169-2D79-474B-AFFC-357EB4FC5505}" destId="{A550D830-8379-40C0-8700-ECF968E21CD4}" srcOrd="0" destOrd="0" presId="urn:microsoft.com/office/officeart/2005/8/layout/cycle1"/>
    <dgm:cxn modelId="{AB6958A1-3FF9-4D7E-8AF1-862D96C8994F}" srcId="{3B5E76C9-D5AF-47EE-8E24-D8BC6F7E6D6A}" destId="{3CAA9D69-90F5-4799-8400-B7F898BC1276}" srcOrd="1" destOrd="0" parTransId="{D6B78965-A04C-42F8-81BC-664129846895}" sibTransId="{46EC9338-89A2-4097-984B-FB482672DDC9}"/>
    <dgm:cxn modelId="{77D01CA1-6AB0-4A82-B274-7C220B77E55C}" srcId="{3B5E76C9-D5AF-47EE-8E24-D8BC6F7E6D6A}" destId="{D274B169-2D79-474B-AFFC-357EB4FC5505}" srcOrd="0" destOrd="0" parTransId="{5F18B14B-C37E-4268-B571-66711021BDD6}" sibTransId="{2CB9B12A-8C2B-40D0-BE7D-EBB8318155FC}"/>
    <dgm:cxn modelId="{59EA7706-83E8-4847-B0E8-F821E39ADCA1}" type="presOf" srcId="{46EC9338-89A2-4097-984B-FB482672DDC9}" destId="{93592FAF-E67C-4B55-9268-B65E9B723BB5}" srcOrd="0" destOrd="0" presId="urn:microsoft.com/office/officeart/2005/8/layout/cycle1"/>
    <dgm:cxn modelId="{F868E960-D625-4496-8DDD-9DDA75659CAC}" type="presOf" srcId="{2CB9B12A-8C2B-40D0-BE7D-EBB8318155FC}" destId="{5516F71F-8088-483B-B458-CB0E8711E484}" srcOrd="0" destOrd="0" presId="urn:microsoft.com/office/officeart/2005/8/layout/cycle1"/>
    <dgm:cxn modelId="{36E6B1D1-A65B-4E11-AC8E-689B75DEEF04}" type="presOf" srcId="{3B5E76C9-D5AF-47EE-8E24-D8BC6F7E6D6A}" destId="{7CFC9F6C-BA27-4C0E-9B75-D0AB1693067F}" srcOrd="0" destOrd="0" presId="urn:microsoft.com/office/officeart/2005/8/layout/cycle1"/>
    <dgm:cxn modelId="{068ABB29-C3E6-407D-B220-CD42EA25DD7C}" type="presOf" srcId="{1B9DEA2A-FFD6-4FF0-B391-122310D30B03}" destId="{0F1BE256-8D28-4367-BB1A-A70701D6EBCD}" srcOrd="0" destOrd="0" presId="urn:microsoft.com/office/officeart/2005/8/layout/cycle1"/>
    <dgm:cxn modelId="{371F3E80-B6F9-4FCC-8C19-234BCC1B0803}" type="presParOf" srcId="{7CFC9F6C-BA27-4C0E-9B75-D0AB1693067F}" destId="{31EB42AE-DC4E-45BC-B1BF-51529A9CBFDA}" srcOrd="0" destOrd="0" presId="urn:microsoft.com/office/officeart/2005/8/layout/cycle1"/>
    <dgm:cxn modelId="{5D9B774C-4F15-41F0-A695-4D9826B4C217}" type="presParOf" srcId="{7CFC9F6C-BA27-4C0E-9B75-D0AB1693067F}" destId="{A550D830-8379-40C0-8700-ECF968E21CD4}" srcOrd="1" destOrd="0" presId="urn:microsoft.com/office/officeart/2005/8/layout/cycle1"/>
    <dgm:cxn modelId="{F48FCA55-CBCA-4E2E-979E-38516E8416EE}" type="presParOf" srcId="{7CFC9F6C-BA27-4C0E-9B75-D0AB1693067F}" destId="{5516F71F-8088-483B-B458-CB0E8711E484}" srcOrd="2" destOrd="0" presId="urn:microsoft.com/office/officeart/2005/8/layout/cycle1"/>
    <dgm:cxn modelId="{E8A0EA3E-F47E-4765-B639-E88A7D81C9B3}" type="presParOf" srcId="{7CFC9F6C-BA27-4C0E-9B75-D0AB1693067F}" destId="{DA369512-5E11-4624-804C-E8F0FB0FFA21}" srcOrd="3" destOrd="0" presId="urn:microsoft.com/office/officeart/2005/8/layout/cycle1"/>
    <dgm:cxn modelId="{BB2A36D6-5330-44BC-AFB5-6879E9A1A7F6}" type="presParOf" srcId="{7CFC9F6C-BA27-4C0E-9B75-D0AB1693067F}" destId="{C6BEB2D0-C6DF-46A3-81BB-489C22BFEF7D}" srcOrd="4" destOrd="0" presId="urn:microsoft.com/office/officeart/2005/8/layout/cycle1"/>
    <dgm:cxn modelId="{71AC6C43-1743-476C-8B47-D29C4F6019E9}" type="presParOf" srcId="{7CFC9F6C-BA27-4C0E-9B75-D0AB1693067F}" destId="{93592FAF-E67C-4B55-9268-B65E9B723BB5}" srcOrd="5" destOrd="0" presId="urn:microsoft.com/office/officeart/2005/8/layout/cycle1"/>
    <dgm:cxn modelId="{BB3F1230-7469-47F3-B1DD-1661017C6D8F}" type="presParOf" srcId="{7CFC9F6C-BA27-4C0E-9B75-D0AB1693067F}" destId="{466C46FE-8DA9-4CEB-8BD1-5CC58B9E887C}" srcOrd="6" destOrd="0" presId="urn:microsoft.com/office/officeart/2005/8/layout/cycle1"/>
    <dgm:cxn modelId="{284AC0C5-E823-4D1C-9CF9-884BBD799F87}" type="presParOf" srcId="{7CFC9F6C-BA27-4C0E-9B75-D0AB1693067F}" destId="{2755B595-3A1B-45F3-B694-C971DB7CBE02}" srcOrd="7" destOrd="0" presId="urn:microsoft.com/office/officeart/2005/8/layout/cycle1"/>
    <dgm:cxn modelId="{6CF226D9-B499-46DD-8F70-476E988C27DC}" type="presParOf" srcId="{7CFC9F6C-BA27-4C0E-9B75-D0AB1693067F}" destId="{5D831FF0-B36E-4622-8C5B-2D52FF56C299}" srcOrd="8" destOrd="0" presId="urn:microsoft.com/office/officeart/2005/8/layout/cycle1"/>
    <dgm:cxn modelId="{DC736F95-34B9-4199-BF42-8673F6D6B4FD}" type="presParOf" srcId="{7CFC9F6C-BA27-4C0E-9B75-D0AB1693067F}" destId="{9FDAF375-751E-4789-B667-83501C993AFB}" srcOrd="9" destOrd="0" presId="urn:microsoft.com/office/officeart/2005/8/layout/cycle1"/>
    <dgm:cxn modelId="{CA36C0A4-CE1C-47B1-A617-B0566EDE8F52}" type="presParOf" srcId="{7CFC9F6C-BA27-4C0E-9B75-D0AB1693067F}" destId="{1B93788A-763F-404D-9D76-6B90900800F6}" srcOrd="10" destOrd="0" presId="urn:microsoft.com/office/officeart/2005/8/layout/cycle1"/>
    <dgm:cxn modelId="{37994160-A298-4402-A80C-E23C68AA8FDE}" type="presParOf" srcId="{7CFC9F6C-BA27-4C0E-9B75-D0AB1693067F}" destId="{0F1BE256-8D28-4367-BB1A-A70701D6EBCD}"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97302-4AFC-406F-AC1A-05673ED0EC7B}" type="datetimeFigureOut">
              <a:rPr lang="en-US" smtClean="0"/>
              <a:t>12/29/2020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BCF12-5A71-4647-99F5-C47A8009CC9D}" type="slidenum">
              <a:rPr lang="en-US" smtClean="0"/>
              <a:t>‹#›</a:t>
            </a:fld>
            <a:endParaRPr lang="en-US"/>
          </a:p>
        </p:txBody>
      </p:sp>
    </p:spTree>
    <p:extLst>
      <p:ext uri="{BB962C8B-B14F-4D97-AF65-F5344CB8AC3E}">
        <p14:creationId xmlns:p14="http://schemas.microsoft.com/office/powerpoint/2010/main" val="343740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21</a:t>
            </a:fld>
            <a:endParaRPr lang="en-US"/>
          </a:p>
        </p:txBody>
      </p:sp>
    </p:spTree>
    <p:extLst>
      <p:ext uri="{BB962C8B-B14F-4D97-AF65-F5344CB8AC3E}">
        <p14:creationId xmlns:p14="http://schemas.microsoft.com/office/powerpoint/2010/main" val="170445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22</a:t>
            </a:fld>
            <a:endParaRPr lang="en-US"/>
          </a:p>
        </p:txBody>
      </p:sp>
    </p:spTree>
    <p:extLst>
      <p:ext uri="{BB962C8B-B14F-4D97-AF65-F5344CB8AC3E}">
        <p14:creationId xmlns:p14="http://schemas.microsoft.com/office/powerpoint/2010/main" val="278608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351850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2078558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83524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640374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59C22-3B18-4357-BD87-A7AC92EF295C}"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4229608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59C22-3B18-4357-BD87-A7AC92EF295C}"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68465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59C22-3B18-4357-BD87-A7AC92EF295C}" type="datetimeFigureOut">
              <a:rPr lang="en-US" smtClean="0"/>
              <a:t>12/29/2020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417045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59C22-3B18-4357-BD87-A7AC92EF295C}" type="datetimeFigureOut">
              <a:rPr lang="en-US" smtClean="0"/>
              <a:t>12/29/2020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3500176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59C22-3B18-4357-BD87-A7AC92EF295C}" type="datetimeFigureOut">
              <a:rPr lang="en-US" smtClean="0"/>
              <a:t>12/29/2020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641331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59C22-3B18-4357-BD87-A7AC92EF295C}"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46098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59C22-3B18-4357-BD87-A7AC92EF295C}"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51270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59C22-3B18-4357-BD87-A7AC92EF295C}" type="datetimeFigureOut">
              <a:rPr lang="en-US" smtClean="0"/>
              <a:t>12/29/2020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9F585-25EB-465E-AF23-967C63351371}" type="slidenum">
              <a:rPr lang="en-US" smtClean="0"/>
              <a:t>‹#›</a:t>
            </a:fld>
            <a:endParaRPr lang="en-US"/>
          </a:p>
        </p:txBody>
      </p:sp>
    </p:spTree>
    <p:extLst>
      <p:ext uri="{BB962C8B-B14F-4D97-AF65-F5344CB8AC3E}">
        <p14:creationId xmlns:p14="http://schemas.microsoft.com/office/powerpoint/2010/main" val="83431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27" y="524550"/>
            <a:ext cx="9913302" cy="5464557"/>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17" y="552688"/>
            <a:ext cx="11505118" cy="5803746"/>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39" y="237576"/>
            <a:ext cx="9913302" cy="5464557"/>
          </a:xfrm>
          <a:prstGeom prst="rect">
            <a:avLst/>
          </a:prstGeom>
          <a:ln>
            <a:noFill/>
          </a:ln>
          <a:effectLst>
            <a:softEdge rad="112500"/>
          </a:effectLst>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93" y="126409"/>
            <a:ext cx="11766113" cy="6323527"/>
          </a:xfrm>
          <a:prstGeom prst="rect">
            <a:avLst/>
          </a:prstGeom>
          <a:ln>
            <a:noFill/>
          </a:ln>
          <a:effectLst>
            <a:softEdge rad="112500"/>
          </a:effec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46" y="294944"/>
            <a:ext cx="11748038" cy="6475927"/>
          </a:xfrm>
          <a:prstGeom prst="rect">
            <a:avLst/>
          </a:prstGeom>
          <a:ln>
            <a:noFill/>
          </a:ln>
          <a:effectLst>
            <a:softEdge rad="112500"/>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16" y="294944"/>
            <a:ext cx="11471568" cy="6323527"/>
          </a:xfrm>
          <a:prstGeom prst="rect">
            <a:avLst/>
          </a:prstGeom>
          <a:ln>
            <a:noFill/>
          </a:ln>
          <a:effectLst>
            <a:softEdge rad="112500"/>
          </a:effectLst>
        </p:spPr>
      </p:pic>
      <p:sp>
        <p:nvSpPr>
          <p:cNvPr id="2" name="Rectangle 1"/>
          <p:cNvSpPr/>
          <p:nvPr/>
        </p:nvSpPr>
        <p:spPr>
          <a:xfrm>
            <a:off x="128789" y="77275"/>
            <a:ext cx="11990231" cy="6709892"/>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218941" y="154547"/>
            <a:ext cx="11809927" cy="6542467"/>
          </a:xfrm>
          <a:prstGeom prst="rect">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useBgFill="1">
        <p:nvSpPr>
          <p:cNvPr id="8" name="Rectangle 7"/>
          <p:cNvSpPr/>
          <p:nvPr/>
        </p:nvSpPr>
        <p:spPr>
          <a:xfrm>
            <a:off x="307797" y="162407"/>
            <a:ext cx="11652606" cy="6389290"/>
          </a:xfrm>
          <a:prstGeom prst="rect">
            <a:avLst/>
          </a:prstGeom>
          <a:ln w="28575">
            <a:solidFill>
              <a:srgbClr val="7030A0"/>
            </a:solidFill>
          </a:ln>
          <a:scene3d>
            <a:camera prst="orthographicFront"/>
            <a:lightRig rig="threePt" dir="t"/>
          </a:scene3d>
          <a:sp3d>
            <a:bevelB w="635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Flowchart: Punched Tape 5"/>
          <p:cNvSpPr/>
          <p:nvPr/>
        </p:nvSpPr>
        <p:spPr>
          <a:xfrm>
            <a:off x="1450517" y="431049"/>
            <a:ext cx="9268571" cy="1374128"/>
          </a:xfrm>
          <a:prstGeom prst="flowChartPunchedTape">
            <a:avLst/>
          </a:prstGeom>
          <a:solidFill>
            <a:schemeClr val="accent4">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tx1"/>
                </a:solidFill>
                <a:latin typeface="NikoshBAN" panose="02000000000000000000" pitchFamily="2" charset="0"/>
                <a:cs typeface="NikoshBAN" panose="02000000000000000000" pitchFamily="2" charset="0"/>
              </a:rPr>
              <a:t>মাল্টিমিডিয়া ক্লাশে সবাইকে স্বাগতম</a:t>
            </a:r>
            <a:endParaRPr lang="en-US" sz="5400" dirty="0">
              <a:solidFill>
                <a:schemeClr val="tx1"/>
              </a:solidFill>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16" y="2173960"/>
            <a:ext cx="11471568" cy="4182474"/>
          </a:xfrm>
          <a:prstGeom prst="rect">
            <a:avLst/>
          </a:prstGeom>
        </p:spPr>
      </p:pic>
    </p:spTree>
    <p:extLst>
      <p:ext uri="{BB962C8B-B14F-4D97-AF65-F5344CB8AC3E}">
        <p14:creationId xmlns:p14="http://schemas.microsoft.com/office/powerpoint/2010/main" val="192010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0095" b="1524"/>
          <a:stretch/>
        </p:blipFill>
        <p:spPr>
          <a:xfrm>
            <a:off x="117565" y="78378"/>
            <a:ext cx="6543598" cy="668818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extBox 2"/>
          <p:cNvSpPr txBox="1"/>
          <p:nvPr/>
        </p:nvSpPr>
        <p:spPr>
          <a:xfrm>
            <a:off x="7223760" y="613954"/>
            <a:ext cx="4245428" cy="1569660"/>
          </a:xfrm>
          <a:prstGeom prst="rect">
            <a:avLst/>
          </a:prstGeom>
          <a:noFill/>
          <a:ln w="38100">
            <a:solidFill>
              <a:srgbClr val="7030A0"/>
            </a:solidFill>
          </a:ln>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বংগভঙ্গের ফলে দুই বাংলার মানচিত্র</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58450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05573" y="415633"/>
            <a:ext cx="2470796" cy="1743743"/>
          </a:xfrm>
          <a:prstGeom prst="rect">
            <a:avLst/>
          </a:prstGeom>
        </p:spPr>
      </p:pic>
      <p:sp>
        <p:nvSpPr>
          <p:cNvPr id="23" name="TextBox 22"/>
          <p:cNvSpPr txBox="1"/>
          <p:nvPr/>
        </p:nvSpPr>
        <p:spPr>
          <a:xfrm>
            <a:off x="457496" y="406203"/>
            <a:ext cx="5074276" cy="769441"/>
          </a:xfrm>
          <a:prstGeom prst="rect">
            <a:avLst/>
          </a:prstGeom>
          <a:solidFill>
            <a:schemeClr val="accent6">
              <a:lumMod val="20000"/>
              <a:lumOff val="8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4400" dirty="0">
                <a:latin typeface="NikoshBAN" panose="02000000000000000000" pitchFamily="2" charset="0"/>
                <a:cs typeface="NikoshBAN" panose="02000000000000000000" pitchFamily="2" charset="0"/>
              </a:rPr>
              <a:t>বঙ্গভঙ্গের প্রশাসনিক কারণ</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633087" y="3067610"/>
            <a:ext cx="11037194" cy="3416320"/>
          </a:xfrm>
          <a:prstGeom prst="rect">
            <a:avLst/>
          </a:prstGeom>
          <a:noFill/>
          <a:ln w="38100">
            <a:solidFill>
              <a:srgbClr val="7030A0"/>
            </a:solidFill>
          </a:ln>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লর্ড </a:t>
            </a:r>
            <a:r>
              <a:rPr lang="bn-IN" sz="3600" dirty="0">
                <a:latin typeface="NikoshBAN" panose="02000000000000000000" pitchFamily="2" charset="0"/>
                <a:cs typeface="NikoshBAN" panose="02000000000000000000" pitchFamily="2" charset="0"/>
              </a:rPr>
              <a:t>কার্জনের শাসনামলে বঙ্গভঙ্গ ছিল একটি প্রশাসনিক সংস্কার। উপমহাদেশের এক-তৃতীয়াংশ লোকের বসবাস ছিল বাংলা প্রেসিডেন্সিতে। কলকাতা থেকে পূর্বাঞ্চলের আইনশৃঙ্খলা রক্ষা ও শাসনকার্য সুষ্ঠুভাবে পরিচালনা করা ছিল কঠিন কাজ। যে কারণে লর্ড কার্জন এত বড় অঞ্চলকে একটিমাত্র প্রশাসনিক ইউনিটে রাখা যুক্তিসংগত মনে করেননি। তাই ১৯০৩ সালে বাংলা প্রদেশকে দুভাগ করার পরিকল্পনা করেন এবং ১৯০৫ সালে তা কার্যকর </a:t>
            </a:r>
            <a:r>
              <a:rPr lang="bn-IN" sz="3600" dirty="0" smtClean="0">
                <a:latin typeface="NikoshBAN" panose="02000000000000000000" pitchFamily="2" charset="0"/>
                <a:cs typeface="NikoshBAN" panose="02000000000000000000" pitchFamily="2" charset="0"/>
              </a:rPr>
              <a:t>করেন।</a:t>
            </a:r>
            <a:endParaRPr lang="en-US" sz="3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102" b="7385"/>
          <a:stretch/>
        </p:blipFill>
        <p:spPr>
          <a:xfrm flipH="1">
            <a:off x="6732967" y="350581"/>
            <a:ext cx="2163649" cy="2620049"/>
          </a:xfrm>
          <a:prstGeom prst="rect">
            <a:avLst/>
          </a:prstGeom>
        </p:spPr>
      </p:pic>
    </p:spTree>
    <p:extLst>
      <p:ext uri="{BB962C8B-B14F-4D97-AF65-F5344CB8AC3E}">
        <p14:creationId xmlns:p14="http://schemas.microsoft.com/office/powerpoint/2010/main" val="943929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87337" y="425003"/>
            <a:ext cx="5969726" cy="646331"/>
          </a:xfrm>
          <a:prstGeom prst="rect">
            <a:avLst/>
          </a:prstGeom>
          <a:noFill/>
          <a:ln w="38100">
            <a:solidFill>
              <a:srgbClr val="7030A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এসো আমরা আরো একটি ভিডিও দেখি</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1663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9" y="77275"/>
            <a:ext cx="11990231" cy="6709892"/>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218941" y="154547"/>
            <a:ext cx="11809927" cy="6542467"/>
          </a:xfrm>
          <a:prstGeom prst="rect">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297601" y="256473"/>
            <a:ext cx="11652606" cy="6364739"/>
          </a:xfrm>
          <a:prstGeom prst="rect">
            <a:avLst/>
          </a:prstGeom>
          <a:ln w="38100">
            <a:solidFill>
              <a:srgbClr val="00B0F0"/>
            </a:solidFill>
          </a:ln>
          <a:scene3d>
            <a:camera prst="orthographicFront"/>
            <a:lightRig rig="threePt" dir="t"/>
          </a:scene3d>
          <a:sp3d>
            <a:bevelB w="635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p:cNvSpPr txBox="1"/>
          <p:nvPr/>
        </p:nvSpPr>
        <p:spPr>
          <a:xfrm>
            <a:off x="2570870" y="6500527"/>
            <a:ext cx="7202659" cy="276999"/>
          </a:xfrm>
          <a:prstGeom prst="rect">
            <a:avLst/>
          </a:prstGeom>
          <a:noFill/>
        </p:spPr>
        <p:txBody>
          <a:bodyPr wrap="square" rtlCol="0">
            <a:spAutoFit/>
          </a:bodyPr>
          <a:lstStyle/>
          <a:p>
            <a:pPr algn="ctr"/>
            <a:r>
              <a:rPr lang="en-US" sz="1200" dirty="0" err="1" smtClean="0"/>
              <a:t>Dipen</a:t>
            </a:r>
            <a:r>
              <a:rPr lang="en-US" sz="1200" dirty="0" smtClean="0"/>
              <a:t> Chandra </a:t>
            </a:r>
            <a:r>
              <a:rPr lang="en-US" sz="1200" dirty="0" err="1" smtClean="0">
                <a:latin typeface="+mj-lt"/>
              </a:rPr>
              <a:t>Sen</a:t>
            </a:r>
            <a:r>
              <a:rPr lang="en-US" sz="1200" dirty="0" smtClean="0">
                <a:solidFill>
                  <a:srgbClr val="7030A0"/>
                </a:solidFill>
              </a:rPr>
              <a:t>, </a:t>
            </a:r>
            <a:r>
              <a:rPr lang="en-US" sz="1000" dirty="0" smtClean="0">
                <a:solidFill>
                  <a:srgbClr val="7030A0"/>
                </a:solidFill>
              </a:rPr>
              <a:t>dipen.email76</a:t>
            </a:r>
            <a:endParaRPr lang="en-US" sz="1000" dirty="0">
              <a:solidFill>
                <a:srgbClr val="7030A0"/>
              </a:solidFill>
            </a:endParaRPr>
          </a:p>
        </p:txBody>
      </p:sp>
      <p:sp>
        <p:nvSpPr>
          <p:cNvPr id="4" name="TextBox 3"/>
          <p:cNvSpPr txBox="1"/>
          <p:nvPr/>
        </p:nvSpPr>
        <p:spPr>
          <a:xfrm>
            <a:off x="573109" y="2074088"/>
            <a:ext cx="11101589" cy="4308872"/>
          </a:xfrm>
          <a:prstGeom prst="rect">
            <a:avLst/>
          </a:prstGeom>
          <a:noFill/>
          <a:ln w="38100">
            <a:solidFill>
              <a:srgbClr val="7030A0"/>
            </a:solidFill>
          </a:ln>
        </p:spPr>
        <p:txBody>
          <a:bodyPr wrap="square" rtlCol="0">
            <a:spAutoFit/>
          </a:bodyPr>
          <a:lstStyle/>
          <a:p>
            <a:pPr algn="just"/>
            <a:r>
              <a:rPr lang="bn-IN" sz="3200" dirty="0" smtClean="0">
                <a:latin typeface="NikoshBAN" panose="02000000000000000000" pitchFamily="2" charset="0"/>
                <a:cs typeface="NikoshBAN" panose="02000000000000000000" pitchFamily="2" charset="0"/>
              </a:rPr>
              <a:t>তৎকালীন </a:t>
            </a:r>
            <a:r>
              <a:rPr lang="bn-IN" sz="3200" dirty="0">
                <a:latin typeface="NikoshBAN" panose="02000000000000000000" pitchFamily="2" charset="0"/>
                <a:cs typeface="NikoshBAN" panose="02000000000000000000" pitchFamily="2" charset="0"/>
              </a:rPr>
              <a:t>সময়ে কলকাতা হয়ে উঠেছিল আর্থ-সামাজিক কর্মকাণ্ডের প্রাণকেন্দ্র। শিল্প</a:t>
            </a:r>
            <a:r>
              <a:rPr lang="en-US" sz="3200" b="1"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কারখানা</a:t>
            </a:r>
            <a:r>
              <a:rPr lang="en-US" sz="3200" b="1"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ব্যবসা-বাণিজ্য</a:t>
            </a:r>
            <a:r>
              <a:rPr lang="en-US" sz="3200" b="1"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অফিস-আদালত</a:t>
            </a:r>
            <a:r>
              <a:rPr lang="en-US" sz="3200" b="1"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শিক্ষাপ্রতিষ্ঠান সবকিছুই প্রতিষ্ঠিত হয়েছিল কলকাতাকে ঘিরে। যা কিছু উন্নতি অগ্রগতি</a:t>
            </a:r>
            <a:r>
              <a:rPr lang="en-US" sz="3200" b="1"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সবকিছুই ছিল কলকাতার মধ্যে সীমাবদ্ধ। ফলে পূর্ব বাংলার উন্নতি ব্যাহত হয়। অথচ এখান থেকে যে কাঁচামাল সরবরাহ করা হতো তার জন্যও সুষ্ঠু যোগাযোগব্যবস্থা ছিল না। ফলে পূর্বে বাংলার অর্থনৈতিক অবস্থা ক্রমে ক্রমে খারাপ হতে থাকে। উপযুক্ত শিক্ষাপ্রতিষ্ঠানের অভাবে শিক্ষা</a:t>
            </a:r>
            <a:r>
              <a:rPr lang="en-US" sz="3200" b="1"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উচ্চ শিক্ষা গ্রহণ করতে না পারার কারণে এ অঞ্চলের লোকজন অশিক্ষিত থেকে যায়। কর্মহীনদের সংখ্যা দিন দিন বেড়ে যেতে থাকে। এ অবস্থার কথা বিবেচনা করে বঙ্গভঙ্গের </a:t>
            </a:r>
            <a:r>
              <a:rPr lang="bn-IN" sz="3200" dirty="0" smtClean="0">
                <a:latin typeface="NikoshBAN" panose="02000000000000000000" pitchFamily="2" charset="0"/>
                <a:cs typeface="NikoshBAN" panose="02000000000000000000" pitchFamily="2" charset="0"/>
              </a:rPr>
              <a:t>প্রয়োজন </a:t>
            </a:r>
            <a:r>
              <a:rPr lang="en-US" sz="3200" dirty="0" err="1" smtClean="0">
                <a:latin typeface="NikoshBAN" panose="02000000000000000000" pitchFamily="2" charset="0"/>
                <a:cs typeface="NikoshBAN" panose="02000000000000000000" pitchFamily="2" charset="0"/>
              </a:rPr>
              <a:t>দেখা</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দেয়</a:t>
            </a:r>
            <a:r>
              <a:rPr lang="bn-IN"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p>
            <a:endParaRPr lang="en-US" dirty="0"/>
          </a:p>
        </p:txBody>
      </p:sp>
      <p:sp>
        <p:nvSpPr>
          <p:cNvPr id="7" name="TextBox 6"/>
          <p:cNvSpPr txBox="1"/>
          <p:nvPr/>
        </p:nvSpPr>
        <p:spPr>
          <a:xfrm>
            <a:off x="3814650" y="395839"/>
            <a:ext cx="4978125" cy="769441"/>
          </a:xfrm>
          <a:prstGeom prst="rect">
            <a:avLst/>
          </a:prstGeom>
          <a:solidFill>
            <a:schemeClr val="accent6">
              <a:lumMod val="20000"/>
              <a:lumOff val="8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4400" dirty="0">
                <a:latin typeface="NikoshBAN" panose="02000000000000000000" pitchFamily="2" charset="0"/>
                <a:cs typeface="NikoshBAN" panose="02000000000000000000" pitchFamily="2" charset="0"/>
              </a:rPr>
              <a:t>বঙ্গভঙ্গের প্রশাসনিক কারণ</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03278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9" y="77275"/>
            <a:ext cx="11990231" cy="6709892"/>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218941" y="154547"/>
            <a:ext cx="11809927" cy="6542467"/>
          </a:xfrm>
          <a:prstGeom prst="rect">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297601" y="243410"/>
            <a:ext cx="11652606" cy="6364739"/>
          </a:xfrm>
          <a:prstGeom prst="rect">
            <a:avLst/>
          </a:prstGeom>
          <a:ln w="38100">
            <a:solidFill>
              <a:srgbClr val="00B0F0"/>
            </a:solidFill>
          </a:ln>
          <a:scene3d>
            <a:camera prst="orthographicFront"/>
            <a:lightRig rig="threePt" dir="t"/>
          </a:scene3d>
          <a:sp3d>
            <a:bevelB w="635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p:cNvSpPr txBox="1"/>
          <p:nvPr/>
        </p:nvSpPr>
        <p:spPr>
          <a:xfrm>
            <a:off x="2570870" y="6526653"/>
            <a:ext cx="7202659" cy="276999"/>
          </a:xfrm>
          <a:prstGeom prst="rect">
            <a:avLst/>
          </a:prstGeom>
          <a:noFill/>
        </p:spPr>
        <p:txBody>
          <a:bodyPr wrap="square" rtlCol="0">
            <a:spAutoFit/>
          </a:bodyPr>
          <a:lstStyle/>
          <a:p>
            <a:pPr algn="ctr"/>
            <a:r>
              <a:rPr lang="en-US" sz="1200" dirty="0" err="1" smtClean="0"/>
              <a:t>Dipen</a:t>
            </a:r>
            <a:r>
              <a:rPr lang="en-US" sz="1200" dirty="0" smtClean="0"/>
              <a:t> Chandra </a:t>
            </a:r>
            <a:r>
              <a:rPr lang="en-US" sz="1200" dirty="0" err="1" smtClean="0">
                <a:latin typeface="+mj-lt"/>
              </a:rPr>
              <a:t>Sen</a:t>
            </a:r>
            <a:r>
              <a:rPr lang="en-US" sz="1200" dirty="0" smtClean="0">
                <a:solidFill>
                  <a:srgbClr val="7030A0"/>
                </a:solidFill>
              </a:rPr>
              <a:t>, </a:t>
            </a:r>
            <a:r>
              <a:rPr lang="en-US" sz="1000" dirty="0" smtClean="0">
                <a:solidFill>
                  <a:srgbClr val="7030A0"/>
                </a:solidFill>
              </a:rPr>
              <a:t>dipen.email76</a:t>
            </a:r>
            <a:endParaRPr lang="en-US" sz="1000" dirty="0">
              <a:solidFill>
                <a:srgbClr val="7030A0"/>
              </a:solidFill>
            </a:endParaRPr>
          </a:p>
        </p:txBody>
      </p:sp>
      <p:sp>
        <p:nvSpPr>
          <p:cNvPr id="4" name="TextBox 3"/>
          <p:cNvSpPr txBox="1"/>
          <p:nvPr/>
        </p:nvSpPr>
        <p:spPr>
          <a:xfrm>
            <a:off x="405244" y="2449924"/>
            <a:ext cx="11390516" cy="3816429"/>
          </a:xfrm>
          <a:prstGeom prst="rect">
            <a:avLst/>
          </a:prstGeom>
          <a:noFill/>
          <a:ln w="38100">
            <a:solidFill>
              <a:srgbClr val="7030A0"/>
            </a:solidFill>
          </a:ln>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লর্ড </a:t>
            </a:r>
            <a:r>
              <a:rPr lang="bn-IN" sz="2800" dirty="0">
                <a:latin typeface="NikoshBAN" panose="02000000000000000000" pitchFamily="2" charset="0"/>
                <a:cs typeface="NikoshBAN" panose="02000000000000000000" pitchFamily="2" charset="0"/>
              </a:rPr>
              <a:t>কার্জন বাংলার রাজনৈতিক সচেতনতা সম্পর্কে সতর্ক ছিলেন। বাঙালি মধ্যবিত্ত বুদ্ধিজীবী শ্রেণি ক্রমশ জাতীয়তাবাদ ও রাজনীতি সচেতন হয়ে উঠেছিল। বিষয়টি তাঁর দৃষ্টি এড়ায়নি। কংগ্রেস নেতারা কলকাতা থেকেই সারা ভারতের আন্দোলনের নেতৃত্ব দিতেন। সুতরাং কলকাতাকে কেন্দ্র করে ব্রিটিশবিরোধী আন্দোলন থামিয়ে দেওয়া ছিল এর মূল উদ্দেশ্য। হিন্দু ও মুসলমান সম্মিলিত শক্তি</a:t>
            </a:r>
            <a:r>
              <a:rPr lang="en-US" sz="2800" b="1"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ঐক্যবদ্ধ বাংলা ছিল বৃটিশ প্রশাসনের জন্য বিপদজনক। ফলে বাংলা ভাগ করে একদিকে বাঙালির শক্তিকে দুর্বল করা হলো</a:t>
            </a:r>
            <a:r>
              <a:rPr lang="en-US" sz="2800" b="1"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অপরদিকে পূর্ব বাংলার উন্নয়নের নামে </a:t>
            </a:r>
            <a:r>
              <a:rPr lang="bn-IN" sz="2800" dirty="0" smtClean="0">
                <a:latin typeface="NikoshBAN" panose="02000000000000000000" pitchFamily="2" charset="0"/>
                <a:cs typeface="NikoshBAN" panose="02000000000000000000" pitchFamily="2" charset="0"/>
              </a:rPr>
              <a:t>মুসলমানদেরকে </a:t>
            </a:r>
            <a:r>
              <a:rPr lang="bn-IN" sz="2800" dirty="0">
                <a:latin typeface="NikoshBAN" panose="02000000000000000000" pitchFamily="2" charset="0"/>
                <a:cs typeface="NikoshBAN" panose="02000000000000000000" pitchFamily="2" charset="0"/>
              </a:rPr>
              <a:t>খুশি করা হলো। এভাবেই কার্জন ‘বিভেদ ও শাসন’ নীতি প্রয়োগ করে যতটা না পূর্ব বাংলার কল্যাণে</a:t>
            </a:r>
            <a:r>
              <a:rPr lang="en-US" sz="2800" b="1"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তার চেয়ে বেশি ব্রিটিশ ক্ষমতা টিকিয়ে রাখার স্বার্থে বাংলা ভাগ করেন। এভাবে কৌশলে ভারতীয় জাতীয় ঐক্যকে দুর্বল করার ব্যবস্থা করা হলো।</a:t>
            </a:r>
            <a:endParaRPr lang="en-US" sz="2800" dirty="0">
              <a:latin typeface="NikoshBAN" panose="02000000000000000000" pitchFamily="2" charset="0"/>
              <a:cs typeface="NikoshBAN" panose="02000000000000000000" pitchFamily="2" charset="0"/>
            </a:endParaRPr>
          </a:p>
          <a:p>
            <a:endParaRPr lang="en-US" dirty="0"/>
          </a:p>
        </p:txBody>
      </p:sp>
      <p:sp>
        <p:nvSpPr>
          <p:cNvPr id="7" name="TextBox 6"/>
          <p:cNvSpPr txBox="1"/>
          <p:nvPr/>
        </p:nvSpPr>
        <p:spPr>
          <a:xfrm>
            <a:off x="444433" y="380077"/>
            <a:ext cx="5074276" cy="769441"/>
          </a:xfrm>
          <a:prstGeom prst="rect">
            <a:avLst/>
          </a:prstGeom>
          <a:solidFill>
            <a:schemeClr val="accent6">
              <a:lumMod val="20000"/>
              <a:lumOff val="8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4400" dirty="0">
                <a:latin typeface="NikoshBAN" panose="02000000000000000000" pitchFamily="2" charset="0"/>
                <a:cs typeface="NikoshBAN" panose="02000000000000000000" pitchFamily="2" charset="0"/>
              </a:rPr>
              <a:t>বঙ্গভঙ্গের রাজনৈতিক</a:t>
            </a:r>
            <a:r>
              <a:rPr lang="bn-IN" sz="4400" dirty="0" smtClean="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কারণ</a:t>
            </a:r>
            <a:endParaRPr lang="en-US" sz="4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411" y="314302"/>
            <a:ext cx="1998955" cy="1998955"/>
          </a:xfrm>
          <a:prstGeom prst="rect">
            <a:avLst/>
          </a:prstGeom>
        </p:spPr>
      </p:pic>
    </p:spTree>
    <p:extLst>
      <p:ext uri="{BB962C8B-B14F-4D97-AF65-F5344CB8AC3E}">
        <p14:creationId xmlns:p14="http://schemas.microsoft.com/office/powerpoint/2010/main" val="2027337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2487" y="214747"/>
            <a:ext cx="2258625" cy="2251362"/>
          </a:xfrm>
          <a:prstGeom prst="rect">
            <a:avLst/>
          </a:prstGeom>
        </p:spPr>
      </p:pic>
      <p:sp>
        <p:nvSpPr>
          <p:cNvPr id="23" name="Flowchart: Connector 22"/>
          <p:cNvSpPr/>
          <p:nvPr/>
        </p:nvSpPr>
        <p:spPr>
          <a:xfrm>
            <a:off x="10078865" y="865554"/>
            <a:ext cx="1048070" cy="1054934"/>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সময় </a:t>
            </a:r>
            <a:r>
              <a:rPr lang="bn-IN" dirty="0">
                <a:solidFill>
                  <a:schemeClr val="tx1"/>
                </a:solidFill>
                <a:latin typeface="NikoshBAN" panose="02000000000000000000" pitchFamily="2" charset="0"/>
                <a:cs typeface="NikoshBAN" panose="02000000000000000000" pitchFamily="2" charset="0"/>
              </a:rPr>
              <a:t>৭</a:t>
            </a:r>
            <a:r>
              <a:rPr lang="bn-IN" dirty="0" smtClean="0">
                <a:solidFill>
                  <a:schemeClr val="tx1"/>
                </a:solidFill>
                <a:latin typeface="NikoshBAN" panose="02000000000000000000" pitchFamily="2" charset="0"/>
                <a:cs typeface="NikoshBAN" panose="02000000000000000000" pitchFamily="2" charset="0"/>
              </a:rPr>
              <a:t> </a:t>
            </a:r>
            <a:r>
              <a:rPr lang="bn-IN" dirty="0">
                <a:solidFill>
                  <a:schemeClr val="tx1"/>
                </a:solidFill>
                <a:latin typeface="NikoshBAN" panose="02000000000000000000" pitchFamily="2" charset="0"/>
                <a:cs typeface="NikoshBAN" panose="02000000000000000000" pitchFamily="2" charset="0"/>
              </a:rPr>
              <a:t>মিনিট</a:t>
            </a:r>
            <a:endParaRPr lang="en-US" dirty="0"/>
          </a:p>
        </p:txBody>
      </p:sp>
      <p:pic>
        <p:nvPicPr>
          <p:cNvPr id="17"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9419" t="10542" r="17251" b="10847"/>
          <a:stretch/>
        </p:blipFill>
        <p:spPr bwMode="auto">
          <a:xfrm>
            <a:off x="516080" y="441229"/>
            <a:ext cx="6080663"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905619" y="1129486"/>
            <a:ext cx="5365824" cy="2185214"/>
          </a:xfrm>
          <a:prstGeom prst="rect">
            <a:avLst/>
          </a:prstGeom>
        </p:spPr>
        <p:txBody>
          <a:bodyPr wrap="square">
            <a:spAutoFit/>
          </a:bodyPr>
          <a:lstStyle/>
          <a:p>
            <a:pPr algn="ctr"/>
            <a:r>
              <a:rPr lang="bn-IN" sz="3600" u="sng" dirty="0" smtClean="0">
                <a:solidFill>
                  <a:schemeClr val="bg1"/>
                </a:solidFill>
                <a:latin typeface="NikoshBAN" panose="02000000000000000000" pitchFamily="2" charset="0"/>
                <a:cs typeface="NikoshBAN" panose="02000000000000000000" pitchFamily="2" charset="0"/>
              </a:rPr>
              <a:t>জোড়ায় কাজ</a:t>
            </a:r>
          </a:p>
          <a:p>
            <a:pPr algn="ctr"/>
            <a:endParaRPr lang="en-US" sz="3600" u="sng" dirty="0">
              <a:solidFill>
                <a:schemeClr val="bg1"/>
              </a:solidFill>
              <a:latin typeface="NikoshBAN" panose="02000000000000000000" pitchFamily="2" charset="0"/>
              <a:cs typeface="NikoshBAN" panose="02000000000000000000" pitchFamily="2" charset="0"/>
            </a:endParaRPr>
          </a:p>
          <a:p>
            <a:r>
              <a:rPr lang="bn-IN" sz="3200" b="1" dirty="0" smtClean="0">
                <a:solidFill>
                  <a:schemeClr val="bg1"/>
                </a:solidFill>
                <a:latin typeface="NikoshBAN" panose="02000000000000000000" pitchFamily="2" charset="0"/>
                <a:cs typeface="NikoshBAN" panose="02000000000000000000" pitchFamily="2" charset="0"/>
              </a:rPr>
              <a:t> ১। ১৯০৫ সালে </a:t>
            </a:r>
            <a:r>
              <a:rPr lang="bn-IN" sz="3200" b="1" dirty="0">
                <a:solidFill>
                  <a:schemeClr val="bg1"/>
                </a:solidFill>
                <a:latin typeface="NikoshBAN" panose="02000000000000000000" pitchFamily="2" charset="0"/>
                <a:cs typeface="NikoshBAN" panose="02000000000000000000" pitchFamily="2" charset="0"/>
              </a:rPr>
              <a:t>কেন বঙ্গভঙ্গ </a:t>
            </a:r>
            <a:r>
              <a:rPr lang="bn-IN" sz="3200" b="1" dirty="0" smtClean="0">
                <a:solidFill>
                  <a:schemeClr val="bg1"/>
                </a:solidFill>
                <a:latin typeface="NikoshBAN" panose="02000000000000000000" pitchFamily="2" charset="0"/>
                <a:cs typeface="NikoshBAN" panose="02000000000000000000" pitchFamily="2" charset="0"/>
              </a:rPr>
              <a:t>করা হয়েছিল তা লিখ?</a:t>
            </a:r>
            <a:endParaRPr lang="en-US" sz="3200" b="1"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8416" y="2652114"/>
            <a:ext cx="4750243" cy="3562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51236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5664" y="415633"/>
            <a:ext cx="3786389" cy="769441"/>
          </a:xfrm>
          <a:prstGeom prst="rect">
            <a:avLst/>
          </a:prstGeom>
          <a:solidFill>
            <a:schemeClr val="accent6">
              <a:lumMod val="20000"/>
              <a:lumOff val="80000"/>
            </a:schemeClr>
          </a:solidFill>
          <a:ln>
            <a:solidFill>
              <a:schemeClr val="tx1">
                <a:lumMod val="65000"/>
                <a:lumOff val="3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4400" dirty="0">
                <a:latin typeface="NikoshBAN" panose="02000000000000000000" pitchFamily="2" charset="0"/>
                <a:cs typeface="NikoshBAN" panose="02000000000000000000" pitchFamily="2" charset="0"/>
              </a:rPr>
              <a:t>বঙ্গভঙ্গের </a:t>
            </a:r>
            <a:r>
              <a:rPr lang="bn-IN" sz="4400" dirty="0" smtClean="0">
                <a:latin typeface="NikoshBAN" panose="02000000000000000000" pitchFamily="2" charset="0"/>
                <a:cs typeface="NikoshBAN" panose="02000000000000000000" pitchFamily="2" charset="0"/>
              </a:rPr>
              <a:t>প্রতিক্রিয়া</a:t>
            </a:r>
            <a:r>
              <a:rPr lang="en-US" sz="4400" dirty="0" smtClean="0">
                <a:latin typeface="NikoshBAN" panose="02000000000000000000" pitchFamily="2" charset="0"/>
                <a:cs typeface="NikoshBAN" panose="02000000000000000000" pitchFamily="2" charset="0"/>
              </a:rPr>
              <a:t> </a:t>
            </a:r>
            <a:endParaRPr lang="en-US" sz="4400" b="1" dirty="0">
              <a:ln/>
              <a:solidFill>
                <a:srgbClr val="002060"/>
              </a:solidFill>
              <a:latin typeface="NikoshBAN" pitchFamily="2" charset="0"/>
              <a:cs typeface="NikoshBAN" pitchFamily="2" charset="0"/>
            </a:endParaRPr>
          </a:p>
        </p:txBody>
      </p:sp>
      <p:sp>
        <p:nvSpPr>
          <p:cNvPr id="3" name="TextBox 2"/>
          <p:cNvSpPr txBox="1"/>
          <p:nvPr/>
        </p:nvSpPr>
        <p:spPr>
          <a:xfrm>
            <a:off x="645319" y="4470317"/>
            <a:ext cx="10837292" cy="2062103"/>
          </a:xfrm>
          <a:prstGeom prst="rect">
            <a:avLst/>
          </a:prstGeom>
          <a:noFill/>
          <a:ln w="38100">
            <a:solidFill>
              <a:srgbClr val="7030A0"/>
            </a:solidFill>
          </a:ln>
        </p:spPr>
        <p:txBody>
          <a:bodyPr wrap="square" rtlCol="0">
            <a:spAutoFit/>
          </a:bodyPr>
          <a:lstStyle/>
          <a:p>
            <a:pPr algn="just"/>
            <a:r>
              <a:rPr lang="bn-IN" sz="3200" dirty="0">
                <a:latin typeface="NikoshBAN" panose="02000000000000000000" pitchFamily="2" charset="0"/>
                <a:cs typeface="NikoshBAN" panose="02000000000000000000" pitchFamily="2" charset="0"/>
              </a:rPr>
              <a:t>পূর্ব বাংলার মুসলমানরা নবাব </a:t>
            </a:r>
            <a:r>
              <a:rPr lang="bn-IN" sz="3200" dirty="0" smtClean="0">
                <a:latin typeface="NikoshBAN" panose="02000000000000000000" pitchFamily="2" charset="0"/>
                <a:cs typeface="NikoshBAN" panose="02000000000000000000" pitchFamily="2" charset="0"/>
              </a:rPr>
              <a:t>সলিমুল্লাহর </a:t>
            </a:r>
            <a:r>
              <a:rPr lang="bn-IN" sz="3200" dirty="0">
                <a:latin typeface="NikoshBAN" panose="02000000000000000000" pitchFamily="2" charset="0"/>
                <a:cs typeface="NikoshBAN" panose="02000000000000000000" pitchFamily="2" charset="0"/>
              </a:rPr>
              <a:t>নেতৃত্বে বঙ্গভঙ্গকে স্বাগত জানায়</a:t>
            </a:r>
            <a:r>
              <a:rPr lang="bn-IN" sz="3200" dirty="0" smtClean="0">
                <a:latin typeface="NikoshBAN" panose="02000000000000000000" pitchFamily="2" charset="0"/>
                <a:cs typeface="NikoshBAN" panose="02000000000000000000" pitchFamily="2" charset="0"/>
              </a:rPr>
              <a:t>। পূর্ব </a:t>
            </a:r>
            <a:r>
              <a:rPr lang="bn-IN" sz="3200" dirty="0">
                <a:latin typeface="NikoshBAN" panose="02000000000000000000" pitchFamily="2" charset="0"/>
                <a:cs typeface="NikoshBAN" panose="02000000000000000000" pitchFamily="2" charset="0"/>
              </a:rPr>
              <a:t>বাংলার পিছিয়ে পড়া মুসলমান সমপ্রদায় শিক্ষা-দীক্ষা এবং প্রশাসনিক ও অর্থনৈতিকভাবে বিভিন্ন ধরনের সুযোগ-সুবিধা পাবে এ আশায় তারা বঙ্গভঙ্গের প্রতি অকুণ্ঠ সমর্থন প্রদান করে</a:t>
            </a:r>
            <a:r>
              <a:rPr lang="bn-IN"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100" y="408707"/>
            <a:ext cx="5486037" cy="3877307"/>
          </a:xfrm>
          <a:prstGeom prst="rect">
            <a:avLst/>
          </a:prstGeom>
        </p:spPr>
      </p:pic>
    </p:spTree>
    <p:extLst>
      <p:ext uri="{BB962C8B-B14F-4D97-AF65-F5344CB8AC3E}">
        <p14:creationId xmlns:p14="http://schemas.microsoft.com/office/powerpoint/2010/main" val="325392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9" y="77275"/>
            <a:ext cx="11990231" cy="6709892"/>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218941" y="154547"/>
            <a:ext cx="11809927" cy="6542467"/>
          </a:xfrm>
          <a:prstGeom prst="rect">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297601" y="243410"/>
            <a:ext cx="11652606" cy="6364739"/>
          </a:xfrm>
          <a:prstGeom prst="rect">
            <a:avLst/>
          </a:prstGeom>
          <a:ln w="38100">
            <a:solidFill>
              <a:srgbClr val="00B0F0"/>
            </a:solidFill>
          </a:ln>
          <a:scene3d>
            <a:camera prst="orthographicFront"/>
            <a:lightRig rig="threePt" dir="t"/>
          </a:scene3d>
          <a:sp3d>
            <a:bevelB w="635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p:cNvSpPr txBox="1"/>
          <p:nvPr/>
        </p:nvSpPr>
        <p:spPr>
          <a:xfrm>
            <a:off x="2570870" y="6539716"/>
            <a:ext cx="7202659" cy="276999"/>
          </a:xfrm>
          <a:prstGeom prst="rect">
            <a:avLst/>
          </a:prstGeom>
          <a:noFill/>
        </p:spPr>
        <p:txBody>
          <a:bodyPr wrap="square" rtlCol="0">
            <a:spAutoFit/>
          </a:bodyPr>
          <a:lstStyle/>
          <a:p>
            <a:pPr algn="ctr"/>
            <a:r>
              <a:rPr lang="en-US" sz="1200" dirty="0" err="1" smtClean="0"/>
              <a:t>Dipen</a:t>
            </a:r>
            <a:r>
              <a:rPr lang="en-US" sz="1200" dirty="0" smtClean="0"/>
              <a:t> Chandra </a:t>
            </a:r>
            <a:r>
              <a:rPr lang="en-US" sz="1200" dirty="0" err="1" smtClean="0">
                <a:latin typeface="+mj-lt"/>
              </a:rPr>
              <a:t>Sen</a:t>
            </a:r>
            <a:r>
              <a:rPr lang="en-US" sz="1200" dirty="0" smtClean="0">
                <a:solidFill>
                  <a:srgbClr val="7030A0"/>
                </a:solidFill>
              </a:rPr>
              <a:t>, </a:t>
            </a:r>
            <a:r>
              <a:rPr lang="en-US" sz="1000" dirty="0" smtClean="0">
                <a:solidFill>
                  <a:srgbClr val="7030A0"/>
                </a:solidFill>
              </a:rPr>
              <a:t>dipen.email76</a:t>
            </a:r>
            <a:endParaRPr lang="en-US" sz="1000" dirty="0">
              <a:solidFill>
                <a:srgbClr val="7030A0"/>
              </a:solidFill>
            </a:endParaRPr>
          </a:p>
        </p:txBody>
      </p:sp>
      <p:sp>
        <p:nvSpPr>
          <p:cNvPr id="6" name="TextBox 5"/>
          <p:cNvSpPr txBox="1"/>
          <p:nvPr/>
        </p:nvSpPr>
        <p:spPr>
          <a:xfrm>
            <a:off x="525367" y="3465484"/>
            <a:ext cx="11107310" cy="3046988"/>
          </a:xfrm>
          <a:prstGeom prst="rect">
            <a:avLst/>
          </a:prstGeom>
          <a:noFill/>
          <a:ln w="38100">
            <a:solidFill>
              <a:srgbClr val="7030A0"/>
            </a:solidFill>
          </a:ln>
        </p:spPr>
        <p:txBody>
          <a:bodyPr wrap="square" rtlCol="0">
            <a:spAutoFit/>
          </a:bodyPr>
          <a:lstStyle/>
          <a:p>
            <a:pPr algn="just"/>
            <a:r>
              <a:rPr lang="bn-IN" sz="3200" dirty="0">
                <a:latin typeface="NikoshBAN" panose="02000000000000000000" pitchFamily="2" charset="0"/>
                <a:cs typeface="NikoshBAN" panose="02000000000000000000" pitchFamily="2" charset="0"/>
              </a:rPr>
              <a:t>অপর দিকে বঙ্গভঙ্গের বিরুদ্ধে তীব্র প্রতিক্রিয়া লক্ষ করা যায় হিন্দু সমপ্রদায়ের মধ্যে। ভারতীয় জাতীয় কংগ্রেসের নেতৃত্বে তারা বঙ্গভঙ্গের বিরুদ্ধে সুদৃঢ় ঐক্যবদ্ধ আন্দোলন গড়ে তোলে। এর পেছনে কারণ সম্পর্কে কোনো কোনো ঐতিহাসিক বলেছেন উঁচুতলার মানুষ অর্থাৎ পুঁজিপতি</a:t>
            </a:r>
            <a:r>
              <a:rPr lang="en-US" sz="3200" b="1"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শিক্ষিত মধ্যবিত্ত</a:t>
            </a:r>
            <a:r>
              <a:rPr lang="en-US" sz="3200" b="1"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জমিদার</a:t>
            </a:r>
            <a:r>
              <a:rPr lang="en-US" sz="3200" b="1"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আইনজীবী</a:t>
            </a:r>
            <a:r>
              <a:rPr lang="en-US" sz="3200" b="1"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সংবাদপত্রের মালিক</a:t>
            </a:r>
            <a:r>
              <a:rPr lang="en-US" sz="3200" b="1"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রাজনীতিবিদ এদের স্বার্থে আঘাত লাগার কারণে এরা বঙ্গভঙ্গের ঘোর বিরোধিতা শুরু করে।</a:t>
            </a:r>
            <a:endParaRPr lang="en-US" sz="3200" dirty="0">
              <a:latin typeface="NikoshBAN" panose="02000000000000000000" pitchFamily="2" charset="0"/>
              <a:cs typeface="NikoshBAN" panose="02000000000000000000" pitchFamily="2" charset="0"/>
            </a:endParaRPr>
          </a:p>
        </p:txBody>
      </p:sp>
      <p:sp>
        <p:nvSpPr>
          <p:cNvPr id="7" name="Right Arrow 6"/>
          <p:cNvSpPr/>
          <p:nvPr/>
        </p:nvSpPr>
        <p:spPr>
          <a:xfrm>
            <a:off x="669060" y="1175657"/>
            <a:ext cx="2684074" cy="2015686"/>
          </a:xfrm>
          <a:prstGeom prst="rightArrow">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102" y="350559"/>
            <a:ext cx="7779136" cy="29641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05341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24973855"/>
              </p:ext>
            </p:extLst>
          </p:nvPr>
        </p:nvGraphicFramePr>
        <p:xfrm>
          <a:off x="3239589" y="740447"/>
          <a:ext cx="8509070" cy="5647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2226" y="528718"/>
            <a:ext cx="2371603" cy="1200329"/>
          </a:xfrm>
          <a:prstGeom prst="rect">
            <a:avLst/>
          </a:prstGeom>
          <a:solidFill>
            <a:schemeClr val="accent6">
              <a:lumMod val="20000"/>
              <a:lumOff val="8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3600" b="1" dirty="0" smtClean="0">
                <a:latin typeface="NikoshBAN" panose="02000000000000000000" pitchFamily="2" charset="0"/>
                <a:cs typeface="NikoshBAN" panose="02000000000000000000" pitchFamily="2" charset="0"/>
              </a:rPr>
              <a:t>বঙ্গভঙ্গ</a:t>
            </a:r>
          </a:p>
          <a:p>
            <a:pPr algn="ctr"/>
            <a:r>
              <a:rPr lang="bn-IN" sz="3600" b="1" dirty="0" smtClean="0">
                <a:latin typeface="NikoshBAN" panose="02000000000000000000" pitchFamily="2" charset="0"/>
                <a:cs typeface="NikoshBAN" panose="02000000000000000000" pitchFamily="2" charset="0"/>
              </a:rPr>
              <a:t>রদের </a:t>
            </a:r>
            <a:r>
              <a:rPr lang="bn-IN" sz="3600" b="1" dirty="0">
                <a:latin typeface="NikoshBAN" panose="02000000000000000000" pitchFamily="2" charset="0"/>
                <a:cs typeface="NikoshBAN" panose="02000000000000000000" pitchFamily="2" charset="0"/>
              </a:rPr>
              <a:t>কারণ</a:t>
            </a:r>
            <a:endParaRPr lang="en-US" sz="3600" b="1" dirty="0">
              <a:ln/>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078598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graphicEl>
                                              <a:dgm id="{A550D830-8379-40C0-8700-ECF968E21CD4}"/>
                                            </p:graphicEl>
                                          </p:spTgt>
                                        </p:tgtEl>
                                        <p:attrNameLst>
                                          <p:attrName>style.visibility</p:attrName>
                                        </p:attrNameLst>
                                      </p:cBhvr>
                                      <p:to>
                                        <p:strVal val="visible"/>
                                      </p:to>
                                    </p:set>
                                    <p:anim calcmode="lin" valueType="num">
                                      <p:cBhvr>
                                        <p:cTn id="15" dur="1000" fill="hold"/>
                                        <p:tgtEl>
                                          <p:spTgt spid="3">
                                            <p:graphicEl>
                                              <a:dgm id="{A550D830-8379-40C0-8700-ECF968E21CD4}"/>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A550D830-8379-40C0-8700-ECF968E21CD4}"/>
                                            </p:graphicEl>
                                          </p:spTgt>
                                        </p:tgtEl>
                                        <p:attrNameLst>
                                          <p:attrName>ppt_h</p:attrName>
                                        </p:attrNameLst>
                                      </p:cBhvr>
                                      <p:tavLst>
                                        <p:tav tm="0">
                                          <p:val>
                                            <p:fltVal val="0"/>
                                          </p:val>
                                        </p:tav>
                                        <p:tav tm="100000">
                                          <p:val>
                                            <p:strVal val="#ppt_h"/>
                                          </p:val>
                                        </p:tav>
                                      </p:tavLst>
                                    </p:anim>
                                    <p:anim calcmode="lin" valueType="num">
                                      <p:cBhvr>
                                        <p:cTn id="17" dur="1000" fill="hold"/>
                                        <p:tgtEl>
                                          <p:spTgt spid="3">
                                            <p:graphicEl>
                                              <a:dgm id="{A550D830-8379-40C0-8700-ECF968E21CD4}"/>
                                            </p:graphicEl>
                                          </p:spTgt>
                                        </p:tgtEl>
                                        <p:attrNameLst>
                                          <p:attrName>style.rotation</p:attrName>
                                        </p:attrNameLst>
                                      </p:cBhvr>
                                      <p:tavLst>
                                        <p:tav tm="0">
                                          <p:val>
                                            <p:fltVal val="90"/>
                                          </p:val>
                                        </p:tav>
                                        <p:tav tm="100000">
                                          <p:val>
                                            <p:fltVal val="0"/>
                                          </p:val>
                                        </p:tav>
                                      </p:tavLst>
                                    </p:anim>
                                    <p:animEffect transition="in" filter="fade">
                                      <p:cBhvr>
                                        <p:cTn id="18" dur="1000"/>
                                        <p:tgtEl>
                                          <p:spTgt spid="3">
                                            <p:graphicEl>
                                              <a:dgm id="{A550D830-8379-40C0-8700-ECF968E21CD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graphicEl>
                                              <a:dgm id="{5516F71F-8088-483B-B458-CB0E8711E484}"/>
                                            </p:graphicEl>
                                          </p:spTgt>
                                        </p:tgtEl>
                                        <p:attrNameLst>
                                          <p:attrName>style.visibility</p:attrName>
                                        </p:attrNameLst>
                                      </p:cBhvr>
                                      <p:to>
                                        <p:strVal val="visible"/>
                                      </p:to>
                                    </p:set>
                                    <p:anim calcmode="lin" valueType="num">
                                      <p:cBhvr>
                                        <p:cTn id="23" dur="1000" fill="hold"/>
                                        <p:tgtEl>
                                          <p:spTgt spid="3">
                                            <p:graphicEl>
                                              <a:dgm id="{5516F71F-8088-483B-B458-CB0E8711E484}"/>
                                            </p:graphicEl>
                                          </p:spTgt>
                                        </p:tgtEl>
                                        <p:attrNameLst>
                                          <p:attrName>ppt_w</p:attrName>
                                        </p:attrNameLst>
                                      </p:cBhvr>
                                      <p:tavLst>
                                        <p:tav tm="0">
                                          <p:val>
                                            <p:fltVal val="0"/>
                                          </p:val>
                                        </p:tav>
                                        <p:tav tm="100000">
                                          <p:val>
                                            <p:strVal val="#ppt_w"/>
                                          </p:val>
                                        </p:tav>
                                      </p:tavLst>
                                    </p:anim>
                                    <p:anim calcmode="lin" valueType="num">
                                      <p:cBhvr>
                                        <p:cTn id="24" dur="1000" fill="hold"/>
                                        <p:tgtEl>
                                          <p:spTgt spid="3">
                                            <p:graphicEl>
                                              <a:dgm id="{5516F71F-8088-483B-B458-CB0E8711E484}"/>
                                            </p:graphicEl>
                                          </p:spTgt>
                                        </p:tgtEl>
                                        <p:attrNameLst>
                                          <p:attrName>ppt_h</p:attrName>
                                        </p:attrNameLst>
                                      </p:cBhvr>
                                      <p:tavLst>
                                        <p:tav tm="0">
                                          <p:val>
                                            <p:fltVal val="0"/>
                                          </p:val>
                                        </p:tav>
                                        <p:tav tm="100000">
                                          <p:val>
                                            <p:strVal val="#ppt_h"/>
                                          </p:val>
                                        </p:tav>
                                      </p:tavLst>
                                    </p:anim>
                                    <p:anim calcmode="lin" valueType="num">
                                      <p:cBhvr>
                                        <p:cTn id="25" dur="1000" fill="hold"/>
                                        <p:tgtEl>
                                          <p:spTgt spid="3">
                                            <p:graphicEl>
                                              <a:dgm id="{5516F71F-8088-483B-B458-CB0E8711E484}"/>
                                            </p:graphicEl>
                                          </p:spTgt>
                                        </p:tgtEl>
                                        <p:attrNameLst>
                                          <p:attrName>style.rotation</p:attrName>
                                        </p:attrNameLst>
                                      </p:cBhvr>
                                      <p:tavLst>
                                        <p:tav tm="0">
                                          <p:val>
                                            <p:fltVal val="90"/>
                                          </p:val>
                                        </p:tav>
                                        <p:tav tm="100000">
                                          <p:val>
                                            <p:fltVal val="0"/>
                                          </p:val>
                                        </p:tav>
                                      </p:tavLst>
                                    </p:anim>
                                    <p:animEffect transition="in" filter="fade">
                                      <p:cBhvr>
                                        <p:cTn id="26" dur="1000"/>
                                        <p:tgtEl>
                                          <p:spTgt spid="3">
                                            <p:graphicEl>
                                              <a:dgm id="{5516F71F-8088-483B-B458-CB0E8711E484}"/>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graphicEl>
                                              <a:dgm id="{C6BEB2D0-C6DF-46A3-81BB-489C22BFEF7D}"/>
                                            </p:graphicEl>
                                          </p:spTgt>
                                        </p:tgtEl>
                                        <p:attrNameLst>
                                          <p:attrName>style.visibility</p:attrName>
                                        </p:attrNameLst>
                                      </p:cBhvr>
                                      <p:to>
                                        <p:strVal val="visible"/>
                                      </p:to>
                                    </p:set>
                                    <p:anim calcmode="lin" valueType="num">
                                      <p:cBhvr>
                                        <p:cTn id="29" dur="1000" fill="hold"/>
                                        <p:tgtEl>
                                          <p:spTgt spid="3">
                                            <p:graphicEl>
                                              <a:dgm id="{C6BEB2D0-C6DF-46A3-81BB-489C22BFEF7D}"/>
                                            </p:graphicEl>
                                          </p:spTgt>
                                        </p:tgtEl>
                                        <p:attrNameLst>
                                          <p:attrName>ppt_w</p:attrName>
                                        </p:attrNameLst>
                                      </p:cBhvr>
                                      <p:tavLst>
                                        <p:tav tm="0">
                                          <p:val>
                                            <p:fltVal val="0"/>
                                          </p:val>
                                        </p:tav>
                                        <p:tav tm="100000">
                                          <p:val>
                                            <p:strVal val="#ppt_w"/>
                                          </p:val>
                                        </p:tav>
                                      </p:tavLst>
                                    </p:anim>
                                    <p:anim calcmode="lin" valueType="num">
                                      <p:cBhvr>
                                        <p:cTn id="30" dur="1000" fill="hold"/>
                                        <p:tgtEl>
                                          <p:spTgt spid="3">
                                            <p:graphicEl>
                                              <a:dgm id="{C6BEB2D0-C6DF-46A3-81BB-489C22BFEF7D}"/>
                                            </p:graphicEl>
                                          </p:spTgt>
                                        </p:tgtEl>
                                        <p:attrNameLst>
                                          <p:attrName>ppt_h</p:attrName>
                                        </p:attrNameLst>
                                      </p:cBhvr>
                                      <p:tavLst>
                                        <p:tav tm="0">
                                          <p:val>
                                            <p:fltVal val="0"/>
                                          </p:val>
                                        </p:tav>
                                        <p:tav tm="100000">
                                          <p:val>
                                            <p:strVal val="#ppt_h"/>
                                          </p:val>
                                        </p:tav>
                                      </p:tavLst>
                                    </p:anim>
                                    <p:anim calcmode="lin" valueType="num">
                                      <p:cBhvr>
                                        <p:cTn id="31" dur="1000" fill="hold"/>
                                        <p:tgtEl>
                                          <p:spTgt spid="3">
                                            <p:graphicEl>
                                              <a:dgm id="{C6BEB2D0-C6DF-46A3-81BB-489C22BFEF7D}"/>
                                            </p:graphicEl>
                                          </p:spTgt>
                                        </p:tgtEl>
                                        <p:attrNameLst>
                                          <p:attrName>style.rotation</p:attrName>
                                        </p:attrNameLst>
                                      </p:cBhvr>
                                      <p:tavLst>
                                        <p:tav tm="0">
                                          <p:val>
                                            <p:fltVal val="90"/>
                                          </p:val>
                                        </p:tav>
                                        <p:tav tm="100000">
                                          <p:val>
                                            <p:fltVal val="0"/>
                                          </p:val>
                                        </p:tav>
                                      </p:tavLst>
                                    </p:anim>
                                    <p:animEffect transition="in" filter="fade">
                                      <p:cBhvr>
                                        <p:cTn id="32" dur="1000"/>
                                        <p:tgtEl>
                                          <p:spTgt spid="3">
                                            <p:graphicEl>
                                              <a:dgm id="{C6BEB2D0-C6DF-46A3-81BB-489C22BFEF7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graphicEl>
                                              <a:dgm id="{93592FAF-E67C-4B55-9268-B65E9B723BB5}"/>
                                            </p:graphicEl>
                                          </p:spTgt>
                                        </p:tgtEl>
                                        <p:attrNameLst>
                                          <p:attrName>style.visibility</p:attrName>
                                        </p:attrNameLst>
                                      </p:cBhvr>
                                      <p:to>
                                        <p:strVal val="visible"/>
                                      </p:to>
                                    </p:set>
                                    <p:anim calcmode="lin" valueType="num">
                                      <p:cBhvr>
                                        <p:cTn id="37" dur="1000" fill="hold"/>
                                        <p:tgtEl>
                                          <p:spTgt spid="3">
                                            <p:graphicEl>
                                              <a:dgm id="{93592FAF-E67C-4B55-9268-B65E9B723BB5}"/>
                                            </p:graphicEl>
                                          </p:spTgt>
                                        </p:tgtEl>
                                        <p:attrNameLst>
                                          <p:attrName>ppt_w</p:attrName>
                                        </p:attrNameLst>
                                      </p:cBhvr>
                                      <p:tavLst>
                                        <p:tav tm="0">
                                          <p:val>
                                            <p:fltVal val="0"/>
                                          </p:val>
                                        </p:tav>
                                        <p:tav tm="100000">
                                          <p:val>
                                            <p:strVal val="#ppt_w"/>
                                          </p:val>
                                        </p:tav>
                                      </p:tavLst>
                                    </p:anim>
                                    <p:anim calcmode="lin" valueType="num">
                                      <p:cBhvr>
                                        <p:cTn id="38" dur="1000" fill="hold"/>
                                        <p:tgtEl>
                                          <p:spTgt spid="3">
                                            <p:graphicEl>
                                              <a:dgm id="{93592FAF-E67C-4B55-9268-B65E9B723BB5}"/>
                                            </p:graphicEl>
                                          </p:spTgt>
                                        </p:tgtEl>
                                        <p:attrNameLst>
                                          <p:attrName>ppt_h</p:attrName>
                                        </p:attrNameLst>
                                      </p:cBhvr>
                                      <p:tavLst>
                                        <p:tav tm="0">
                                          <p:val>
                                            <p:fltVal val="0"/>
                                          </p:val>
                                        </p:tav>
                                        <p:tav tm="100000">
                                          <p:val>
                                            <p:strVal val="#ppt_h"/>
                                          </p:val>
                                        </p:tav>
                                      </p:tavLst>
                                    </p:anim>
                                    <p:anim calcmode="lin" valueType="num">
                                      <p:cBhvr>
                                        <p:cTn id="39" dur="1000" fill="hold"/>
                                        <p:tgtEl>
                                          <p:spTgt spid="3">
                                            <p:graphicEl>
                                              <a:dgm id="{93592FAF-E67C-4B55-9268-B65E9B723BB5}"/>
                                            </p:graphicEl>
                                          </p:spTgt>
                                        </p:tgtEl>
                                        <p:attrNameLst>
                                          <p:attrName>style.rotation</p:attrName>
                                        </p:attrNameLst>
                                      </p:cBhvr>
                                      <p:tavLst>
                                        <p:tav tm="0">
                                          <p:val>
                                            <p:fltVal val="90"/>
                                          </p:val>
                                        </p:tav>
                                        <p:tav tm="100000">
                                          <p:val>
                                            <p:fltVal val="0"/>
                                          </p:val>
                                        </p:tav>
                                      </p:tavLst>
                                    </p:anim>
                                    <p:animEffect transition="in" filter="fade">
                                      <p:cBhvr>
                                        <p:cTn id="40" dur="1000"/>
                                        <p:tgtEl>
                                          <p:spTgt spid="3">
                                            <p:graphicEl>
                                              <a:dgm id="{93592FAF-E67C-4B55-9268-B65E9B723BB5}"/>
                                            </p:graphic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graphicEl>
                                              <a:dgm id="{2755B595-3A1B-45F3-B694-C971DB7CBE02}"/>
                                            </p:graphicEl>
                                          </p:spTgt>
                                        </p:tgtEl>
                                        <p:attrNameLst>
                                          <p:attrName>style.visibility</p:attrName>
                                        </p:attrNameLst>
                                      </p:cBhvr>
                                      <p:to>
                                        <p:strVal val="visible"/>
                                      </p:to>
                                    </p:set>
                                    <p:anim calcmode="lin" valueType="num">
                                      <p:cBhvr>
                                        <p:cTn id="43" dur="1000" fill="hold"/>
                                        <p:tgtEl>
                                          <p:spTgt spid="3">
                                            <p:graphicEl>
                                              <a:dgm id="{2755B595-3A1B-45F3-B694-C971DB7CBE02}"/>
                                            </p:graphicEl>
                                          </p:spTgt>
                                        </p:tgtEl>
                                        <p:attrNameLst>
                                          <p:attrName>ppt_w</p:attrName>
                                        </p:attrNameLst>
                                      </p:cBhvr>
                                      <p:tavLst>
                                        <p:tav tm="0">
                                          <p:val>
                                            <p:fltVal val="0"/>
                                          </p:val>
                                        </p:tav>
                                        <p:tav tm="100000">
                                          <p:val>
                                            <p:strVal val="#ppt_w"/>
                                          </p:val>
                                        </p:tav>
                                      </p:tavLst>
                                    </p:anim>
                                    <p:anim calcmode="lin" valueType="num">
                                      <p:cBhvr>
                                        <p:cTn id="44" dur="1000" fill="hold"/>
                                        <p:tgtEl>
                                          <p:spTgt spid="3">
                                            <p:graphicEl>
                                              <a:dgm id="{2755B595-3A1B-45F3-B694-C971DB7CBE02}"/>
                                            </p:graphicEl>
                                          </p:spTgt>
                                        </p:tgtEl>
                                        <p:attrNameLst>
                                          <p:attrName>ppt_h</p:attrName>
                                        </p:attrNameLst>
                                      </p:cBhvr>
                                      <p:tavLst>
                                        <p:tav tm="0">
                                          <p:val>
                                            <p:fltVal val="0"/>
                                          </p:val>
                                        </p:tav>
                                        <p:tav tm="100000">
                                          <p:val>
                                            <p:strVal val="#ppt_h"/>
                                          </p:val>
                                        </p:tav>
                                      </p:tavLst>
                                    </p:anim>
                                    <p:anim calcmode="lin" valueType="num">
                                      <p:cBhvr>
                                        <p:cTn id="45" dur="1000" fill="hold"/>
                                        <p:tgtEl>
                                          <p:spTgt spid="3">
                                            <p:graphicEl>
                                              <a:dgm id="{2755B595-3A1B-45F3-B694-C971DB7CBE02}"/>
                                            </p:graphicEl>
                                          </p:spTgt>
                                        </p:tgtEl>
                                        <p:attrNameLst>
                                          <p:attrName>style.rotation</p:attrName>
                                        </p:attrNameLst>
                                      </p:cBhvr>
                                      <p:tavLst>
                                        <p:tav tm="0">
                                          <p:val>
                                            <p:fltVal val="90"/>
                                          </p:val>
                                        </p:tav>
                                        <p:tav tm="100000">
                                          <p:val>
                                            <p:fltVal val="0"/>
                                          </p:val>
                                        </p:tav>
                                      </p:tavLst>
                                    </p:anim>
                                    <p:animEffect transition="in" filter="fade">
                                      <p:cBhvr>
                                        <p:cTn id="46" dur="1000"/>
                                        <p:tgtEl>
                                          <p:spTgt spid="3">
                                            <p:graphicEl>
                                              <a:dgm id="{2755B595-3A1B-45F3-B694-C971DB7CBE02}"/>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graphicEl>
                                              <a:dgm id="{5D831FF0-B36E-4622-8C5B-2D52FF56C299}"/>
                                            </p:graphicEl>
                                          </p:spTgt>
                                        </p:tgtEl>
                                        <p:attrNameLst>
                                          <p:attrName>style.visibility</p:attrName>
                                        </p:attrNameLst>
                                      </p:cBhvr>
                                      <p:to>
                                        <p:strVal val="visible"/>
                                      </p:to>
                                    </p:set>
                                    <p:anim calcmode="lin" valueType="num">
                                      <p:cBhvr>
                                        <p:cTn id="51" dur="1000" fill="hold"/>
                                        <p:tgtEl>
                                          <p:spTgt spid="3">
                                            <p:graphicEl>
                                              <a:dgm id="{5D831FF0-B36E-4622-8C5B-2D52FF56C299}"/>
                                            </p:graphicEl>
                                          </p:spTgt>
                                        </p:tgtEl>
                                        <p:attrNameLst>
                                          <p:attrName>ppt_w</p:attrName>
                                        </p:attrNameLst>
                                      </p:cBhvr>
                                      <p:tavLst>
                                        <p:tav tm="0">
                                          <p:val>
                                            <p:fltVal val="0"/>
                                          </p:val>
                                        </p:tav>
                                        <p:tav tm="100000">
                                          <p:val>
                                            <p:strVal val="#ppt_w"/>
                                          </p:val>
                                        </p:tav>
                                      </p:tavLst>
                                    </p:anim>
                                    <p:anim calcmode="lin" valueType="num">
                                      <p:cBhvr>
                                        <p:cTn id="52" dur="1000" fill="hold"/>
                                        <p:tgtEl>
                                          <p:spTgt spid="3">
                                            <p:graphicEl>
                                              <a:dgm id="{5D831FF0-B36E-4622-8C5B-2D52FF56C299}"/>
                                            </p:graphicEl>
                                          </p:spTgt>
                                        </p:tgtEl>
                                        <p:attrNameLst>
                                          <p:attrName>ppt_h</p:attrName>
                                        </p:attrNameLst>
                                      </p:cBhvr>
                                      <p:tavLst>
                                        <p:tav tm="0">
                                          <p:val>
                                            <p:fltVal val="0"/>
                                          </p:val>
                                        </p:tav>
                                        <p:tav tm="100000">
                                          <p:val>
                                            <p:strVal val="#ppt_h"/>
                                          </p:val>
                                        </p:tav>
                                      </p:tavLst>
                                    </p:anim>
                                    <p:anim calcmode="lin" valueType="num">
                                      <p:cBhvr>
                                        <p:cTn id="53" dur="1000" fill="hold"/>
                                        <p:tgtEl>
                                          <p:spTgt spid="3">
                                            <p:graphicEl>
                                              <a:dgm id="{5D831FF0-B36E-4622-8C5B-2D52FF56C299}"/>
                                            </p:graphicEl>
                                          </p:spTgt>
                                        </p:tgtEl>
                                        <p:attrNameLst>
                                          <p:attrName>style.rotation</p:attrName>
                                        </p:attrNameLst>
                                      </p:cBhvr>
                                      <p:tavLst>
                                        <p:tav tm="0">
                                          <p:val>
                                            <p:fltVal val="90"/>
                                          </p:val>
                                        </p:tav>
                                        <p:tav tm="100000">
                                          <p:val>
                                            <p:fltVal val="0"/>
                                          </p:val>
                                        </p:tav>
                                      </p:tavLst>
                                    </p:anim>
                                    <p:animEffect transition="in" filter="fade">
                                      <p:cBhvr>
                                        <p:cTn id="54" dur="1000"/>
                                        <p:tgtEl>
                                          <p:spTgt spid="3">
                                            <p:graphicEl>
                                              <a:dgm id="{5D831FF0-B36E-4622-8C5B-2D52FF56C299}"/>
                                            </p:graphic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3">
                                            <p:graphicEl>
                                              <a:dgm id="{1B93788A-763F-404D-9D76-6B90900800F6}"/>
                                            </p:graphicEl>
                                          </p:spTgt>
                                        </p:tgtEl>
                                        <p:attrNameLst>
                                          <p:attrName>style.visibility</p:attrName>
                                        </p:attrNameLst>
                                      </p:cBhvr>
                                      <p:to>
                                        <p:strVal val="visible"/>
                                      </p:to>
                                    </p:set>
                                    <p:anim calcmode="lin" valueType="num">
                                      <p:cBhvr>
                                        <p:cTn id="57" dur="1000" fill="hold"/>
                                        <p:tgtEl>
                                          <p:spTgt spid="3">
                                            <p:graphicEl>
                                              <a:dgm id="{1B93788A-763F-404D-9D76-6B90900800F6}"/>
                                            </p:graphicEl>
                                          </p:spTgt>
                                        </p:tgtEl>
                                        <p:attrNameLst>
                                          <p:attrName>ppt_w</p:attrName>
                                        </p:attrNameLst>
                                      </p:cBhvr>
                                      <p:tavLst>
                                        <p:tav tm="0">
                                          <p:val>
                                            <p:fltVal val="0"/>
                                          </p:val>
                                        </p:tav>
                                        <p:tav tm="100000">
                                          <p:val>
                                            <p:strVal val="#ppt_w"/>
                                          </p:val>
                                        </p:tav>
                                      </p:tavLst>
                                    </p:anim>
                                    <p:anim calcmode="lin" valueType="num">
                                      <p:cBhvr>
                                        <p:cTn id="58" dur="1000" fill="hold"/>
                                        <p:tgtEl>
                                          <p:spTgt spid="3">
                                            <p:graphicEl>
                                              <a:dgm id="{1B93788A-763F-404D-9D76-6B90900800F6}"/>
                                            </p:graphicEl>
                                          </p:spTgt>
                                        </p:tgtEl>
                                        <p:attrNameLst>
                                          <p:attrName>ppt_h</p:attrName>
                                        </p:attrNameLst>
                                      </p:cBhvr>
                                      <p:tavLst>
                                        <p:tav tm="0">
                                          <p:val>
                                            <p:fltVal val="0"/>
                                          </p:val>
                                        </p:tav>
                                        <p:tav tm="100000">
                                          <p:val>
                                            <p:strVal val="#ppt_h"/>
                                          </p:val>
                                        </p:tav>
                                      </p:tavLst>
                                    </p:anim>
                                    <p:anim calcmode="lin" valueType="num">
                                      <p:cBhvr>
                                        <p:cTn id="59" dur="1000" fill="hold"/>
                                        <p:tgtEl>
                                          <p:spTgt spid="3">
                                            <p:graphicEl>
                                              <a:dgm id="{1B93788A-763F-404D-9D76-6B90900800F6}"/>
                                            </p:graphicEl>
                                          </p:spTgt>
                                        </p:tgtEl>
                                        <p:attrNameLst>
                                          <p:attrName>style.rotation</p:attrName>
                                        </p:attrNameLst>
                                      </p:cBhvr>
                                      <p:tavLst>
                                        <p:tav tm="0">
                                          <p:val>
                                            <p:fltVal val="90"/>
                                          </p:val>
                                        </p:tav>
                                        <p:tav tm="100000">
                                          <p:val>
                                            <p:fltVal val="0"/>
                                          </p:val>
                                        </p:tav>
                                      </p:tavLst>
                                    </p:anim>
                                    <p:animEffect transition="in" filter="fade">
                                      <p:cBhvr>
                                        <p:cTn id="60" dur="1000"/>
                                        <p:tgtEl>
                                          <p:spTgt spid="3">
                                            <p:graphicEl>
                                              <a:dgm id="{1B93788A-763F-404D-9D76-6B90900800F6}"/>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
                                            <p:graphicEl>
                                              <a:dgm id="{0F1BE256-8D28-4367-BB1A-A70701D6EBCD}"/>
                                            </p:graphicEl>
                                          </p:spTgt>
                                        </p:tgtEl>
                                        <p:attrNameLst>
                                          <p:attrName>style.visibility</p:attrName>
                                        </p:attrNameLst>
                                      </p:cBhvr>
                                      <p:to>
                                        <p:strVal val="visible"/>
                                      </p:to>
                                    </p:set>
                                    <p:anim calcmode="lin" valueType="num">
                                      <p:cBhvr>
                                        <p:cTn id="63" dur="1000" fill="hold"/>
                                        <p:tgtEl>
                                          <p:spTgt spid="3">
                                            <p:graphicEl>
                                              <a:dgm id="{0F1BE256-8D28-4367-BB1A-A70701D6EBCD}"/>
                                            </p:graphicEl>
                                          </p:spTgt>
                                        </p:tgtEl>
                                        <p:attrNameLst>
                                          <p:attrName>ppt_w</p:attrName>
                                        </p:attrNameLst>
                                      </p:cBhvr>
                                      <p:tavLst>
                                        <p:tav tm="0">
                                          <p:val>
                                            <p:fltVal val="0"/>
                                          </p:val>
                                        </p:tav>
                                        <p:tav tm="100000">
                                          <p:val>
                                            <p:strVal val="#ppt_w"/>
                                          </p:val>
                                        </p:tav>
                                      </p:tavLst>
                                    </p:anim>
                                    <p:anim calcmode="lin" valueType="num">
                                      <p:cBhvr>
                                        <p:cTn id="64" dur="1000" fill="hold"/>
                                        <p:tgtEl>
                                          <p:spTgt spid="3">
                                            <p:graphicEl>
                                              <a:dgm id="{0F1BE256-8D28-4367-BB1A-A70701D6EBCD}"/>
                                            </p:graphicEl>
                                          </p:spTgt>
                                        </p:tgtEl>
                                        <p:attrNameLst>
                                          <p:attrName>ppt_h</p:attrName>
                                        </p:attrNameLst>
                                      </p:cBhvr>
                                      <p:tavLst>
                                        <p:tav tm="0">
                                          <p:val>
                                            <p:fltVal val="0"/>
                                          </p:val>
                                        </p:tav>
                                        <p:tav tm="100000">
                                          <p:val>
                                            <p:strVal val="#ppt_h"/>
                                          </p:val>
                                        </p:tav>
                                      </p:tavLst>
                                    </p:anim>
                                    <p:anim calcmode="lin" valueType="num">
                                      <p:cBhvr>
                                        <p:cTn id="65" dur="1000" fill="hold"/>
                                        <p:tgtEl>
                                          <p:spTgt spid="3">
                                            <p:graphicEl>
                                              <a:dgm id="{0F1BE256-8D28-4367-BB1A-A70701D6EBCD}"/>
                                            </p:graphicEl>
                                          </p:spTgt>
                                        </p:tgtEl>
                                        <p:attrNameLst>
                                          <p:attrName>style.rotation</p:attrName>
                                        </p:attrNameLst>
                                      </p:cBhvr>
                                      <p:tavLst>
                                        <p:tav tm="0">
                                          <p:val>
                                            <p:fltVal val="90"/>
                                          </p:val>
                                        </p:tav>
                                        <p:tav tm="100000">
                                          <p:val>
                                            <p:fltVal val="0"/>
                                          </p:val>
                                        </p:tav>
                                      </p:tavLst>
                                    </p:anim>
                                    <p:animEffect transition="in" filter="fade">
                                      <p:cBhvr>
                                        <p:cTn id="66" dur="1000"/>
                                        <p:tgtEl>
                                          <p:spTgt spid="3">
                                            <p:graphicEl>
                                              <a:dgm id="{0F1BE256-8D28-4367-BB1A-A70701D6EB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0"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29489" y="318653"/>
            <a:ext cx="6427211"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673714" y="902571"/>
            <a:ext cx="5849874" cy="2677656"/>
          </a:xfrm>
          <a:prstGeom prst="rect">
            <a:avLst/>
          </a:prstGeom>
        </p:spPr>
        <p:txBody>
          <a:bodyPr wrap="square">
            <a:spAutoFit/>
          </a:bodyPr>
          <a:lstStyle/>
          <a:p>
            <a:pPr lvl="0" algn="ctr"/>
            <a:r>
              <a:rPr lang="bn-IN" sz="4400" u="sng" dirty="0" smtClean="0">
                <a:solidFill>
                  <a:schemeClr val="bg1"/>
                </a:solidFill>
                <a:latin typeface="NikoshBAN" panose="02000000000000000000" pitchFamily="2" charset="0"/>
                <a:cs typeface="NikoshBAN" panose="02000000000000000000" pitchFamily="2" charset="0"/>
              </a:rPr>
              <a:t>দলীয় কাজ</a:t>
            </a:r>
          </a:p>
          <a:p>
            <a:pPr lvl="0" algn="ctr"/>
            <a:endParaRPr lang="bn-IN" sz="2800" u="sng" dirty="0" smtClean="0">
              <a:solidFill>
                <a:schemeClr val="bg1"/>
              </a:solidFill>
              <a:latin typeface="NikoshBAN" panose="02000000000000000000" pitchFamily="2" charset="0"/>
              <a:cs typeface="NikoshBAN" panose="02000000000000000000" pitchFamily="2" charset="0"/>
            </a:endParaRPr>
          </a:p>
          <a:p>
            <a:pPr algn="just"/>
            <a:r>
              <a:rPr lang="bn-IN" sz="3200" dirty="0" smtClean="0">
                <a:solidFill>
                  <a:schemeClr val="bg1"/>
                </a:solidFill>
                <a:latin typeface="NikoshBAN" panose="02000000000000000000" pitchFamily="2" charset="0"/>
                <a:cs typeface="NikoshBAN" panose="02000000000000000000" pitchFamily="2" charset="0"/>
              </a:rPr>
              <a:t>১। ‘বঙ্গভঙ্গের </a:t>
            </a:r>
            <a:r>
              <a:rPr lang="bn-IN" sz="3200" dirty="0">
                <a:solidFill>
                  <a:schemeClr val="bg1"/>
                </a:solidFill>
                <a:latin typeface="NikoshBAN" panose="02000000000000000000" pitchFamily="2" charset="0"/>
                <a:cs typeface="NikoshBAN" panose="02000000000000000000" pitchFamily="2" charset="0"/>
              </a:rPr>
              <a:t>পর থেকে </a:t>
            </a:r>
            <a:r>
              <a:rPr lang="bn-IN" sz="3200" dirty="0" smtClean="0">
                <a:solidFill>
                  <a:schemeClr val="bg1"/>
                </a:solidFill>
                <a:latin typeface="NikoshBAN" panose="02000000000000000000" pitchFamily="2" charset="0"/>
                <a:cs typeface="NikoshBAN" panose="02000000000000000000" pitchFamily="2" charset="0"/>
              </a:rPr>
              <a:t>হিন্দু-মুসলমানের মধ্যে </a:t>
            </a:r>
            <a:r>
              <a:rPr lang="bn-IN" sz="3200" dirty="0">
                <a:solidFill>
                  <a:schemeClr val="bg1"/>
                </a:solidFill>
                <a:latin typeface="NikoshBAN" panose="02000000000000000000" pitchFamily="2" charset="0"/>
                <a:cs typeface="NikoshBAN" panose="02000000000000000000" pitchFamily="2" charset="0"/>
              </a:rPr>
              <a:t>সম্পর্কে ফাটল ধরে</a:t>
            </a:r>
            <a:r>
              <a:rPr lang="bn-IN" sz="3200" dirty="0" smtClean="0">
                <a:solidFill>
                  <a:schemeClr val="bg1"/>
                </a:solidFill>
                <a:latin typeface="NikoshBAN" panose="02000000000000000000" pitchFamily="2" charset="0"/>
                <a:cs typeface="NikoshBAN" panose="02000000000000000000" pitchFamily="2" charset="0"/>
              </a:rPr>
              <a:t>।’ উক্তিটি যুক্তি সহকারে লিখ</a:t>
            </a:r>
            <a:r>
              <a:rPr lang="bn-BD" sz="3200" b="1" dirty="0" smtClean="0">
                <a:solidFill>
                  <a:schemeClr val="bg1"/>
                </a:solidFill>
                <a:latin typeface="NikoshBAN" panose="02000000000000000000" pitchFamily="2" charset="0"/>
                <a:cs typeface="NikoshBAN" panose="02000000000000000000" pitchFamily="2" charset="0"/>
              </a:rPr>
              <a:t>।</a:t>
            </a:r>
            <a:endParaRPr lang="en-US" sz="3200" b="1" dirty="0">
              <a:solidFill>
                <a:schemeClr val="bg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0926" y="1592336"/>
            <a:ext cx="4971659" cy="3728744"/>
          </a:xfrm>
          <a:prstGeom prst="rect">
            <a:avLst/>
          </a:prstGeom>
          <a:ln>
            <a:noFill/>
          </a:ln>
          <a:effectLst>
            <a:softEdge rad="112500"/>
          </a:effectLst>
        </p:spPr>
      </p:pic>
    </p:spTree>
    <p:extLst>
      <p:ext uri="{BB962C8B-B14F-4D97-AF65-F5344CB8AC3E}">
        <p14:creationId xmlns:p14="http://schemas.microsoft.com/office/powerpoint/2010/main" val="2136970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3886" y="323556"/>
            <a:ext cx="11523260"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544035" y="492417"/>
            <a:ext cx="7583312" cy="3239806"/>
          </a:xfrm>
          <a:prstGeom prst="roundRect">
            <a:avLst/>
          </a:prstGeom>
          <a:solidFill>
            <a:schemeClr val="bg1">
              <a:lumMod val="95000"/>
            </a:schemeClr>
          </a:solid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NikoshBAN" panose="02000000000000000000" pitchFamily="2" charset="0"/>
                <a:cs typeface="NikoshBAN" panose="02000000000000000000" pitchFamily="2" charset="0"/>
              </a:rPr>
              <a:t>মোঃ</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একরামুল</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হক</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সরকার</a:t>
            </a:r>
            <a:endParaRPr lang="en-US" sz="2400" b="1" dirty="0" smtClean="0">
              <a:solidFill>
                <a:schemeClr val="tx1"/>
              </a:solidFill>
              <a:latin typeface="NikoshBAN" panose="02000000000000000000" pitchFamily="2" charset="0"/>
              <a:cs typeface="NikoshBAN" panose="02000000000000000000" pitchFamily="2" charset="0"/>
            </a:endParaRPr>
          </a:p>
          <a:p>
            <a:pPr algn="ctr"/>
            <a:r>
              <a:rPr lang="en-US" sz="2400" b="1" dirty="0" err="1" smtClean="0">
                <a:solidFill>
                  <a:schemeClr val="tx1"/>
                </a:solidFill>
                <a:latin typeface="NikoshBAN" panose="02000000000000000000" pitchFamily="2" charset="0"/>
                <a:cs typeface="NikoshBAN" panose="02000000000000000000" pitchFamily="2" charset="0"/>
              </a:rPr>
              <a:t>প্রধান</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শিক্ষক</a:t>
            </a:r>
            <a:r>
              <a:rPr lang="en-US" sz="2400" b="1" dirty="0" smtClean="0">
                <a:solidFill>
                  <a:schemeClr val="tx1"/>
                </a:solidFill>
                <a:latin typeface="NikoshBAN" panose="02000000000000000000" pitchFamily="2" charset="0"/>
                <a:cs typeface="NikoshBAN" panose="02000000000000000000" pitchFamily="2" charset="0"/>
              </a:rPr>
              <a:t> </a:t>
            </a:r>
          </a:p>
          <a:p>
            <a:pPr algn="ctr"/>
            <a:r>
              <a:rPr lang="en-US" sz="2400" b="1" dirty="0" err="1" smtClean="0">
                <a:solidFill>
                  <a:schemeClr val="tx1"/>
                </a:solidFill>
                <a:latin typeface="NikoshBAN" panose="02000000000000000000" pitchFamily="2" charset="0"/>
                <a:cs typeface="NikoshBAN" panose="02000000000000000000" pitchFamily="2" charset="0"/>
              </a:rPr>
              <a:t>তিস্তা</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কে</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আর</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খাদেম</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উচ্চ বিদ্যালয়</a:t>
            </a:r>
            <a:r>
              <a:rPr lang="en-US" sz="2400" b="1" dirty="0" smtClean="0">
                <a:solidFill>
                  <a:schemeClr val="tx1"/>
                </a:solidFill>
                <a:latin typeface="NikoshBAN" panose="02000000000000000000" pitchFamily="2" charset="0"/>
                <a:cs typeface="NikoshBAN" panose="02000000000000000000" pitchFamily="2" charset="0"/>
              </a:rPr>
              <a:t>।</a:t>
            </a:r>
            <a:endParaRPr lang="bn-IN" sz="2400" b="1" dirty="0">
              <a:solidFill>
                <a:schemeClr val="tx1"/>
              </a:solidFill>
              <a:latin typeface="NikoshBAN" panose="02000000000000000000" pitchFamily="2" charset="0"/>
              <a:cs typeface="NikoshBAN" panose="02000000000000000000" pitchFamily="2" charset="0"/>
            </a:endParaRPr>
          </a:p>
          <a:p>
            <a:pPr algn="ctr"/>
            <a:r>
              <a:rPr lang="en-US" sz="2400" b="1" dirty="0" err="1" smtClean="0">
                <a:solidFill>
                  <a:schemeClr val="tx1"/>
                </a:solidFill>
                <a:latin typeface="NikoshBAN" panose="02000000000000000000" pitchFamily="2" charset="0"/>
                <a:cs typeface="NikoshBAN" panose="02000000000000000000" pitchFamily="2" charset="0"/>
              </a:rPr>
              <a:t>সদর</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 </a:t>
            </a:r>
            <a:r>
              <a:rPr lang="bn-IN" sz="2400" b="1" dirty="0">
                <a:solidFill>
                  <a:schemeClr val="tx1"/>
                </a:solidFill>
                <a:latin typeface="NikoshBAN" panose="02000000000000000000" pitchFamily="2" charset="0"/>
                <a:cs typeface="NikoshBAN" panose="02000000000000000000" pitchFamily="2" charset="0"/>
              </a:rPr>
              <a:t>লালমনিরহাট</a:t>
            </a:r>
            <a:r>
              <a:rPr lang="bn-IN" sz="2400" b="1" dirty="0" smtClean="0">
                <a:solidFill>
                  <a:schemeClr val="tx1"/>
                </a:solidFill>
                <a:latin typeface="NikoshBAN" panose="02000000000000000000" pitchFamily="2" charset="0"/>
                <a:cs typeface="NikoshBAN" panose="02000000000000000000" pitchFamily="2" charset="0"/>
              </a:rPr>
              <a:t>।</a:t>
            </a:r>
            <a:endParaRPr lang="bn-IN" sz="2400" b="1"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442299" y="3971301"/>
            <a:ext cx="11246433" cy="2373301"/>
          </a:xfrm>
          <a:prstGeom prst="roundRect">
            <a:avLst/>
          </a:prstGeom>
          <a:solidFill>
            <a:schemeClr val="bg1">
              <a:lumMod val="95000"/>
            </a:schemeClr>
          </a:solid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বিষয়ঃ বাংলাদেশের ইতিহাস ও বিশ্বসভ্যতা</a:t>
            </a:r>
          </a:p>
          <a:p>
            <a:pPr algn="ctr"/>
            <a:r>
              <a:rPr lang="bn-IN" sz="4000" b="1" dirty="0" smtClean="0">
                <a:solidFill>
                  <a:schemeClr val="tx1"/>
                </a:solidFill>
                <a:latin typeface="NikoshBAN" panose="02000000000000000000" pitchFamily="2" charset="0"/>
                <a:cs typeface="NikoshBAN" panose="02000000000000000000" pitchFamily="2" charset="0"/>
              </a:rPr>
              <a:t>শ্রেণিঃ </a:t>
            </a:r>
            <a:r>
              <a:rPr lang="en-US" sz="4000" b="1" dirty="0" err="1" smtClean="0">
                <a:solidFill>
                  <a:schemeClr val="tx1"/>
                </a:solidFill>
                <a:latin typeface="NikoshBAN" panose="02000000000000000000" pitchFamily="2" charset="0"/>
                <a:cs typeface="NikoshBAN" panose="02000000000000000000" pitchFamily="2" charset="0"/>
              </a:rPr>
              <a:t>নব</a:t>
            </a:r>
            <a:r>
              <a:rPr lang="bn-IN" sz="4000" b="1" dirty="0" smtClean="0">
                <a:solidFill>
                  <a:schemeClr val="tx1"/>
                </a:solidFill>
                <a:latin typeface="NikoshBAN" panose="02000000000000000000" pitchFamily="2" charset="0"/>
                <a:cs typeface="NikoshBAN" panose="02000000000000000000" pitchFamily="2" charset="0"/>
              </a:rPr>
              <a:t>ম</a:t>
            </a:r>
            <a:endParaRPr lang="bn-IN" sz="4000" b="1" dirty="0">
              <a:solidFill>
                <a:schemeClr val="tx1"/>
              </a:solidFill>
              <a:latin typeface="NikoshBAN" panose="02000000000000000000" pitchFamily="2" charset="0"/>
              <a:cs typeface="NikoshBAN" panose="02000000000000000000" pitchFamily="2" charset="0"/>
            </a:endParaRPr>
          </a:p>
          <a:p>
            <a:pPr algn="ctr"/>
            <a:r>
              <a:rPr lang="bn-IN" sz="4000" b="1" dirty="0" smtClean="0">
                <a:solidFill>
                  <a:schemeClr val="tx1"/>
                </a:solidFill>
                <a:latin typeface="NikoshBAN" panose="02000000000000000000" pitchFamily="2" charset="0"/>
                <a:cs typeface="NikoshBAN" panose="02000000000000000000" pitchFamily="2" charset="0"/>
              </a:rPr>
              <a:t>সময়ঃ ৫০ মিনিট</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82" y="4149119"/>
            <a:ext cx="1423989" cy="2017664"/>
          </a:xfrm>
          <a:prstGeom prst="rect">
            <a:avLst/>
          </a:prstGeom>
          <a:solidFill>
            <a:srgbClr val="FFFFFF">
              <a:shade val="85000"/>
            </a:srgbClr>
          </a:solidFill>
          <a:ln w="1905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10-Point Star 7"/>
          <p:cNvSpPr/>
          <p:nvPr/>
        </p:nvSpPr>
        <p:spPr>
          <a:xfrm>
            <a:off x="442299" y="561753"/>
            <a:ext cx="2673928" cy="1302328"/>
          </a:xfrm>
          <a:prstGeom prst="star10">
            <a:avLst/>
          </a:prstGeom>
          <a:solidFill>
            <a:schemeClr val="bg1">
              <a:lumMod val="95000"/>
            </a:schemeClr>
          </a:solid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anose="02000000000000000000" pitchFamily="2" charset="0"/>
                <a:cs typeface="NikoshBAN" panose="02000000000000000000" pitchFamily="2" charset="0"/>
              </a:rPr>
              <a:t>পরিচিতি</a:t>
            </a:r>
            <a:endParaRPr lang="en-US" sz="4800" b="1"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4721" y="1212917"/>
            <a:ext cx="1712891" cy="2019680"/>
          </a:xfrm>
          <a:prstGeom prst="rect">
            <a:avLst/>
          </a:prstGeom>
        </p:spPr>
      </p:pic>
    </p:spTree>
    <p:extLst>
      <p:ext uri="{BB962C8B-B14F-4D97-AF65-F5344CB8AC3E}">
        <p14:creationId xmlns:p14="http://schemas.microsoft.com/office/powerpoint/2010/main" val="460145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Cloud 22"/>
          <p:cNvSpPr/>
          <p:nvPr/>
        </p:nvSpPr>
        <p:spPr>
          <a:xfrm>
            <a:off x="4304982" y="438591"/>
            <a:ext cx="4608368" cy="550421"/>
          </a:xfrm>
          <a:prstGeom prst="cloud">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মূল্যায়ন</a:t>
            </a:r>
            <a:endParaRPr lang="en-US" sz="3200" b="1" dirty="0">
              <a:solidFill>
                <a:schemeClr val="tx1"/>
              </a:solidFill>
              <a:latin typeface="NikoshBAN" panose="02000000000000000000" pitchFamily="2" charset="0"/>
              <a:cs typeface="NikoshBAN"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81245863"/>
              </p:ext>
            </p:extLst>
          </p:nvPr>
        </p:nvGraphicFramePr>
        <p:xfrm>
          <a:off x="600890" y="1559718"/>
          <a:ext cx="11147768" cy="4841080"/>
        </p:xfrm>
        <a:graphic>
          <a:graphicData uri="http://schemas.openxmlformats.org/drawingml/2006/table">
            <a:tbl>
              <a:tblPr firstRow="1" bandRow="1">
                <a:tableStyleId>{073A0DAA-6AF3-43AB-8588-CEC1D06C72B9}</a:tableStyleId>
              </a:tblPr>
              <a:tblGrid>
                <a:gridCol w="5573884"/>
                <a:gridCol w="5573884"/>
              </a:tblGrid>
              <a:tr h="968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4000" dirty="0" smtClean="0">
                          <a:latin typeface="NikoshBAN" panose="02000000000000000000" pitchFamily="2" charset="0"/>
                          <a:cs typeface="NikoshBAN" panose="02000000000000000000" pitchFamily="2" charset="0"/>
                        </a:rPr>
                        <a:t>পক্ষে/ বিপক্ষে</a:t>
                      </a:r>
                      <a:endParaRPr lang="en-US" sz="4000" dirty="0" smtClean="0">
                        <a:latin typeface="NikoshBAN" panose="02000000000000000000" pitchFamily="2" charset="0"/>
                        <a:cs typeface="NikoshBAN" panose="02000000000000000000" pitchFamily="2" charset="0"/>
                      </a:endParaRPr>
                    </a:p>
                  </a:txBody>
                  <a:tcPr/>
                </a:tc>
                <a:tc>
                  <a:txBody>
                    <a:bodyPr/>
                    <a:lstStyle/>
                    <a:p>
                      <a:r>
                        <a:rPr lang="bn-IN" sz="4000" dirty="0" smtClean="0">
                          <a:latin typeface="NikoshBAN" panose="02000000000000000000" pitchFamily="2" charset="0"/>
                          <a:cs typeface="NikoshBAN" panose="02000000000000000000" pitchFamily="2" charset="0"/>
                        </a:rPr>
                        <a:t>প্রতিক্রিয়া</a:t>
                      </a:r>
                      <a:endParaRPr lang="en-US" sz="4000" dirty="0">
                        <a:latin typeface="NikoshBAN" panose="02000000000000000000" pitchFamily="2" charset="0"/>
                        <a:cs typeface="NikoshBAN" panose="02000000000000000000" pitchFamily="2" charset="0"/>
                      </a:endParaRPr>
                    </a:p>
                  </a:txBody>
                  <a:tcPr/>
                </a:tc>
              </a:tr>
              <a:tr h="968216">
                <a:tc>
                  <a:txBody>
                    <a:bodyPr/>
                    <a:lstStyle/>
                    <a:p>
                      <a:r>
                        <a:rPr lang="bn-IN" sz="4000" dirty="0" smtClean="0">
                          <a:latin typeface="NikoshBAN" panose="02000000000000000000" pitchFamily="2" charset="0"/>
                          <a:cs typeface="NikoshBAN" panose="02000000000000000000" pitchFamily="2" charset="0"/>
                        </a:rPr>
                        <a:t>কংগ্রেস</a:t>
                      </a:r>
                      <a:endParaRPr lang="en-US" sz="4000" dirty="0">
                        <a:latin typeface="NikoshBAN" panose="02000000000000000000" pitchFamily="2" charset="0"/>
                        <a:cs typeface="NikoshBAN" panose="02000000000000000000" pitchFamily="2" charset="0"/>
                      </a:endParaRPr>
                    </a:p>
                  </a:txBody>
                  <a:tcPr/>
                </a:tc>
                <a:tc>
                  <a:txBody>
                    <a:bodyPr/>
                    <a:lstStyle/>
                    <a:p>
                      <a:endParaRPr lang="en-US" sz="4000" dirty="0">
                        <a:latin typeface="NikoshBAN" panose="02000000000000000000" pitchFamily="2" charset="0"/>
                        <a:cs typeface="NikoshBAN" panose="02000000000000000000" pitchFamily="2" charset="0"/>
                      </a:endParaRPr>
                    </a:p>
                  </a:txBody>
                  <a:tcPr/>
                </a:tc>
              </a:tr>
              <a:tr h="968216">
                <a:tc>
                  <a:txBody>
                    <a:bodyPr/>
                    <a:lstStyle/>
                    <a:p>
                      <a:r>
                        <a:rPr lang="bn-IN" sz="4000" dirty="0" smtClean="0">
                          <a:latin typeface="NikoshBAN" panose="02000000000000000000" pitchFamily="2" charset="0"/>
                          <a:cs typeface="NikoshBAN" panose="02000000000000000000" pitchFamily="2" charset="0"/>
                        </a:rPr>
                        <a:t>মুসলিম</a:t>
                      </a:r>
                      <a:r>
                        <a:rPr lang="bn-IN" sz="4000" baseline="0" dirty="0" smtClean="0">
                          <a:latin typeface="NikoshBAN" panose="02000000000000000000" pitchFamily="2" charset="0"/>
                          <a:cs typeface="NikoshBAN" panose="02000000000000000000" pitchFamily="2" charset="0"/>
                        </a:rPr>
                        <a:t> জনগোষ্ঠী</a:t>
                      </a:r>
                      <a:endParaRPr lang="en-US" sz="4000" dirty="0">
                        <a:latin typeface="NikoshBAN" panose="02000000000000000000" pitchFamily="2" charset="0"/>
                        <a:cs typeface="NikoshBAN" panose="02000000000000000000" pitchFamily="2" charset="0"/>
                      </a:endParaRPr>
                    </a:p>
                  </a:txBody>
                  <a:tcPr/>
                </a:tc>
                <a:tc>
                  <a:txBody>
                    <a:bodyPr/>
                    <a:lstStyle/>
                    <a:p>
                      <a:endParaRPr lang="en-US" sz="4000" dirty="0">
                        <a:latin typeface="NikoshBAN" panose="02000000000000000000" pitchFamily="2" charset="0"/>
                        <a:cs typeface="NikoshBAN" panose="02000000000000000000" pitchFamily="2" charset="0"/>
                      </a:endParaRPr>
                    </a:p>
                  </a:txBody>
                  <a:tcPr/>
                </a:tc>
              </a:tr>
              <a:tr h="968216">
                <a:tc>
                  <a:txBody>
                    <a:bodyPr/>
                    <a:lstStyle/>
                    <a:p>
                      <a:r>
                        <a:rPr lang="bn-IN" sz="4000" dirty="0" smtClean="0">
                          <a:latin typeface="NikoshBAN" panose="02000000000000000000" pitchFamily="2" charset="0"/>
                          <a:cs typeface="NikoshBAN" panose="02000000000000000000" pitchFamily="2" charset="0"/>
                        </a:rPr>
                        <a:t>পত্র-পত্রিকা</a:t>
                      </a:r>
                      <a:endParaRPr lang="en-US" sz="4000" dirty="0">
                        <a:latin typeface="NikoshBAN" panose="02000000000000000000" pitchFamily="2" charset="0"/>
                        <a:cs typeface="NikoshBAN" panose="02000000000000000000" pitchFamily="2" charset="0"/>
                      </a:endParaRPr>
                    </a:p>
                  </a:txBody>
                  <a:tcPr/>
                </a:tc>
                <a:tc>
                  <a:txBody>
                    <a:bodyPr/>
                    <a:lstStyle/>
                    <a:p>
                      <a:endParaRPr lang="en-US" sz="4000" dirty="0">
                        <a:latin typeface="NikoshBAN" panose="02000000000000000000" pitchFamily="2" charset="0"/>
                        <a:cs typeface="NikoshBAN" panose="02000000000000000000" pitchFamily="2" charset="0"/>
                      </a:endParaRPr>
                    </a:p>
                  </a:txBody>
                  <a:tcPr/>
                </a:tc>
              </a:tr>
              <a:tr h="968216">
                <a:tc>
                  <a:txBody>
                    <a:bodyPr/>
                    <a:lstStyle/>
                    <a:p>
                      <a:r>
                        <a:rPr lang="bn-IN" sz="4000" dirty="0" smtClean="0">
                          <a:latin typeface="NikoshBAN" panose="02000000000000000000" pitchFamily="2" charset="0"/>
                          <a:cs typeface="NikoshBAN" panose="02000000000000000000" pitchFamily="2" charset="0"/>
                        </a:rPr>
                        <a:t>শিক্ষিত</a:t>
                      </a:r>
                      <a:r>
                        <a:rPr lang="bn-IN" sz="4000" baseline="0" dirty="0" smtClean="0">
                          <a:latin typeface="NikoshBAN" panose="02000000000000000000" pitchFamily="2" charset="0"/>
                          <a:cs typeface="NikoshBAN" panose="02000000000000000000" pitchFamily="2" charset="0"/>
                        </a:rPr>
                        <a:t> মধ্যবিত্ত শ্রেণি</a:t>
                      </a:r>
                      <a:endParaRPr lang="en-US" sz="4000" dirty="0">
                        <a:latin typeface="NikoshBAN" panose="02000000000000000000" pitchFamily="2" charset="0"/>
                        <a:cs typeface="NikoshBAN" panose="02000000000000000000" pitchFamily="2" charset="0"/>
                      </a:endParaRPr>
                    </a:p>
                  </a:txBody>
                  <a:tcPr/>
                </a:tc>
                <a:tc>
                  <a:txBody>
                    <a:bodyPr/>
                    <a:lstStyle/>
                    <a:p>
                      <a:endParaRPr lang="en-US" sz="4000" dirty="0">
                        <a:latin typeface="NikoshBAN" panose="02000000000000000000" pitchFamily="2" charset="0"/>
                        <a:cs typeface="NikoshBAN" panose="02000000000000000000" pitchFamily="2" charset="0"/>
                      </a:endParaRPr>
                    </a:p>
                  </a:txBody>
                  <a:tcPr/>
                </a:tc>
              </a:tr>
            </a:tbl>
          </a:graphicData>
        </a:graphic>
      </p:graphicFrame>
      <p:sp>
        <p:nvSpPr>
          <p:cNvPr id="4" name="TextBox 3"/>
          <p:cNvSpPr txBox="1"/>
          <p:nvPr/>
        </p:nvSpPr>
        <p:spPr>
          <a:xfrm>
            <a:off x="518593" y="890429"/>
            <a:ext cx="3786389" cy="584775"/>
          </a:xfrm>
          <a:prstGeom prst="rect">
            <a:avLst/>
          </a:prstGeom>
          <a:noFill/>
          <a:ln w="38100">
            <a:solidFill>
              <a:srgbClr val="7030A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নীচের ছকটি পূরণ করোঃ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03983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1912990" y="238938"/>
            <a:ext cx="0" cy="6318957"/>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01" y="255862"/>
            <a:ext cx="0" cy="6360506"/>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82" y="70338"/>
            <a:ext cx="5517" cy="673723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054211" y="98474"/>
            <a:ext cx="0" cy="663144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192943" y="229026"/>
            <a:ext cx="11749700" cy="9912"/>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782" y="98474"/>
            <a:ext cx="11944429" cy="3732"/>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8487" y="6567410"/>
            <a:ext cx="11694156" cy="397"/>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9782" y="6694021"/>
            <a:ext cx="11944429" cy="2641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84932" y="326633"/>
            <a:ext cx="4974535" cy="830997"/>
          </a:xfrm>
          <a:prstGeom prst="rect">
            <a:avLst/>
          </a:prstGeom>
          <a:solidFill>
            <a:schemeClr val="accent2">
              <a:lumMod val="40000"/>
              <a:lumOff val="60000"/>
            </a:schemeClr>
          </a:solidFill>
          <a:ln>
            <a:solidFill>
              <a:schemeClr val="tx1"/>
            </a:solidFill>
          </a:ln>
          <a:effectLst>
            <a:glow rad="101600">
              <a:schemeClr val="accent1">
                <a:satMod val="175000"/>
                <a:alpha val="40000"/>
              </a:schemeClr>
            </a:glow>
            <a:innerShdw blurRad="114300">
              <a:prstClr val="black"/>
            </a:innerShdw>
          </a:effectLst>
        </p:spPr>
        <p:style>
          <a:lnRef idx="3">
            <a:schemeClr val="lt1"/>
          </a:lnRef>
          <a:fillRef idx="1">
            <a:schemeClr val="accent5"/>
          </a:fillRef>
          <a:effectRef idx="1">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p:txBody>
      </p:sp>
      <p:sp>
        <p:nvSpPr>
          <p:cNvPr id="17" name="Rectangle 16"/>
          <p:cNvSpPr/>
          <p:nvPr/>
        </p:nvSpPr>
        <p:spPr>
          <a:xfrm>
            <a:off x="473875" y="5776249"/>
            <a:ext cx="11396649" cy="646331"/>
          </a:xfrm>
          <a:prstGeom prst="rect">
            <a:avLst/>
          </a:prstGeom>
          <a:solidFill>
            <a:schemeClr val="accent6">
              <a:lumMod val="40000"/>
              <a:lumOff val="60000"/>
            </a:schemeClr>
          </a:solidFill>
          <a:ln w="38100">
            <a:solidFill>
              <a:srgbClr val="7030A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3600" b="1" dirty="0" smtClean="0">
                <a:latin typeface="NikoshLight" pitchFamily="2" charset="0"/>
                <a:cs typeface="NikoshLight" pitchFamily="2" charset="0"/>
              </a:rPr>
              <a:t>বঙ্গভঙ্গের পেছনে ব্রিটিশ সরকারের রাজনৈতিক উদ্দেশ্য কী ছিল?</a:t>
            </a:r>
            <a:endParaRPr lang="en-US" sz="3600" b="1" dirty="0">
              <a:latin typeface="NikoshLight" pitchFamily="2" charset="0"/>
              <a:cs typeface="NikoshLight"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960" y="1306285"/>
            <a:ext cx="8771248" cy="42323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834" y="1054666"/>
            <a:ext cx="1786231" cy="1396237"/>
          </a:xfrm>
          <a:prstGeom prst="rect">
            <a:avLst/>
          </a:prstGeom>
        </p:spPr>
      </p:pic>
    </p:spTree>
    <p:extLst>
      <p:ext uri="{BB962C8B-B14F-4D97-AF65-F5344CB8AC3E}">
        <p14:creationId xmlns:p14="http://schemas.microsoft.com/office/powerpoint/2010/main" val="7776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349" y="4036423"/>
            <a:ext cx="9209314" cy="2417652"/>
          </a:xfrm>
          <a:prstGeom prst="rect">
            <a:avLst/>
          </a:prstGeom>
        </p:spPr>
      </p:pic>
      <p:cxnSp>
        <p:nvCxnSpPr>
          <p:cNvPr id="13" name="Straight Connector 12"/>
          <p:cNvCxnSpPr/>
          <p:nvPr/>
        </p:nvCxnSpPr>
        <p:spPr>
          <a:xfrm>
            <a:off x="11912990" y="238938"/>
            <a:ext cx="0" cy="6318957"/>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01" y="255862"/>
            <a:ext cx="0" cy="6360506"/>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82" y="70338"/>
            <a:ext cx="5517" cy="673723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054211" y="98474"/>
            <a:ext cx="0" cy="663144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256519" y="252412"/>
            <a:ext cx="11749700" cy="9912"/>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782" y="98474"/>
            <a:ext cx="11944429" cy="3732"/>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8487" y="6567410"/>
            <a:ext cx="11694156" cy="397"/>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9782" y="6694021"/>
            <a:ext cx="11944429" cy="2641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 name="12-Point Star 1"/>
          <p:cNvSpPr/>
          <p:nvPr/>
        </p:nvSpPr>
        <p:spPr>
          <a:xfrm>
            <a:off x="6448712" y="252412"/>
            <a:ext cx="5297734" cy="3216225"/>
          </a:xfrm>
          <a:prstGeom prst="star12">
            <a:avLst/>
          </a:prstGeom>
          <a:solidFill>
            <a:schemeClr val="bg1">
              <a:lumMod val="85000"/>
            </a:schemeClr>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smtClean="0">
                <a:solidFill>
                  <a:schemeClr val="tx2">
                    <a:lumMod val="75000"/>
                  </a:schemeClr>
                </a:solidFill>
                <a:latin typeface="NikoshBAN" panose="02000000000000000000" pitchFamily="2" charset="0"/>
                <a:cs typeface="NikoshBAN" panose="02000000000000000000" pitchFamily="2" charset="0"/>
              </a:rPr>
              <a:t>সবাইকে</a:t>
            </a:r>
            <a:r>
              <a:rPr lang="bn-IN" sz="7200" b="1" dirty="0" smtClean="0">
                <a:solidFill>
                  <a:schemeClr val="tx2">
                    <a:lumMod val="75000"/>
                  </a:schemeClr>
                </a:solidFill>
                <a:latin typeface="NikoshBAN" panose="02000000000000000000" pitchFamily="2" charset="0"/>
                <a:cs typeface="NikoshBAN" panose="02000000000000000000" pitchFamily="2" charset="0"/>
              </a:rPr>
              <a:t>ধন্যবাদ</a:t>
            </a:r>
            <a:endParaRPr lang="en-US" sz="7200" b="1" dirty="0">
              <a:solidFill>
                <a:schemeClr val="tx2">
                  <a:lumMod val="75000"/>
                </a:schemeClr>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13" y="275798"/>
            <a:ext cx="5167000" cy="4231808"/>
          </a:xfrm>
          <a:prstGeom prst="rect">
            <a:avLst/>
          </a:prstGeom>
        </p:spPr>
      </p:pic>
    </p:spTree>
    <p:extLst>
      <p:ext uri="{BB962C8B-B14F-4D97-AF65-F5344CB8AC3E}">
        <p14:creationId xmlns:p14="http://schemas.microsoft.com/office/powerpoint/2010/main" val="2460139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973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3886" y="323556"/>
            <a:ext cx="11523260"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0624" y="5699307"/>
            <a:ext cx="4752304" cy="707886"/>
          </a:xfrm>
          <a:prstGeom prst="rect">
            <a:avLst/>
          </a:prstGeom>
          <a:noFill/>
          <a:ln w="38100">
            <a:solidFill>
              <a:srgbClr val="7030A0"/>
            </a:solidFill>
          </a:ln>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লর্ড কার্জন</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6625536" y="5720212"/>
            <a:ext cx="4752304" cy="707886"/>
          </a:xfrm>
          <a:prstGeom prst="rect">
            <a:avLst/>
          </a:prstGeom>
          <a:noFill/>
          <a:ln w="38100">
            <a:solidFill>
              <a:srgbClr val="7030A0"/>
            </a:solidFill>
          </a:ln>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১৯০৫ সালের দৃশ্য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9005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3886" y="323556"/>
            <a:ext cx="11523260"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09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92" y="143293"/>
            <a:ext cx="5782613" cy="5833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43293"/>
            <a:ext cx="5713569" cy="5833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07920" y="6186712"/>
            <a:ext cx="4752304" cy="707886"/>
          </a:xfrm>
          <a:prstGeom prst="rect">
            <a:avLst/>
          </a:prstGeom>
          <a:noFill/>
          <a:ln w="38100">
            <a:solidFill>
              <a:srgbClr val="7030A0"/>
            </a:solidFill>
          </a:ln>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লর্ড কার্জন</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6652832" y="6207617"/>
            <a:ext cx="4752304" cy="707886"/>
          </a:xfrm>
          <a:prstGeom prst="rect">
            <a:avLst/>
          </a:prstGeom>
          <a:noFill/>
          <a:ln w="38100">
            <a:solidFill>
              <a:srgbClr val="7030A0"/>
            </a:solidFill>
          </a:ln>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১৯০৫ সালের দৃশ্য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8859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55909" y="1583035"/>
            <a:ext cx="11270681" cy="3733494"/>
          </a:xfrm>
          <a:prstGeom prst="roundRect">
            <a:avLst/>
          </a:prstGeom>
          <a:noFill/>
          <a:ln w="38100">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just"/>
            <a:endParaRPr lang="bn-IN" sz="4800" b="1" dirty="0" smtClean="0">
              <a:solidFill>
                <a:srgbClr val="7030A0"/>
              </a:solidFill>
              <a:latin typeface="NikoshBAN" panose="02000000000000000000" pitchFamily="2" charset="0"/>
              <a:cs typeface="NikoshBAN" panose="02000000000000000000" pitchFamily="2" charset="0"/>
            </a:endParaRPr>
          </a:p>
          <a:p>
            <a:pPr algn="just"/>
            <a:r>
              <a:rPr lang="bn-IN" sz="4800" b="1" dirty="0" smtClean="0">
                <a:solidFill>
                  <a:srgbClr val="7030A0"/>
                </a:solidFill>
                <a:latin typeface="NikoshBAN" panose="02000000000000000000" pitchFamily="2" charset="0"/>
                <a:cs typeface="NikoshBAN" panose="02000000000000000000" pitchFamily="2" charset="0"/>
              </a:rPr>
              <a:t>১। ব্রিটিশ ভারতের শাসনতান্ত্রিক ইতিহাসে ১৯০৫ সাল কী জন্য বিখ্যাত?</a:t>
            </a:r>
          </a:p>
          <a:p>
            <a:pPr algn="just"/>
            <a:r>
              <a:rPr lang="bn-IN" sz="4800" b="1" dirty="0" smtClean="0">
                <a:solidFill>
                  <a:srgbClr val="7030A0"/>
                </a:solidFill>
                <a:latin typeface="NikoshBAN" panose="02000000000000000000" pitchFamily="2" charset="0"/>
                <a:cs typeface="NikoshBAN" panose="02000000000000000000" pitchFamily="2" charset="0"/>
              </a:rPr>
              <a:t>২। </a:t>
            </a:r>
            <a:r>
              <a:rPr lang="bn-IN" sz="4800" b="1" dirty="0">
                <a:solidFill>
                  <a:srgbClr val="7030A0"/>
                </a:solidFill>
                <a:latin typeface="NikoshBAN" panose="02000000000000000000" pitchFamily="2" charset="0"/>
                <a:cs typeface="NikoshBAN" panose="02000000000000000000" pitchFamily="2" charset="0"/>
              </a:rPr>
              <a:t>১৯০৫ সালে </a:t>
            </a:r>
            <a:r>
              <a:rPr lang="bn-IN" sz="4800" b="1" dirty="0" smtClean="0">
                <a:solidFill>
                  <a:srgbClr val="7030A0"/>
                </a:solidFill>
                <a:latin typeface="NikoshBAN" panose="02000000000000000000" pitchFamily="2" charset="0"/>
                <a:cs typeface="NikoshBAN" panose="02000000000000000000" pitchFamily="2" charset="0"/>
              </a:rPr>
              <a:t>কোন বিষয়কে </a:t>
            </a:r>
            <a:r>
              <a:rPr lang="bn-IN" sz="4800" b="1" dirty="0">
                <a:solidFill>
                  <a:srgbClr val="7030A0"/>
                </a:solidFill>
                <a:latin typeface="NikoshBAN" panose="02000000000000000000" pitchFamily="2" charset="0"/>
                <a:cs typeface="NikoshBAN" panose="02000000000000000000" pitchFamily="2" charset="0"/>
              </a:rPr>
              <a:t>কেন্দ্র করে হিন্দু-মুসলিম সম্প্রদায়ের </a:t>
            </a:r>
            <a:r>
              <a:rPr lang="bn-IN" sz="4800" b="1" dirty="0" smtClean="0">
                <a:solidFill>
                  <a:srgbClr val="7030A0"/>
                </a:solidFill>
                <a:latin typeface="NikoshBAN" panose="02000000000000000000" pitchFamily="2" charset="0"/>
                <a:cs typeface="NikoshBAN" panose="02000000000000000000" pitchFamily="2" charset="0"/>
              </a:rPr>
              <a:t>সম্প্রীতি </a:t>
            </a:r>
            <a:r>
              <a:rPr lang="bn-IN" sz="4800" b="1" dirty="0">
                <a:solidFill>
                  <a:srgbClr val="7030A0"/>
                </a:solidFill>
                <a:latin typeface="NikoshBAN" panose="02000000000000000000" pitchFamily="2" charset="0"/>
                <a:cs typeface="NikoshBAN" panose="02000000000000000000" pitchFamily="2" charset="0"/>
              </a:rPr>
              <a:t>চিরতরে নষ্ট হয়ে </a:t>
            </a:r>
            <a:r>
              <a:rPr lang="bn-IN" sz="4800" b="1" dirty="0" smtClean="0">
                <a:solidFill>
                  <a:srgbClr val="7030A0"/>
                </a:solidFill>
                <a:latin typeface="NikoshBAN" panose="02000000000000000000" pitchFamily="2" charset="0"/>
                <a:cs typeface="NikoshBAN" panose="02000000000000000000" pitchFamily="2" charset="0"/>
              </a:rPr>
              <a:t>যায়</a:t>
            </a:r>
            <a:r>
              <a:rPr lang="bn-IN" sz="4800" b="1" dirty="0">
                <a:solidFill>
                  <a:srgbClr val="7030A0"/>
                </a:solidFill>
                <a:latin typeface="NikoshBAN" panose="02000000000000000000" pitchFamily="2" charset="0"/>
                <a:cs typeface="NikoshBAN" panose="02000000000000000000" pitchFamily="2" charset="0"/>
              </a:rPr>
              <a:t>?</a:t>
            </a:r>
          </a:p>
          <a:p>
            <a:pPr algn="just"/>
            <a:endParaRPr lang="en-US" sz="4400" b="1" dirty="0">
              <a:solidFill>
                <a:srgbClr val="7030A0"/>
              </a:solidFill>
              <a:latin typeface="NikoshBAN" pitchFamily="2" charset="0"/>
              <a:cs typeface="NikoshBAN" pitchFamily="2" charset="0"/>
            </a:endParaRPr>
          </a:p>
        </p:txBody>
      </p:sp>
      <p:sp>
        <p:nvSpPr>
          <p:cNvPr id="20" name="Rectangle 19"/>
          <p:cNvSpPr/>
          <p:nvPr/>
        </p:nvSpPr>
        <p:spPr>
          <a:xfrm>
            <a:off x="2050451" y="5413508"/>
            <a:ext cx="8035684" cy="1107996"/>
          </a:xfrm>
          <a:prstGeom prst="rect">
            <a:avLst/>
          </a:prstGeom>
          <a:noFill/>
          <a:ln w="38100">
            <a:solidFill>
              <a:srgbClr val="7030A0"/>
            </a:solidFill>
          </a:ln>
        </p:spPr>
        <p:txBody>
          <a:bodyPr wrap="square" lIns="91440" tIns="45720" rIns="91440" bIns="45720">
            <a:spAutoFit/>
          </a:bodyPr>
          <a:lstStyle/>
          <a:p>
            <a:pPr algn="ctr"/>
            <a:r>
              <a:rPr lang="bn-BD" sz="6600" dirty="0" smtClean="0">
                <a:ln w="18415" cmpd="sng">
                  <a:solidFill>
                    <a:sysClr val="windowText" lastClr="000000"/>
                  </a:solidFill>
                  <a:prstDash val="solid"/>
                </a:ln>
                <a:effectLst>
                  <a:outerShdw blurRad="63500" dir="3600000" algn="tl" rotWithShape="0">
                    <a:srgbClr val="000000">
                      <a:alpha val="70000"/>
                    </a:srgbClr>
                  </a:outerShdw>
                </a:effectLst>
                <a:latin typeface="NikoshBAN" pitchFamily="2" charset="0"/>
                <a:cs typeface="NikoshBAN" pitchFamily="2" charset="0"/>
              </a:rPr>
              <a:t>“</a:t>
            </a:r>
            <a:r>
              <a:rPr lang="bn-IN" sz="6600" b="1" dirty="0" smtClean="0">
                <a:latin typeface="NikoshBAN" panose="02000000000000000000" pitchFamily="2" charset="0"/>
                <a:cs typeface="NikoshBAN" panose="02000000000000000000" pitchFamily="2" charset="0"/>
              </a:rPr>
              <a:t>বঙ্গভঙ্গ</a:t>
            </a:r>
            <a:r>
              <a:rPr lang="bn-BD" sz="6600" dirty="0" smtClean="0">
                <a:ln w="18415" cmpd="sng">
                  <a:solidFill>
                    <a:sysClr val="windowText" lastClr="000000"/>
                  </a:solidFill>
                  <a:prstDash val="solid"/>
                </a:ln>
                <a:effectLst>
                  <a:outerShdw blurRad="63500" dir="3600000" algn="tl" rotWithShape="0">
                    <a:srgbClr val="000000">
                      <a:alpha val="70000"/>
                    </a:srgbClr>
                  </a:outerShdw>
                </a:effectLst>
                <a:latin typeface="NikoshBAN" pitchFamily="2" charset="0"/>
                <a:cs typeface="NikoshBAN" pitchFamily="2" charset="0"/>
              </a:rPr>
              <a:t>”</a:t>
            </a:r>
            <a:endParaRPr lang="en-US" sz="6600" dirty="0">
              <a:ln w="18415" cmpd="sng">
                <a:solidFill>
                  <a:sysClr val="windowText" lastClr="000000"/>
                </a:solidFill>
                <a:prstDash val="solid"/>
              </a:ln>
              <a:effectLst>
                <a:outerShdw blurRad="63500" dir="3600000" algn="tl" rotWithShape="0">
                  <a:srgbClr val="000000">
                    <a:alpha val="70000"/>
                  </a:srgbClr>
                </a:outerShdw>
              </a:effectLst>
              <a:latin typeface="NikoshBAN" pitchFamily="2" charset="0"/>
              <a:cs typeface="NikoshBAN" pitchFamily="2" charset="0"/>
            </a:endParaRPr>
          </a:p>
        </p:txBody>
      </p:sp>
      <p:sp>
        <p:nvSpPr>
          <p:cNvPr id="2" name="Oval 1"/>
          <p:cNvSpPr/>
          <p:nvPr/>
        </p:nvSpPr>
        <p:spPr>
          <a:xfrm>
            <a:off x="1777286" y="390225"/>
            <a:ext cx="8822028" cy="92727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tx1"/>
                </a:solidFill>
                <a:latin typeface="NikoshBAN" panose="02000000000000000000" pitchFamily="2" charset="0"/>
                <a:cs typeface="NikoshBAN" panose="02000000000000000000" pitchFamily="2" charset="0"/>
              </a:rPr>
              <a:t>নিম্নের প্রশ্ন দু’টির উত্তর দাও।</a:t>
            </a:r>
            <a:endParaRPr lang="en-US" sz="5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741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iterate type="lt">
                                    <p:tmPct val="17000"/>
                                  </p:iterate>
                                  <p:childTnLst>
                                    <p:set>
                                      <p:cBhvr>
                                        <p:cTn id="14" dur="1" fill="hold">
                                          <p:stCondLst>
                                            <p:cond delay="0"/>
                                          </p:stCondLst>
                                        </p:cTn>
                                        <p:tgtEl>
                                          <p:spTgt spid="20"/>
                                        </p:tgtEl>
                                        <p:attrNameLst>
                                          <p:attrName>style.visibility</p:attrName>
                                        </p:attrNameLst>
                                      </p:cBhvr>
                                      <p:to>
                                        <p:strVal val="visible"/>
                                      </p:to>
                                    </p:set>
                                    <p:anim calcmode="lin" valueType="num">
                                      <p:cBhvr>
                                        <p:cTn id="15" dur="2000" fill="hold"/>
                                        <p:tgtEl>
                                          <p:spTgt spid="20"/>
                                        </p:tgtEl>
                                        <p:attrNameLst>
                                          <p:attrName>ppt_w</p:attrName>
                                        </p:attrNameLst>
                                      </p:cBhvr>
                                      <p:tavLst>
                                        <p:tav tm="0">
                                          <p:val>
                                            <p:fltVal val="0"/>
                                          </p:val>
                                        </p:tav>
                                        <p:tav tm="100000">
                                          <p:val>
                                            <p:strVal val="#ppt_w"/>
                                          </p:val>
                                        </p:tav>
                                      </p:tavLst>
                                    </p:anim>
                                    <p:anim calcmode="lin" valueType="num">
                                      <p:cBhvr>
                                        <p:cTn id="16" dur="2000" fill="hold"/>
                                        <p:tgtEl>
                                          <p:spTgt spid="20"/>
                                        </p:tgtEl>
                                        <p:attrNameLst>
                                          <p:attrName>ppt_h</p:attrName>
                                        </p:attrNameLst>
                                      </p:cBhvr>
                                      <p:tavLst>
                                        <p:tav tm="0">
                                          <p:val>
                                            <p:fltVal val="0"/>
                                          </p:val>
                                        </p:tav>
                                        <p:tav tm="100000">
                                          <p:val>
                                            <p:strVal val="#ppt_h"/>
                                          </p:val>
                                        </p:tav>
                                      </p:tavLst>
                                    </p:anim>
                                    <p:anim calcmode="lin" valueType="num">
                                      <p:cBhvr>
                                        <p:cTn id="17" dur="2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Cloud Callout 1"/>
          <p:cNvSpPr/>
          <p:nvPr/>
        </p:nvSpPr>
        <p:spPr>
          <a:xfrm>
            <a:off x="2900795" y="556346"/>
            <a:ext cx="6594764" cy="2272145"/>
          </a:xfrm>
          <a:prstGeom prst="cloudCallout">
            <a:avLst/>
          </a:prstGeom>
          <a:solidFill>
            <a:schemeClr val="accent6">
              <a:lumMod val="20000"/>
              <a:lumOff val="80000"/>
            </a:schemeClr>
          </a:solidFill>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solidFill>
                  <a:schemeClr val="tx1"/>
                </a:solidFill>
                <a:latin typeface="NikoshBAN" panose="02000000000000000000" pitchFamily="2" charset="0"/>
                <a:cs typeface="NikoshBAN" panose="02000000000000000000" pitchFamily="2" charset="0"/>
              </a:rPr>
              <a:t>আজকের পাঠ</a:t>
            </a:r>
            <a:endParaRPr lang="en-US" sz="6600" b="1" dirty="0">
              <a:solidFill>
                <a:schemeClr val="tx1"/>
              </a:solidFill>
              <a:latin typeface="NikoshBAN" panose="02000000000000000000" pitchFamily="2" charset="0"/>
              <a:cs typeface="NikoshBAN" panose="02000000000000000000" pitchFamily="2" charset="0"/>
            </a:endParaRPr>
          </a:p>
        </p:txBody>
      </p:sp>
      <p:sp>
        <p:nvSpPr>
          <p:cNvPr id="24" name="Frame 23"/>
          <p:cNvSpPr/>
          <p:nvPr/>
        </p:nvSpPr>
        <p:spPr>
          <a:xfrm>
            <a:off x="502226" y="3622964"/>
            <a:ext cx="11246433" cy="2860966"/>
          </a:xfrm>
          <a:prstGeom prst="frame">
            <a:avLst/>
          </a:prstGeom>
          <a:solidFill>
            <a:schemeClr val="accent6">
              <a:lumMod val="60000"/>
              <a:lumOff val="40000"/>
            </a:schemeClr>
          </a:solidFill>
          <a:ln>
            <a:noFill/>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sz="3600" b="1" u="sng"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1" name="Rectangle 10"/>
          <p:cNvSpPr/>
          <p:nvPr/>
        </p:nvSpPr>
        <p:spPr>
          <a:xfrm>
            <a:off x="1785507" y="4099197"/>
            <a:ext cx="8437418" cy="2123658"/>
          </a:xfrm>
          <a:prstGeom prst="rect">
            <a:avLst/>
          </a:prstGeom>
        </p:spPr>
        <p:txBody>
          <a:bodyPr wrap="square">
            <a:spAutoFit/>
          </a:bodyPr>
          <a:lstStyle/>
          <a:p>
            <a:pPr algn="ctr"/>
            <a:r>
              <a:rPr lang="bn-IN" sz="6600" b="1" dirty="0" smtClean="0">
                <a:latin typeface="NikoshBAN" panose="02000000000000000000" pitchFamily="2" charset="0"/>
                <a:cs typeface="NikoshBAN" panose="02000000000000000000" pitchFamily="2" charset="0"/>
              </a:rPr>
              <a:t>বঙ্গভঙ্গ</a:t>
            </a:r>
          </a:p>
          <a:p>
            <a:pPr algn="ctr"/>
            <a:r>
              <a:rPr lang="bn-IN" sz="6600" dirty="0" smtClean="0">
                <a:latin typeface="NikoshBAN" panose="02000000000000000000" pitchFamily="2" charset="0"/>
                <a:cs typeface="NikoshBAN" panose="02000000000000000000" pitchFamily="2" charset="0"/>
              </a:rPr>
              <a:t>অধ্যায়ঃ দশম</a:t>
            </a:r>
            <a:endParaRPr lang="bn-IN" sz="6600" dirty="0">
              <a:latin typeface="NikoshBAN" panose="02000000000000000000" pitchFamily="2" charset="0"/>
              <a:cs typeface="NikoshBAN" panose="02000000000000000000" pitchFamily="2" charset="0"/>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26" y="447682"/>
            <a:ext cx="1514873" cy="2937166"/>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84355" y="415633"/>
            <a:ext cx="1597207" cy="2937166"/>
          </a:xfrm>
          <a:prstGeom prst="rect">
            <a:avLst/>
          </a:prstGeom>
        </p:spPr>
      </p:pic>
    </p:spTree>
    <p:extLst>
      <p:ext uri="{BB962C8B-B14F-4D97-AF65-F5344CB8AC3E}">
        <p14:creationId xmlns:p14="http://schemas.microsoft.com/office/powerpoint/2010/main" val="1236060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99285" y="1583471"/>
            <a:ext cx="6138016" cy="520217"/>
          </a:xfrm>
          <a:prstGeom prst="rect">
            <a:avLst/>
          </a:prstGeom>
          <a:solidFill>
            <a:schemeClr val="bg2"/>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dirty="0">
                <a:latin typeface="NikoshBAN" pitchFamily="2" charset="0"/>
                <a:cs typeface="NikoshBAN" pitchFamily="2" charset="0"/>
              </a:rPr>
              <a:t>এই পাঠ শেষে শিক্ষার্থীরা..</a:t>
            </a:r>
            <a:r>
              <a:rPr lang="en-US" sz="4000" dirty="0" smtClean="0">
                <a:latin typeface="NikoshBAN" pitchFamily="2" charset="0"/>
                <a:cs typeface="NikoshBAN" pitchFamily="2" charset="0"/>
              </a:rPr>
              <a:t>.</a:t>
            </a:r>
            <a:endParaRPr lang="bn-BD" sz="4000" dirty="0">
              <a:latin typeface="NikoshBAN" pitchFamily="2" charset="0"/>
              <a:cs typeface="NikoshBAN" pitchFamily="2" charset="0"/>
            </a:endParaRPr>
          </a:p>
        </p:txBody>
      </p:sp>
      <p:sp>
        <p:nvSpPr>
          <p:cNvPr id="27" name="Cloud 26"/>
          <p:cNvSpPr/>
          <p:nvPr/>
        </p:nvSpPr>
        <p:spPr>
          <a:xfrm>
            <a:off x="3363046" y="383571"/>
            <a:ext cx="5514111" cy="916372"/>
          </a:xfrm>
          <a:prstGeom prst="cloud">
            <a:avLst/>
          </a:prstGeom>
          <a:solidFill>
            <a:schemeClr val="accent6">
              <a:lumMod val="40000"/>
              <a:lumOff val="6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dirty="0" err="1">
                <a:solidFill>
                  <a:prstClr val="black"/>
                </a:solidFill>
                <a:latin typeface="NikoshBAN" panose="02000000000000000000" pitchFamily="2" charset="0"/>
                <a:cs typeface="NikoshBAN" panose="02000000000000000000" pitchFamily="2" charset="0"/>
              </a:rPr>
              <a:t>শিখন</a:t>
            </a:r>
            <a:r>
              <a:rPr lang="en-US" sz="4800" dirty="0">
                <a:solidFill>
                  <a:prstClr val="black"/>
                </a:solidFill>
                <a:latin typeface="NikoshBAN" panose="02000000000000000000" pitchFamily="2" charset="0"/>
                <a:cs typeface="NikoshBAN" panose="02000000000000000000" pitchFamily="2" charset="0"/>
              </a:rPr>
              <a:t> </a:t>
            </a:r>
            <a:r>
              <a:rPr lang="en-US" sz="4800" dirty="0" err="1">
                <a:solidFill>
                  <a:prstClr val="black"/>
                </a:solidFill>
                <a:latin typeface="NikoshBAN" panose="02000000000000000000" pitchFamily="2" charset="0"/>
                <a:cs typeface="NikoshBAN" panose="02000000000000000000" pitchFamily="2" charset="0"/>
              </a:rPr>
              <a:t>ফল</a:t>
            </a:r>
            <a:r>
              <a:rPr lang="en-US" sz="4800" dirty="0">
                <a:solidFill>
                  <a:prstClr val="black"/>
                </a:solidFill>
                <a:latin typeface="NikoshBAN" panose="02000000000000000000" pitchFamily="2" charset="0"/>
                <a:cs typeface="NikoshBAN" panose="02000000000000000000" pitchFamily="2" charset="0"/>
              </a:rPr>
              <a:t> </a:t>
            </a:r>
          </a:p>
        </p:txBody>
      </p:sp>
      <p:sp>
        <p:nvSpPr>
          <p:cNvPr id="17" name="TextBox 16"/>
          <p:cNvSpPr txBox="1"/>
          <p:nvPr/>
        </p:nvSpPr>
        <p:spPr>
          <a:xfrm>
            <a:off x="912865" y="4988574"/>
            <a:ext cx="9156733" cy="707886"/>
          </a:xfrm>
          <a:prstGeom prst="rect">
            <a:avLst/>
          </a:prstGeom>
          <a:solidFill>
            <a:schemeClr val="accent6">
              <a:lumMod val="60000"/>
              <a:lumOff val="4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4000" b="1" dirty="0">
                <a:latin typeface="NikoshBAN" panose="02000000000000000000" pitchFamily="2" charset="0"/>
                <a:cs typeface="NikoshBAN" panose="02000000000000000000" pitchFamily="2" charset="0"/>
              </a:rPr>
              <a:t>৩</a:t>
            </a:r>
            <a:r>
              <a:rPr lang="bn-BD" sz="4000" b="1" dirty="0" smtClean="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বঙ্গভঙ্গের ফলাফল বিশ্লেষণ</a:t>
            </a:r>
            <a:r>
              <a:rPr lang="bn-BD" sz="4000" b="1" dirty="0" smtClean="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করতে পারবে</a:t>
            </a:r>
            <a:r>
              <a:rPr lang="bn-BD" sz="4000" b="1" dirty="0" smtClean="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1866" y="318653"/>
            <a:ext cx="1561494" cy="156539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2226" y="415633"/>
            <a:ext cx="1627600" cy="1565398"/>
          </a:xfrm>
          <a:prstGeom prst="rect">
            <a:avLst/>
          </a:prstGeom>
        </p:spPr>
      </p:pic>
      <p:sp>
        <p:nvSpPr>
          <p:cNvPr id="23" name="TextBox 22"/>
          <p:cNvSpPr txBox="1"/>
          <p:nvPr/>
        </p:nvSpPr>
        <p:spPr>
          <a:xfrm>
            <a:off x="912376" y="3830047"/>
            <a:ext cx="7669922" cy="707886"/>
          </a:xfrm>
          <a:prstGeom prst="rect">
            <a:avLst/>
          </a:prstGeom>
          <a:solidFill>
            <a:schemeClr val="accent4">
              <a:lumMod val="40000"/>
              <a:lumOff val="6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4000" b="1" dirty="0" smtClean="0">
                <a:latin typeface="NikoshBAN" panose="02000000000000000000" pitchFamily="2" charset="0"/>
                <a:cs typeface="NikoshBAN" panose="02000000000000000000" pitchFamily="2" charset="0"/>
              </a:rPr>
              <a:t>২। বঙ্গভঙ্গের কারণসমূহ চিহ্নিত করতে পারবে।</a:t>
            </a:r>
            <a:endParaRPr lang="as-IN" sz="4000" b="1" dirty="0">
              <a:latin typeface="NikoshBAN" panose="02000000000000000000" pitchFamily="2" charset="0"/>
              <a:cs typeface="NikoshBAN" panose="02000000000000000000" pitchFamily="2" charset="0"/>
            </a:endParaRPr>
          </a:p>
        </p:txBody>
      </p:sp>
      <p:sp>
        <p:nvSpPr>
          <p:cNvPr id="25" name="TextBox 24"/>
          <p:cNvSpPr txBox="1"/>
          <p:nvPr/>
        </p:nvSpPr>
        <p:spPr>
          <a:xfrm>
            <a:off x="938991" y="2768501"/>
            <a:ext cx="5958197" cy="707886"/>
          </a:xfrm>
          <a:prstGeom prst="rect">
            <a:avLst/>
          </a:prstGeom>
          <a:solidFill>
            <a:schemeClr val="bg1"/>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000" b="1" dirty="0" smtClean="0">
                <a:latin typeface="NikoshBAN" panose="02000000000000000000" pitchFamily="2" charset="0"/>
                <a:cs typeface="NikoshBAN" panose="02000000000000000000" pitchFamily="2" charset="0"/>
              </a:rPr>
              <a:t>1</a:t>
            </a:r>
            <a:r>
              <a:rPr lang="bn-IN" sz="4000" b="1" dirty="0" smtClean="0">
                <a:latin typeface="NikoshBAN" panose="02000000000000000000" pitchFamily="2" charset="0"/>
                <a:cs typeface="NikoshBAN" panose="02000000000000000000" pitchFamily="2" charset="0"/>
              </a:rPr>
              <a:t>।</a:t>
            </a:r>
            <a:r>
              <a:rPr lang="en-US" sz="4000" b="1" dirty="0" smtClean="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বঙ্গভঙ্গের পটভূমি বলতে পারবে।  </a:t>
            </a:r>
            <a:endParaRPr lang="as-IN"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51347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9" y="77275"/>
            <a:ext cx="11990231" cy="6709892"/>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218941" y="154547"/>
            <a:ext cx="11809927" cy="6542467"/>
          </a:xfrm>
          <a:prstGeom prst="rect">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297601" y="243410"/>
            <a:ext cx="11652606" cy="6364739"/>
          </a:xfrm>
          <a:prstGeom prst="rect">
            <a:avLst/>
          </a:prstGeom>
          <a:ln w="38100">
            <a:solidFill>
              <a:srgbClr val="00B0F0"/>
            </a:solidFill>
          </a:ln>
          <a:scene3d>
            <a:camera prst="orthographicFront"/>
            <a:lightRig rig="threePt" dir="t"/>
          </a:scene3d>
          <a:sp3d>
            <a:bevelB w="635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3635062" y="425003"/>
            <a:ext cx="5074276" cy="646331"/>
          </a:xfrm>
          <a:prstGeom prst="rect">
            <a:avLst/>
          </a:prstGeom>
          <a:noFill/>
          <a:ln w="38100">
            <a:solidFill>
              <a:srgbClr val="7030A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এসো আমরা একটি ভিডিও দেখি</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14758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251"/>
            <a:ext cx="8458390" cy="6858000"/>
          </a:xfrm>
          <a:prstGeom prst="rect">
            <a:avLst/>
          </a:prstGeom>
        </p:spPr>
      </p:pic>
      <p:sp>
        <p:nvSpPr>
          <p:cNvPr id="3" name="Cloud 2"/>
          <p:cNvSpPr/>
          <p:nvPr/>
        </p:nvSpPr>
        <p:spPr>
          <a:xfrm>
            <a:off x="8458390" y="128789"/>
            <a:ext cx="3733610" cy="4842455"/>
          </a:xfrm>
          <a:prstGeom prst="cloud">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anose="02000000000000000000" pitchFamily="2" charset="0"/>
                <a:cs typeface="NikoshBAN" panose="02000000000000000000" pitchFamily="2" charset="0"/>
              </a:rPr>
              <a:t>বঙ্গভঙ্গের সময় মানচিত্র</a:t>
            </a:r>
            <a:endParaRPr lang="bn-IN" sz="4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2981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391" t="7850" r="13260"/>
          <a:stretch/>
        </p:blipFill>
        <p:spPr>
          <a:xfrm>
            <a:off x="7997780" y="624808"/>
            <a:ext cx="3546125" cy="2824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9419" t="10542" r="17251" b="10847"/>
          <a:stretch/>
        </p:blipFill>
        <p:spPr bwMode="auto">
          <a:xfrm>
            <a:off x="418052" y="441229"/>
            <a:ext cx="5900329"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619650" y="883695"/>
            <a:ext cx="5365824" cy="2308324"/>
          </a:xfrm>
          <a:prstGeom prst="rect">
            <a:avLst/>
          </a:prstGeom>
        </p:spPr>
        <p:txBody>
          <a:bodyPr wrap="square">
            <a:spAutoFit/>
          </a:bodyPr>
          <a:lstStyle/>
          <a:p>
            <a:pPr algn="ctr"/>
            <a:r>
              <a:rPr lang="bn-IN" sz="3600" u="sng" dirty="0">
                <a:solidFill>
                  <a:schemeClr val="bg1"/>
                </a:solidFill>
                <a:latin typeface="NikoshBAN" panose="02000000000000000000" pitchFamily="2" charset="0"/>
                <a:cs typeface="NikoshBAN" panose="02000000000000000000" pitchFamily="2" charset="0"/>
              </a:rPr>
              <a:t>একক </a:t>
            </a:r>
            <a:r>
              <a:rPr lang="bn-IN" sz="3600" u="sng" dirty="0" smtClean="0">
                <a:solidFill>
                  <a:schemeClr val="bg1"/>
                </a:solidFill>
                <a:latin typeface="NikoshBAN" panose="02000000000000000000" pitchFamily="2" charset="0"/>
                <a:cs typeface="NikoshBAN" panose="02000000000000000000" pitchFamily="2" charset="0"/>
              </a:rPr>
              <a:t>কাজ</a:t>
            </a:r>
          </a:p>
          <a:p>
            <a:pPr algn="ctr"/>
            <a:endParaRPr lang="bn-IN" sz="3600" u="sng" dirty="0" smtClean="0">
              <a:solidFill>
                <a:schemeClr val="bg1"/>
              </a:solidFill>
              <a:latin typeface="NikoshBAN" panose="02000000000000000000" pitchFamily="2" charset="0"/>
              <a:cs typeface="NikoshBAN" panose="02000000000000000000" pitchFamily="2" charset="0"/>
            </a:endParaRPr>
          </a:p>
          <a:p>
            <a:r>
              <a:rPr lang="bn-IN" sz="3600" dirty="0" smtClean="0">
                <a:solidFill>
                  <a:schemeClr val="bg1"/>
                </a:solidFill>
                <a:latin typeface="NikoshBAN" panose="02000000000000000000" pitchFamily="2" charset="0"/>
                <a:cs typeface="NikoshBAN" panose="02000000000000000000" pitchFamily="2" charset="0"/>
              </a:rPr>
              <a:t>১।  বঙ্গভঙ্গের পটভূমি উল্লেখ কর।</a:t>
            </a:r>
            <a:endParaRPr lang="en-US" sz="3600" dirty="0">
              <a:solidFill>
                <a:schemeClr val="bg1"/>
              </a:solidFill>
              <a:latin typeface="NikoshBAN" panose="02000000000000000000" pitchFamily="2" charset="0"/>
              <a:cs typeface="NikoshBAN" panose="02000000000000000000" pitchFamily="2" charset="0"/>
            </a:endParaRPr>
          </a:p>
          <a:p>
            <a:endParaRPr lang="bn-IN" sz="3600" dirty="0" smtClean="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48690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7532</TotalTime>
  <Words>642</Words>
  <Application>Microsoft Office PowerPoint</Application>
  <PresentationFormat>Widescreen</PresentationFormat>
  <Paragraphs>71</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NikoshBAN</vt:lpstr>
      <vt:lpstr>NikoshLight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DIPEN SEN</dc:creator>
  <cp:lastModifiedBy>HP</cp:lastModifiedBy>
  <cp:revision>942</cp:revision>
  <dcterms:created xsi:type="dcterms:W3CDTF">2017-09-17T19:00:17Z</dcterms:created>
  <dcterms:modified xsi:type="dcterms:W3CDTF">2020-12-29T12:32:58Z</dcterms:modified>
</cp:coreProperties>
</file>