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86" r:id="rId3"/>
    <p:sldId id="265" r:id="rId4"/>
    <p:sldId id="277" r:id="rId5"/>
    <p:sldId id="267" r:id="rId6"/>
    <p:sldId id="278" r:id="rId7"/>
    <p:sldId id="282" r:id="rId8"/>
    <p:sldId id="271" r:id="rId9"/>
    <p:sldId id="276" r:id="rId10"/>
    <p:sldId id="285" r:id="rId11"/>
    <p:sldId id="273"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85" autoAdjust="0"/>
  </p:normalViewPr>
  <p:slideViewPr>
    <p:cSldViewPr snapToGrid="0" showGuides="1">
      <p:cViewPr varScale="1">
        <p:scale>
          <a:sx n="67" d="100"/>
          <a:sy n="67" d="100"/>
        </p:scale>
        <p:origin x="834" y="72"/>
      </p:cViewPr>
      <p:guideLst>
        <p:guide orient="horz" pos="2208"/>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97302-4AFC-406F-AC1A-05673ED0EC7B}" type="datetimeFigureOut">
              <a:rPr lang="en-US" smtClean="0"/>
              <a:t>12/29/2020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CF12-5A71-4647-99F5-C47A8009CC9D}" type="slidenum">
              <a:rPr lang="en-US" smtClean="0"/>
              <a:t>‹#›</a:t>
            </a:fld>
            <a:endParaRPr lang="en-US"/>
          </a:p>
        </p:txBody>
      </p:sp>
    </p:spTree>
    <p:extLst>
      <p:ext uri="{BB962C8B-B14F-4D97-AF65-F5344CB8AC3E}">
        <p14:creationId xmlns:p14="http://schemas.microsoft.com/office/powerpoint/2010/main" val="343740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শুভেছা</a:t>
            </a:r>
            <a:r>
              <a:rPr lang="bn-IN" baseline="0" dirty="0" smtClean="0">
                <a:latin typeface="NikoshBAN" panose="02000000000000000000" pitchFamily="2" charset="0"/>
                <a:cs typeface="NikoshBAN" panose="02000000000000000000" pitchFamily="2" charset="0"/>
              </a:rPr>
              <a:t> বিনিময় করে শিক্ষার্থীদের কাছ থেকে তাদের দেখা কোনো অইতিহাসিক স্থানের বর্ণ্না শুনবো এবং  শিক্ষার্থীর বিবরণ থেকে ইতিহাসের উপাদানসমূহ চিহ্নিত করে  শিক্ষার্থীদের  ধারণা স্পষ্ট করবো।</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04BCF12-5A71-4647-99F5-C47A8009CC9D}" type="slidenum">
              <a:rPr lang="en-US" smtClean="0"/>
              <a:t>3</a:t>
            </a:fld>
            <a:endParaRPr lang="en-US"/>
          </a:p>
        </p:txBody>
      </p:sp>
    </p:spTree>
    <p:extLst>
      <p:ext uri="{BB962C8B-B14F-4D97-AF65-F5344CB8AC3E}">
        <p14:creationId xmlns:p14="http://schemas.microsoft.com/office/powerpoint/2010/main" val="23592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 শিক্ষার্থীদের</a:t>
            </a:r>
            <a:r>
              <a:rPr lang="bn-BD" baseline="0" dirty="0" smtClean="0"/>
              <a:t> কাছে প্রশ্ন করে ঐতিহাসিক স্থানের নাম</a:t>
            </a:r>
            <a:r>
              <a:rPr lang="bn-IN" baseline="0" dirty="0" smtClean="0"/>
              <a:t> </a:t>
            </a:r>
            <a:r>
              <a:rPr lang="bn-BD" baseline="0" dirty="0" smtClean="0"/>
              <a:t>বের করবেন ।</a:t>
            </a:r>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4</a:t>
            </a:fld>
            <a:endParaRPr lang="en-US"/>
          </a:p>
        </p:txBody>
      </p:sp>
    </p:spTree>
    <p:extLst>
      <p:ext uri="{BB962C8B-B14F-4D97-AF65-F5344CB8AC3E}">
        <p14:creationId xmlns:p14="http://schemas.microsoft.com/office/powerpoint/2010/main" val="55304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BF947-13C0-446B-B73B-EE09DB4C8662}" type="slidenum">
              <a:rPr lang="en-US" smtClean="0"/>
              <a:t>6</a:t>
            </a:fld>
            <a:endParaRPr lang="en-US"/>
          </a:p>
        </p:txBody>
      </p:sp>
    </p:spTree>
    <p:extLst>
      <p:ext uri="{BB962C8B-B14F-4D97-AF65-F5344CB8AC3E}">
        <p14:creationId xmlns:p14="http://schemas.microsoft.com/office/powerpoint/2010/main" val="402933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   বিঃদ্রঃ</a:t>
            </a:r>
            <a:r>
              <a:rPr lang="bn-IN" baseline="0" dirty="0" smtClean="0"/>
              <a:t> </a:t>
            </a:r>
            <a:r>
              <a:rPr lang="bn-IN" dirty="0" smtClean="0"/>
              <a:t>শুভেছা</a:t>
            </a:r>
            <a:r>
              <a:rPr lang="bn-IN" baseline="0" dirty="0" smtClean="0"/>
              <a:t> বিনিময় করে ইতিহাস বিষয়টি সম্পর্কে প্রশ্নোত্তরের মাধ্যমে শিক্ষার্থীদের প্রাথমিক ধারণা দিয়ে ক্লাশটি শুরু করবো।</a:t>
            </a:r>
            <a:endParaRPr lang="en-US" dirty="0"/>
          </a:p>
        </p:txBody>
      </p:sp>
      <p:sp>
        <p:nvSpPr>
          <p:cNvPr id="4" name="Slide Number Placeholder 3"/>
          <p:cNvSpPr>
            <a:spLocks noGrp="1"/>
          </p:cNvSpPr>
          <p:nvPr>
            <p:ph type="sldNum" sz="quarter" idx="10"/>
          </p:nvPr>
        </p:nvSpPr>
        <p:spPr/>
        <p:txBody>
          <a:bodyPr/>
          <a:lstStyle/>
          <a:p>
            <a:fld id="{118BF947-13C0-446B-B73B-EE09DB4C8662}" type="slidenum">
              <a:rPr lang="en-US" smtClean="0"/>
              <a:t>11</a:t>
            </a:fld>
            <a:endParaRPr lang="en-US"/>
          </a:p>
        </p:txBody>
      </p:sp>
    </p:spTree>
    <p:extLst>
      <p:ext uri="{BB962C8B-B14F-4D97-AF65-F5344CB8AC3E}">
        <p14:creationId xmlns:p14="http://schemas.microsoft.com/office/powerpoint/2010/main" val="404977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0" dirty="0" smtClean="0"/>
              <a:t>শিক্ষার্থীর</a:t>
            </a:r>
            <a:r>
              <a:rPr lang="bn-IN" b="0" baseline="0" dirty="0" smtClean="0"/>
              <a:t> এলাকার কোনো </a:t>
            </a:r>
            <a:r>
              <a:rPr lang="bn-IN" sz="1200" b="0" spc="50" dirty="0" smtClean="0">
                <a:ln w="11430"/>
                <a:effectLst>
                  <a:outerShdw blurRad="76200" dist="50800" dir="5400000" algn="tl" rotWithShape="0">
                    <a:srgbClr val="000000">
                      <a:alpha val="65000"/>
                    </a:srgbClr>
                  </a:outerShdw>
                </a:effectLst>
                <a:latin typeface="NikoshBAN" pitchFamily="2" charset="0"/>
                <a:cs typeface="NikoshBAN" pitchFamily="2" charset="0"/>
              </a:rPr>
              <a:t>ঐতিহাসিক  নিদর্শন</a:t>
            </a:r>
            <a:r>
              <a:rPr lang="bn-IN" sz="1200" b="0" spc="50" baseline="0" dirty="0" smtClean="0">
                <a:ln w="11430"/>
                <a:effectLst>
                  <a:outerShdw blurRad="76200" dist="50800" dir="5400000" algn="tl" rotWithShape="0">
                    <a:srgbClr val="000000">
                      <a:alpha val="65000"/>
                    </a:srgbClr>
                  </a:outerShdw>
                </a:effectLst>
                <a:latin typeface="NikoshBAN" pitchFamily="2" charset="0"/>
                <a:cs typeface="NikoshBAN" pitchFamily="2" charset="0"/>
              </a:rPr>
              <a:t> সম্পর্কে </a:t>
            </a:r>
            <a:r>
              <a:rPr lang="bn-IN" sz="1200" b="0" spc="50" dirty="0" smtClean="0">
                <a:ln w="11430"/>
                <a:effectLst>
                  <a:outerShdw blurRad="76200" dist="50800" dir="5400000" algn="tl" rotWithShape="0">
                    <a:srgbClr val="000000">
                      <a:alpha val="65000"/>
                    </a:srgbClr>
                  </a:outerShdw>
                </a:effectLst>
                <a:latin typeface="NikoshBAN" pitchFamily="2" charset="0"/>
                <a:cs typeface="NikoshBAN" pitchFamily="2" charset="0"/>
              </a:rPr>
              <a:t>প্রতিবেদন তৈরী করতে</a:t>
            </a:r>
            <a:r>
              <a:rPr lang="bn-IN" sz="1200" b="0" spc="50" baseline="0" dirty="0" smtClean="0">
                <a:ln w="11430"/>
                <a:effectLst>
                  <a:outerShdw blurRad="76200" dist="50800" dir="5400000" algn="tl" rotWithShape="0">
                    <a:srgbClr val="000000">
                      <a:alpha val="65000"/>
                    </a:srgbClr>
                  </a:outerShdw>
                </a:effectLst>
                <a:latin typeface="NikoshBAN" pitchFamily="2" charset="0"/>
                <a:cs typeface="NikoshBAN" pitchFamily="2" charset="0"/>
              </a:rPr>
              <a:t> দেবেন।</a:t>
            </a:r>
            <a:endParaRPr lang="en-US" b="0" dirty="0"/>
          </a:p>
        </p:txBody>
      </p:sp>
      <p:sp>
        <p:nvSpPr>
          <p:cNvPr id="4" name="Slide Number Placeholder 3"/>
          <p:cNvSpPr>
            <a:spLocks noGrp="1"/>
          </p:cNvSpPr>
          <p:nvPr>
            <p:ph type="sldNum" sz="quarter" idx="10"/>
          </p:nvPr>
        </p:nvSpPr>
        <p:spPr/>
        <p:txBody>
          <a:bodyPr/>
          <a:lstStyle/>
          <a:p>
            <a:fld id="{E04BCF12-5A71-4647-99F5-C47A8009CC9D}" type="slidenum">
              <a:rPr lang="en-US" smtClean="0"/>
              <a:t>12</a:t>
            </a:fld>
            <a:endParaRPr lang="en-US"/>
          </a:p>
        </p:txBody>
      </p:sp>
    </p:spTree>
    <p:extLst>
      <p:ext uri="{BB962C8B-B14F-4D97-AF65-F5344CB8AC3E}">
        <p14:creationId xmlns:p14="http://schemas.microsoft.com/office/powerpoint/2010/main" val="254190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185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207855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8352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64037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59C22-3B18-4357-BD87-A7AC92EF295C}"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22960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59C22-3B18-4357-BD87-A7AC92EF295C}"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8465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59C22-3B18-4357-BD87-A7AC92EF295C}" type="datetimeFigureOut">
              <a:rPr lang="en-US" smtClean="0"/>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170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59C22-3B18-4357-BD87-A7AC92EF295C}" type="datetimeFigureOut">
              <a:rPr lang="en-US" smtClean="0"/>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0017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9C22-3B18-4357-BD87-A7AC92EF295C}" type="datetimeFigureOut">
              <a:rPr lang="en-US" smtClean="0"/>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4133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46098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5127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59C22-3B18-4357-BD87-A7AC92EF295C}" type="datetimeFigureOut">
              <a:rPr lang="en-US" smtClean="0"/>
              <a:t>12/29/2020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9F585-25EB-465E-AF23-967C63351371}" type="slidenum">
              <a:rPr lang="en-US" smtClean="0"/>
              <a:t>‹#›</a:t>
            </a:fld>
            <a:endParaRPr lang="en-US"/>
          </a:p>
        </p:txBody>
      </p:sp>
    </p:spTree>
    <p:extLst>
      <p:ext uri="{BB962C8B-B14F-4D97-AF65-F5344CB8AC3E}">
        <p14:creationId xmlns:p14="http://schemas.microsoft.com/office/powerpoint/2010/main" val="83431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5837" cy="6858000"/>
          </a:xfrm>
          <a:prstGeom prst="rect">
            <a:avLst/>
          </a:prstGeom>
        </p:spPr>
      </p:pic>
      <p:sp>
        <p:nvSpPr>
          <p:cNvPr id="2" name="Flowchart: Punched Tape 1"/>
          <p:cNvSpPr/>
          <p:nvPr/>
        </p:nvSpPr>
        <p:spPr>
          <a:xfrm>
            <a:off x="0" y="0"/>
            <a:ext cx="4276164" cy="2037979"/>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accent5"/>
                </a:solidFill>
                <a:latin typeface="NikoshBAN" panose="02000000000000000000" pitchFamily="2" charset="0"/>
                <a:cs typeface="NikoshBAN" panose="02000000000000000000" pitchFamily="2" charset="0"/>
              </a:rPr>
              <a:t>স্বাগতম</a:t>
            </a:r>
            <a:endParaRPr lang="en-US" sz="9600" b="1" dirty="0">
              <a:solidFill>
                <a:schemeClr val="accent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22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3000" fill="hold"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xEl>
                                              <p:pRg st="0" end="0"/>
                                            </p:txEl>
                                          </p:spTgt>
                                        </p:tgtEl>
                                        <p:attrNameLst>
                                          <p:attrName>ppt_x</p:attrName>
                                          <p:attrName>ppt_y</p:attrName>
                                        </p:attrNameLst>
                                      </p:cBhvr>
                                    </p:animMotion>
                                    <p:animRot by="1500000">
                                      <p:cBhvr>
                                        <p:cTn id="7" dur="250" fill="hold">
                                          <p:stCondLst>
                                            <p:cond delay="0"/>
                                          </p:stCondLst>
                                        </p:cTn>
                                        <p:tgtEl>
                                          <p:spTgt spid="2">
                                            <p:txEl>
                                              <p:pRg st="0" end="0"/>
                                            </p:txEl>
                                          </p:spTgt>
                                        </p:tgtEl>
                                        <p:attrNameLst>
                                          <p:attrName>r</p:attrName>
                                        </p:attrNameLst>
                                      </p:cBhvr>
                                    </p:animRot>
                                    <p:animRot by="-1500000">
                                      <p:cBhvr>
                                        <p:cTn id="8" dur="250" fill="hold">
                                          <p:stCondLst>
                                            <p:cond delay="250"/>
                                          </p:stCondLst>
                                        </p:cTn>
                                        <p:tgtEl>
                                          <p:spTgt spid="2">
                                            <p:txEl>
                                              <p:pRg st="0" end="0"/>
                                            </p:txEl>
                                          </p:spTgt>
                                        </p:tgtEl>
                                        <p:attrNameLst>
                                          <p:attrName>r</p:attrName>
                                        </p:attrNameLst>
                                      </p:cBhvr>
                                    </p:animRot>
                                    <p:animRot by="-1500000">
                                      <p:cBhvr>
                                        <p:cTn id="9" dur="250" fill="hold">
                                          <p:stCondLst>
                                            <p:cond delay="500"/>
                                          </p:stCondLst>
                                        </p:cTn>
                                        <p:tgtEl>
                                          <p:spTgt spid="2">
                                            <p:txEl>
                                              <p:pRg st="0" end="0"/>
                                            </p:txEl>
                                          </p:spTgt>
                                        </p:tgtEl>
                                        <p:attrNameLst>
                                          <p:attrName>r</p:attrName>
                                        </p:attrNameLst>
                                      </p:cBhvr>
                                    </p:animRot>
                                    <p:animRot by="1500000">
                                      <p:cBhvr>
                                        <p:cTn id="10" dur="250" fill="hold">
                                          <p:stCondLst>
                                            <p:cond delay="75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638" y="157163"/>
            <a:ext cx="5600700" cy="6463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71463" y="157163"/>
            <a:ext cx="5643562" cy="5847755"/>
          </a:xfrm>
          <a:prstGeom prst="rect">
            <a:avLst/>
          </a:prstGeom>
          <a:solidFill>
            <a:schemeClr val="accent1">
              <a:lumMod val="20000"/>
              <a:lumOff val="80000"/>
            </a:schemeClr>
          </a:solidFill>
          <a:ln w="38100">
            <a:solidFill>
              <a:schemeClr val="tx1"/>
            </a:solidFill>
          </a:ln>
        </p:spPr>
        <p:txBody>
          <a:bodyPr wrap="square" rtlCol="0">
            <a:spAutoFit/>
          </a:bodyPr>
          <a:lstStyle/>
          <a:p>
            <a:endParaRPr lang="bn-IN" sz="3600" dirty="0" smtClean="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তবকাত-ই-নাসিরী </a:t>
            </a:r>
            <a:r>
              <a:rPr lang="bn-IN" sz="3200" dirty="0">
                <a:latin typeface="NikoshBAN" panose="02000000000000000000" pitchFamily="2" charset="0"/>
                <a:cs typeface="NikoshBAN" panose="02000000000000000000" pitchFamily="2" charset="0"/>
              </a:rPr>
              <a:t>মিনহাজ-ই-সিরাজ জুর্জানি রচিত মধ্যযুগের সাধারণ ইতিহাস গ্রন্থ। এ গ্রন্থে ইসলামের বিভিন্ন নবী-রসুলের ইতিহাস থেকে শুরু করে মিনহাজ তাঁর নিজের সময় পর্যন্ত ঘটনাবলি বর্ণনা করেছেন। বাংলায় মুসলিম শাসন প্রতিষ্ঠার ইতিহাস পুনর্গঠনের জন্য এটি অতি গুরুত্বপূর্ণ আকর গ্রন্থ। বাংলা মুলুকে মুসলিম শাসনের প্রথম ৫০ বছরের ইতিহাস একমাত্র এ গ্রন্থেই পাওয়া যায়।</a:t>
            </a:r>
            <a:endParaRPr lang="en-US" sz="3200"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1552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066" y="-2764"/>
            <a:ext cx="8458200" cy="836154"/>
          </a:xfrm>
          <a:prstGeom prst="roundRect">
            <a:avLst>
              <a:gd name="adj" fmla="val 0"/>
            </a:avLst>
          </a:prstGeom>
          <a:solidFill>
            <a:schemeClr val="accent6"/>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2400300">
              <a:lnSpc>
                <a:spcPct val="90000"/>
              </a:lnSpc>
              <a:spcBef>
                <a:spcPct val="0"/>
              </a:spcBef>
              <a:spcAft>
                <a:spcPct val="35000"/>
              </a:spcAft>
            </a:pPr>
            <a:r>
              <a:rPr lang="bn-BD" sz="54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মূল্যায়ন</a:t>
            </a:r>
            <a:endParaRPr lang="en-US" sz="5400"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sp>
        <p:nvSpPr>
          <p:cNvPr id="4" name="Rounded Rectangle 3"/>
          <p:cNvSpPr/>
          <p:nvPr/>
        </p:nvSpPr>
        <p:spPr>
          <a:xfrm>
            <a:off x="9485194" y="-2764"/>
            <a:ext cx="2238233" cy="7378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সময়ঃ </a:t>
            </a:r>
            <a:r>
              <a:rPr lang="bn-IN" sz="2800" dirty="0" smtClean="0">
                <a:solidFill>
                  <a:schemeClr val="tx1"/>
                </a:solidFill>
                <a:latin typeface="NikoshBAN" panose="02000000000000000000" pitchFamily="2" charset="0"/>
                <a:cs typeface="NikoshBAN" panose="02000000000000000000" pitchFamily="2" charset="0"/>
              </a:rPr>
              <a:t>১০ </a:t>
            </a:r>
            <a:r>
              <a:rPr lang="bn-IN" sz="2800" dirty="0">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ound Same Side Corner Rectangle 4"/>
          <p:cNvSpPr/>
          <p:nvPr/>
        </p:nvSpPr>
        <p:spPr>
          <a:xfrm>
            <a:off x="692066" y="1617260"/>
            <a:ext cx="10109284" cy="859809"/>
          </a:xfrm>
          <a:prstGeom prst="round2SameRect">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dirty="0" smtClean="0">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ক) ইতিহাস উপাদান কয়টি?</a:t>
            </a:r>
            <a:endParaRPr lang="en-US" sz="4400" dirty="0">
              <a:solidFill>
                <a:schemeClr val="tx1"/>
              </a:solidFill>
              <a:latin typeface="NikoshBAN" panose="02000000000000000000" pitchFamily="2" charset="0"/>
              <a:cs typeface="NikoshBAN" panose="02000000000000000000" pitchFamily="2" charset="0"/>
            </a:endParaRPr>
          </a:p>
        </p:txBody>
      </p:sp>
      <p:sp>
        <p:nvSpPr>
          <p:cNvPr id="6" name="Round Same Side Corner Rectangle 5"/>
          <p:cNvSpPr/>
          <p:nvPr/>
        </p:nvSpPr>
        <p:spPr>
          <a:xfrm>
            <a:off x="715672" y="2660215"/>
            <a:ext cx="10085678" cy="844985"/>
          </a:xfrm>
          <a:prstGeom prst="round2SameRect">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dirty="0" smtClean="0">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খ) ইতিহাসের লিখিত উপাদান গুরুত্বপূর্ণ কেন?</a:t>
            </a:r>
            <a:endParaRPr lang="en-US" sz="4400" dirty="0">
              <a:solidFill>
                <a:schemeClr val="tx1"/>
              </a:solidFill>
              <a:latin typeface="NikoshBAN" panose="02000000000000000000" pitchFamily="2" charset="0"/>
              <a:cs typeface="NikoshBAN" panose="02000000000000000000" pitchFamily="2" charset="0"/>
            </a:endParaRPr>
          </a:p>
        </p:txBody>
      </p:sp>
      <p:sp>
        <p:nvSpPr>
          <p:cNvPr id="7" name="Round Same Side Corner Rectangle 6"/>
          <p:cNvSpPr/>
          <p:nvPr/>
        </p:nvSpPr>
        <p:spPr>
          <a:xfrm>
            <a:off x="715672" y="3688346"/>
            <a:ext cx="10085678" cy="1817650"/>
          </a:xfrm>
          <a:prstGeom prst="round2SameRect">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dirty="0" smtClean="0">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গ) উয়ারী-বটেশ্বরে প্রাপ্ত প্রত্নতাত্ত্বিক নিদর্শ্নে বাংলাদেশে কত বছর পূর্বের নগর সভ্যতার অস্তিত্ব প্রমাণিত হয়?</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3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4054" y="192563"/>
            <a:ext cx="6074401" cy="830997"/>
          </a:xfrm>
          <a:prstGeom prst="rect">
            <a:avLst/>
          </a:prstGeom>
          <a:solidFill>
            <a:schemeClr val="accent2">
              <a:lumMod val="40000"/>
              <a:lumOff val="60000"/>
            </a:schemeClr>
          </a:solidFill>
          <a:ln>
            <a:solidFill>
              <a:schemeClr val="tx1"/>
            </a:solidFill>
          </a:ln>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548" y="1411662"/>
            <a:ext cx="5343414" cy="3644721"/>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1964099" y="5444485"/>
            <a:ext cx="8263802"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40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কাকিনা জমিদার বংশ ও তাদের ঐতিহাসিক কার্যকলাপের উপর একটি প্রতিবেদন তৈরী করো</a:t>
            </a:r>
            <a:r>
              <a:rPr lang="bn-IN" sz="4000" b="1" spc="50" dirty="0">
                <a:ln w="11430"/>
                <a:effectLst>
                  <a:outerShdw blurRad="76200" dist="50800" dir="5400000" algn="tl" rotWithShape="0">
                    <a:srgbClr val="000000">
                      <a:alpha val="65000"/>
                    </a:srgbClr>
                  </a:outerShdw>
                </a:effectLst>
                <a:latin typeface="NikoshBAN" pitchFamily="2" charset="0"/>
                <a:cs typeface="NikoshBAN" pitchFamily="2" charset="0"/>
              </a:rPr>
              <a:t>।</a:t>
            </a:r>
            <a:endParaRPr lang="bn-BD" sz="40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3034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1124" y="750600"/>
            <a:ext cx="2329062" cy="55092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bn-BD" sz="8800" b="1" cap="none" spc="0" dirty="0" smtClean="0">
                <a:ln w="12700" cmpd="sng">
                  <a:solidFill>
                    <a:schemeClr val="accent4"/>
                  </a:solidFill>
                  <a:prstDash val="solid"/>
                </a:ln>
                <a:solidFill>
                  <a:schemeClr val="tx1"/>
                </a:solidFill>
                <a:effectLst/>
                <a:latin typeface="NikoshBAN" pitchFamily="2" charset="0"/>
                <a:ea typeface="Segoe UI" pitchFamily="34" charset="0"/>
                <a:cs typeface="NikoshBAN" pitchFamily="2" charset="0"/>
              </a:rPr>
              <a:t>ধ</a:t>
            </a:r>
            <a:endParaRPr lang="bn-IN" sz="8800" b="1" cap="none" spc="0" dirty="0" smtClean="0">
              <a:ln w="12700" cmpd="sng">
                <a:solidFill>
                  <a:schemeClr val="accent4"/>
                </a:solidFill>
                <a:prstDash val="solid"/>
              </a:ln>
              <a:solidFill>
                <a:schemeClr val="tx1"/>
              </a:solidFill>
              <a:effectLst/>
              <a:latin typeface="NikoshBAN" pitchFamily="2" charset="0"/>
              <a:ea typeface="Segoe UI" pitchFamily="34" charset="0"/>
              <a:cs typeface="NikoshBAN" pitchFamily="2" charset="0"/>
            </a:endParaRPr>
          </a:p>
          <a:p>
            <a:pPr algn="ctr"/>
            <a:r>
              <a:rPr lang="bn-BD" sz="8800" b="1" cap="none" spc="0" dirty="0" smtClean="0">
                <a:ln w="12700" cmpd="sng">
                  <a:solidFill>
                    <a:schemeClr val="accent4"/>
                  </a:solidFill>
                  <a:prstDash val="solid"/>
                </a:ln>
                <a:solidFill>
                  <a:schemeClr val="tx1"/>
                </a:solidFill>
                <a:effectLst/>
                <a:latin typeface="NikoshBAN" pitchFamily="2" charset="0"/>
                <a:ea typeface="Segoe UI" pitchFamily="34" charset="0"/>
                <a:cs typeface="NikoshBAN" pitchFamily="2" charset="0"/>
              </a:rPr>
              <a:t>ন্য</a:t>
            </a:r>
            <a:endParaRPr lang="bn-IN" sz="8800" b="1" cap="none" spc="0" dirty="0" smtClean="0">
              <a:ln w="12700" cmpd="sng">
                <a:solidFill>
                  <a:schemeClr val="accent4"/>
                </a:solidFill>
                <a:prstDash val="solid"/>
              </a:ln>
              <a:solidFill>
                <a:schemeClr val="tx1"/>
              </a:solidFill>
              <a:effectLst/>
              <a:latin typeface="NikoshBAN" pitchFamily="2" charset="0"/>
              <a:ea typeface="Segoe UI" pitchFamily="34" charset="0"/>
              <a:cs typeface="NikoshBAN" pitchFamily="2" charset="0"/>
            </a:endParaRPr>
          </a:p>
          <a:p>
            <a:pPr algn="ctr"/>
            <a:r>
              <a:rPr lang="bn-BD" sz="8800" b="1" cap="none" spc="0" dirty="0" smtClean="0">
                <a:ln w="12700" cmpd="sng">
                  <a:solidFill>
                    <a:schemeClr val="accent4"/>
                  </a:solidFill>
                  <a:prstDash val="solid"/>
                </a:ln>
                <a:solidFill>
                  <a:schemeClr val="tx1"/>
                </a:solidFill>
                <a:effectLst/>
                <a:latin typeface="NikoshBAN" pitchFamily="2" charset="0"/>
                <a:ea typeface="Segoe UI" pitchFamily="34" charset="0"/>
                <a:cs typeface="NikoshBAN" pitchFamily="2" charset="0"/>
              </a:rPr>
              <a:t>বা</a:t>
            </a:r>
            <a:endParaRPr lang="bn-IN" sz="8800" b="1" cap="none" spc="0" dirty="0" smtClean="0">
              <a:ln w="12700" cmpd="sng">
                <a:solidFill>
                  <a:schemeClr val="accent4"/>
                </a:solidFill>
                <a:prstDash val="solid"/>
              </a:ln>
              <a:solidFill>
                <a:schemeClr val="tx1"/>
              </a:solidFill>
              <a:effectLst/>
              <a:latin typeface="NikoshBAN" pitchFamily="2" charset="0"/>
              <a:ea typeface="Segoe UI" pitchFamily="34" charset="0"/>
              <a:cs typeface="NikoshBAN" pitchFamily="2" charset="0"/>
            </a:endParaRPr>
          </a:p>
          <a:p>
            <a:pPr algn="ctr"/>
            <a:r>
              <a:rPr lang="bn-BD" sz="8800" b="1" cap="none" spc="0" dirty="0" smtClean="0">
                <a:ln w="12700" cmpd="sng">
                  <a:solidFill>
                    <a:schemeClr val="accent4"/>
                  </a:solidFill>
                  <a:prstDash val="solid"/>
                </a:ln>
                <a:solidFill>
                  <a:schemeClr val="tx1"/>
                </a:solidFill>
                <a:effectLst/>
                <a:latin typeface="NikoshBAN" pitchFamily="2" charset="0"/>
                <a:ea typeface="Segoe UI" pitchFamily="34" charset="0"/>
                <a:cs typeface="NikoshBAN" pitchFamily="2" charset="0"/>
              </a:rPr>
              <a:t>দ</a:t>
            </a:r>
            <a:endParaRPr lang="en-US" sz="8800" b="1" cap="none" spc="0" dirty="0">
              <a:ln w="12700" cmpd="sng">
                <a:solidFill>
                  <a:schemeClr val="accent4"/>
                </a:solidFill>
                <a:prstDash val="solid"/>
              </a:ln>
              <a:solidFill>
                <a:schemeClr val="tx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 y="339334"/>
            <a:ext cx="4086225" cy="6175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113" y="310758"/>
            <a:ext cx="3986213" cy="25038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7964998" y="2914650"/>
            <a:ext cx="3536440" cy="523220"/>
          </a:xfrm>
          <a:prstGeom prst="rect">
            <a:avLst/>
          </a:prstGeom>
          <a:noFill/>
          <a:ln w="38100">
            <a:solidFill>
              <a:schemeClr val="tx1">
                <a:lumMod val="95000"/>
                <a:lumOff val="5000"/>
              </a:schemeClr>
            </a:solidFill>
          </a:ln>
        </p:spPr>
        <p:txBody>
          <a:bodyPr wrap="square" rtlCol="0">
            <a:spAutoFit/>
          </a:bodyPr>
          <a:lstStyle/>
          <a:p>
            <a:r>
              <a:rPr lang="bn-IN" sz="2800" b="1" dirty="0" smtClean="0">
                <a:latin typeface="NikoshBAN" panose="02000000000000000000" pitchFamily="2" charset="0"/>
                <a:cs typeface="NikoshBAN" panose="02000000000000000000" pitchFamily="2" charset="0"/>
              </a:rPr>
              <a:t>              তাম্রলিপি</a:t>
            </a:r>
            <a:endParaRPr lang="en-US" sz="28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988" y="3505200"/>
            <a:ext cx="3810000" cy="2533650"/>
          </a:xfrm>
          <a:prstGeom prst="rect">
            <a:avLst/>
          </a:prstGeom>
        </p:spPr>
      </p:pic>
      <p:sp>
        <p:nvSpPr>
          <p:cNvPr id="10" name="TextBox 9"/>
          <p:cNvSpPr txBox="1"/>
          <p:nvPr/>
        </p:nvSpPr>
        <p:spPr>
          <a:xfrm>
            <a:off x="7982999" y="6111270"/>
            <a:ext cx="3536440" cy="523220"/>
          </a:xfrm>
          <a:prstGeom prst="rect">
            <a:avLst/>
          </a:prstGeom>
          <a:noFill/>
          <a:ln w="28575">
            <a:solidFill>
              <a:schemeClr val="bg2">
                <a:lumMod val="10000"/>
              </a:schemeClr>
            </a:solidFill>
          </a:ln>
        </p:spPr>
        <p:txBody>
          <a:bodyPr wrap="square" rtlCol="0">
            <a:spAutoFit/>
          </a:bodyPr>
          <a:lstStyle/>
          <a:p>
            <a:r>
              <a:rPr lang="bn-IN" sz="2800" b="1" dirty="0" smtClean="0">
                <a:latin typeface="NikoshBAN" panose="02000000000000000000" pitchFamily="2" charset="0"/>
                <a:cs typeface="NikoshBAN" panose="02000000000000000000" pitchFamily="2" charset="0"/>
              </a:rPr>
              <a:t>              শিলালিপি</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96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4.79167E-6 1.11111E-6 L -4.79167E-6 -0.07222 " pathEditMode="relative" rAng="0" ptsTypes="AA">
                                      <p:cBhvr>
                                        <p:cTn id="6" dur="500" accel="50000" decel="50000" autoRev="1" fill="hold">
                                          <p:stCondLst>
                                            <p:cond delay="0"/>
                                          </p:stCondLst>
                                        </p:cTn>
                                        <p:tgtEl>
                                          <p:spTgt spid="2">
                                            <p:txEl>
                                              <p:pRg st="0" end="0"/>
                                            </p:txEl>
                                          </p:spTgt>
                                        </p:tgtEl>
                                        <p:attrNameLst>
                                          <p:attrName>ppt_x</p:attrName>
                                          <p:attrName>ppt_y</p:attrName>
                                        </p:attrNameLst>
                                      </p:cBhvr>
                                      <p:rCtr x="0" y="-3611"/>
                                    </p:animMotion>
                                    <p:animRot by="1500000">
                                      <p:cBhvr>
                                        <p:cTn id="7" dur="250" fill="hold">
                                          <p:stCondLst>
                                            <p:cond delay="0"/>
                                          </p:stCondLst>
                                        </p:cTn>
                                        <p:tgtEl>
                                          <p:spTgt spid="2">
                                            <p:txEl>
                                              <p:pRg st="0" end="0"/>
                                            </p:txEl>
                                          </p:spTgt>
                                        </p:tgtEl>
                                        <p:attrNameLst>
                                          <p:attrName>r</p:attrName>
                                        </p:attrNameLst>
                                      </p:cBhvr>
                                    </p:animRot>
                                    <p:animRot by="-1500000">
                                      <p:cBhvr>
                                        <p:cTn id="8" dur="250" fill="hold">
                                          <p:stCondLst>
                                            <p:cond delay="250"/>
                                          </p:stCondLst>
                                        </p:cTn>
                                        <p:tgtEl>
                                          <p:spTgt spid="2">
                                            <p:txEl>
                                              <p:pRg st="0" end="0"/>
                                            </p:txEl>
                                          </p:spTgt>
                                        </p:tgtEl>
                                        <p:attrNameLst>
                                          <p:attrName>r</p:attrName>
                                        </p:attrNameLst>
                                      </p:cBhvr>
                                    </p:animRot>
                                    <p:animRot by="-1500000">
                                      <p:cBhvr>
                                        <p:cTn id="9" dur="250" fill="hold">
                                          <p:stCondLst>
                                            <p:cond delay="500"/>
                                          </p:stCondLst>
                                        </p:cTn>
                                        <p:tgtEl>
                                          <p:spTgt spid="2">
                                            <p:txEl>
                                              <p:pRg st="0" end="0"/>
                                            </p:txEl>
                                          </p:spTgt>
                                        </p:tgtEl>
                                        <p:attrNameLst>
                                          <p:attrName>r</p:attrName>
                                        </p:attrNameLst>
                                      </p:cBhvr>
                                    </p:animRot>
                                    <p:animRot by="1500000">
                                      <p:cBhvr>
                                        <p:cTn id="10" dur="250" fill="hold">
                                          <p:stCondLst>
                                            <p:cond delay="75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53425 0.34954 L 0.53425 0.27732 " pathEditMode="relative" rAng="0" ptsTypes="AA">
                                      <p:cBhvr>
                                        <p:cTn id="14" dur="500" accel="50000" decel="50000" autoRev="1" fill="hold">
                                          <p:stCondLst>
                                            <p:cond delay="0"/>
                                          </p:stCondLst>
                                        </p:cTn>
                                        <p:tgtEl>
                                          <p:spTgt spid="2">
                                            <p:txEl>
                                              <p:pRg st="1" end="1"/>
                                            </p:txEl>
                                          </p:spTgt>
                                        </p:tgtEl>
                                        <p:attrNameLst>
                                          <p:attrName>ppt_x</p:attrName>
                                          <p:attrName>ppt_y</p:attrName>
                                        </p:attrNameLst>
                                      </p:cBhvr>
                                      <p:rCtr x="0" y="-3611"/>
                                    </p:animMotion>
                                    <p:animRot by="1500000">
                                      <p:cBhvr>
                                        <p:cTn id="15" dur="250" fill="hold">
                                          <p:stCondLst>
                                            <p:cond delay="0"/>
                                          </p:stCondLst>
                                        </p:cTn>
                                        <p:tgtEl>
                                          <p:spTgt spid="2">
                                            <p:txEl>
                                              <p:pRg st="1" end="1"/>
                                            </p:txEl>
                                          </p:spTgt>
                                        </p:tgtEl>
                                        <p:attrNameLst>
                                          <p:attrName>r</p:attrName>
                                        </p:attrNameLst>
                                      </p:cBhvr>
                                    </p:animRot>
                                    <p:animRot by="-1500000">
                                      <p:cBhvr>
                                        <p:cTn id="16" dur="250" fill="hold">
                                          <p:stCondLst>
                                            <p:cond delay="250"/>
                                          </p:stCondLst>
                                        </p:cTn>
                                        <p:tgtEl>
                                          <p:spTgt spid="2">
                                            <p:txEl>
                                              <p:pRg st="1" end="1"/>
                                            </p:txEl>
                                          </p:spTgt>
                                        </p:tgtEl>
                                        <p:attrNameLst>
                                          <p:attrName>r</p:attrName>
                                        </p:attrNameLst>
                                      </p:cBhvr>
                                    </p:animRot>
                                    <p:animRot by="-1500000">
                                      <p:cBhvr>
                                        <p:cTn id="17" dur="250" fill="hold">
                                          <p:stCondLst>
                                            <p:cond delay="500"/>
                                          </p:stCondLst>
                                        </p:cTn>
                                        <p:tgtEl>
                                          <p:spTgt spid="2">
                                            <p:txEl>
                                              <p:pRg st="1" end="1"/>
                                            </p:txEl>
                                          </p:spTgt>
                                        </p:tgtEl>
                                        <p:attrNameLst>
                                          <p:attrName>r</p:attrName>
                                        </p:attrNameLst>
                                      </p:cBhvr>
                                    </p:animRot>
                                    <p:animRot by="1500000">
                                      <p:cBhvr>
                                        <p:cTn id="18" dur="250" fill="hold">
                                          <p:stCondLst>
                                            <p:cond delay="750"/>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53425 0.54491 L 0.53425 0.47269 " pathEditMode="relative" rAng="0" ptsTypes="AA">
                                      <p:cBhvr>
                                        <p:cTn id="22" dur="500" accel="50000" decel="50000" autoRev="1" fill="hold">
                                          <p:stCondLst>
                                            <p:cond delay="0"/>
                                          </p:stCondLst>
                                        </p:cTn>
                                        <p:tgtEl>
                                          <p:spTgt spid="2">
                                            <p:txEl>
                                              <p:pRg st="2" end="2"/>
                                            </p:txEl>
                                          </p:spTgt>
                                        </p:tgtEl>
                                        <p:attrNameLst>
                                          <p:attrName>ppt_x</p:attrName>
                                          <p:attrName>ppt_y</p:attrName>
                                        </p:attrNameLst>
                                      </p:cBhvr>
                                      <p:rCtr x="0" y="-3611"/>
                                    </p:animMotion>
                                    <p:animRot by="1500000">
                                      <p:cBhvr>
                                        <p:cTn id="23" dur="250" fill="hold">
                                          <p:stCondLst>
                                            <p:cond delay="0"/>
                                          </p:stCondLst>
                                        </p:cTn>
                                        <p:tgtEl>
                                          <p:spTgt spid="2">
                                            <p:txEl>
                                              <p:pRg st="2" end="2"/>
                                            </p:txEl>
                                          </p:spTgt>
                                        </p:tgtEl>
                                        <p:attrNameLst>
                                          <p:attrName>r</p:attrName>
                                        </p:attrNameLst>
                                      </p:cBhvr>
                                    </p:animRot>
                                    <p:animRot by="-1500000">
                                      <p:cBhvr>
                                        <p:cTn id="24" dur="250" fill="hold">
                                          <p:stCondLst>
                                            <p:cond delay="250"/>
                                          </p:stCondLst>
                                        </p:cTn>
                                        <p:tgtEl>
                                          <p:spTgt spid="2">
                                            <p:txEl>
                                              <p:pRg st="2" end="2"/>
                                            </p:txEl>
                                          </p:spTgt>
                                        </p:tgtEl>
                                        <p:attrNameLst>
                                          <p:attrName>r</p:attrName>
                                        </p:attrNameLst>
                                      </p:cBhvr>
                                    </p:animRot>
                                    <p:animRot by="-1500000">
                                      <p:cBhvr>
                                        <p:cTn id="25" dur="250" fill="hold">
                                          <p:stCondLst>
                                            <p:cond delay="500"/>
                                          </p:stCondLst>
                                        </p:cTn>
                                        <p:tgtEl>
                                          <p:spTgt spid="2">
                                            <p:txEl>
                                              <p:pRg st="2" end="2"/>
                                            </p:txEl>
                                          </p:spTgt>
                                        </p:tgtEl>
                                        <p:attrNameLst>
                                          <p:attrName>r</p:attrName>
                                        </p:attrNameLst>
                                      </p:cBhvr>
                                    </p:animRot>
                                    <p:animRot by="1500000">
                                      <p:cBhvr>
                                        <p:cTn id="26" dur="250" fill="hold">
                                          <p:stCondLst>
                                            <p:cond delay="750"/>
                                          </p:stCondLst>
                                        </p:cTn>
                                        <p:tgtEl>
                                          <p:spTgt spid="2">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0.53334 0.74051 L 0.53334 0.66829 " pathEditMode="relative" rAng="0" ptsTypes="AA">
                                      <p:cBhvr>
                                        <p:cTn id="30" dur="500" accel="50000" decel="50000" autoRev="1" fill="hold">
                                          <p:stCondLst>
                                            <p:cond delay="0"/>
                                          </p:stCondLst>
                                        </p:cTn>
                                        <p:tgtEl>
                                          <p:spTgt spid="2">
                                            <p:txEl>
                                              <p:pRg st="3" end="3"/>
                                            </p:txEl>
                                          </p:spTgt>
                                        </p:tgtEl>
                                        <p:attrNameLst>
                                          <p:attrName>ppt_x</p:attrName>
                                          <p:attrName>ppt_y</p:attrName>
                                        </p:attrNameLst>
                                      </p:cBhvr>
                                      <p:rCtr x="0" y="-3611"/>
                                    </p:animMotion>
                                    <p:animRot by="1500000">
                                      <p:cBhvr>
                                        <p:cTn id="31" dur="250" fill="hold">
                                          <p:stCondLst>
                                            <p:cond delay="0"/>
                                          </p:stCondLst>
                                        </p:cTn>
                                        <p:tgtEl>
                                          <p:spTgt spid="2">
                                            <p:txEl>
                                              <p:pRg st="3" end="3"/>
                                            </p:txEl>
                                          </p:spTgt>
                                        </p:tgtEl>
                                        <p:attrNameLst>
                                          <p:attrName>r</p:attrName>
                                        </p:attrNameLst>
                                      </p:cBhvr>
                                    </p:animRot>
                                    <p:animRot by="-1500000">
                                      <p:cBhvr>
                                        <p:cTn id="32" dur="250" fill="hold">
                                          <p:stCondLst>
                                            <p:cond delay="250"/>
                                          </p:stCondLst>
                                        </p:cTn>
                                        <p:tgtEl>
                                          <p:spTgt spid="2">
                                            <p:txEl>
                                              <p:pRg st="3" end="3"/>
                                            </p:txEl>
                                          </p:spTgt>
                                        </p:tgtEl>
                                        <p:attrNameLst>
                                          <p:attrName>r</p:attrName>
                                        </p:attrNameLst>
                                      </p:cBhvr>
                                    </p:animRot>
                                    <p:animRot by="-1500000">
                                      <p:cBhvr>
                                        <p:cTn id="33" dur="250" fill="hold">
                                          <p:stCondLst>
                                            <p:cond delay="500"/>
                                          </p:stCondLst>
                                        </p:cTn>
                                        <p:tgtEl>
                                          <p:spTgt spid="2">
                                            <p:txEl>
                                              <p:pRg st="3" end="3"/>
                                            </p:txEl>
                                          </p:spTgt>
                                        </p:tgtEl>
                                        <p:attrNameLst>
                                          <p:attrName>r</p:attrName>
                                        </p:attrNameLst>
                                      </p:cBhvr>
                                    </p:animRot>
                                    <p:animRot by="1500000">
                                      <p:cBhvr>
                                        <p:cTn id="34" dur="250" fill="hold">
                                          <p:stCondLst>
                                            <p:cond delay="750"/>
                                          </p:stCondLst>
                                        </p:cTn>
                                        <p:tgtEl>
                                          <p:spTgt spid="2">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544035" y="492417"/>
            <a:ext cx="7583312" cy="3239806"/>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মোঃ</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একরামুল</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হক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সরকার</a:t>
            </a:r>
            <a:endParaRPr lang="en-US" sz="2400" b="1" dirty="0" smtClean="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প্রধান</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শিক্ষক</a:t>
            </a:r>
            <a:r>
              <a:rPr lang="en-US" sz="2400" b="1" dirty="0" smtClean="0">
                <a:solidFill>
                  <a:schemeClr val="tx1"/>
                </a:solidFill>
                <a:latin typeface="NikoshBAN" panose="02000000000000000000" pitchFamily="2" charset="0"/>
                <a:cs typeface="NikoshBAN" panose="02000000000000000000" pitchFamily="2" charset="0"/>
              </a:rPr>
              <a:t> </a:t>
            </a:r>
          </a:p>
          <a:p>
            <a:pPr algn="ctr"/>
            <a:r>
              <a:rPr lang="en-US" sz="2400" b="1" dirty="0" err="1" smtClean="0">
                <a:solidFill>
                  <a:schemeClr val="tx1"/>
                </a:solidFill>
                <a:latin typeface="NikoshBAN" panose="02000000000000000000" pitchFamily="2" charset="0"/>
                <a:cs typeface="NikoshBAN" panose="02000000000000000000" pitchFamily="2" charset="0"/>
              </a:rPr>
              <a:t>তিস্তা</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আর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খাদেম</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উচ্চ বিদ্যালয়</a:t>
            </a:r>
            <a:r>
              <a:rPr lang="en-US"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সদর</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লালমনিরহাট</a:t>
            </a:r>
            <a:r>
              <a:rPr lang="bn-IN"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442299" y="3971301"/>
            <a:ext cx="11246433" cy="2373301"/>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বিষয়ঃ বাংলাদেশের ইতিহাস ও বিশ্বসভ্যতা</a:t>
            </a:r>
          </a:p>
          <a:p>
            <a:pPr algn="ctr"/>
            <a:r>
              <a:rPr lang="bn-IN" sz="4000" b="1" dirty="0" smtClean="0">
                <a:solidFill>
                  <a:schemeClr val="tx1"/>
                </a:solidFill>
                <a:latin typeface="NikoshBAN" panose="02000000000000000000" pitchFamily="2" charset="0"/>
                <a:cs typeface="NikoshBAN" panose="02000000000000000000" pitchFamily="2" charset="0"/>
              </a:rPr>
              <a:t>শ্রেণিঃ </a:t>
            </a:r>
            <a:r>
              <a:rPr lang="en-US" sz="4000" b="1" dirty="0" err="1" smtClean="0">
                <a:solidFill>
                  <a:schemeClr val="tx1"/>
                </a:solidFill>
                <a:latin typeface="NikoshBAN" panose="02000000000000000000" pitchFamily="2" charset="0"/>
                <a:cs typeface="NikoshBAN" panose="02000000000000000000" pitchFamily="2" charset="0"/>
              </a:rPr>
              <a:t>নব</a:t>
            </a:r>
            <a:r>
              <a:rPr lang="bn-IN" sz="4000" b="1" dirty="0" smtClean="0">
                <a:solidFill>
                  <a:schemeClr val="tx1"/>
                </a:solidFill>
                <a:latin typeface="NikoshBAN" panose="02000000000000000000" pitchFamily="2" charset="0"/>
                <a:cs typeface="NikoshBAN" panose="02000000000000000000" pitchFamily="2" charset="0"/>
              </a:rPr>
              <a:t>ম</a:t>
            </a:r>
            <a:endParaRPr lang="bn-IN" sz="4000" b="1" dirty="0">
              <a:solidFill>
                <a:schemeClr val="tx1"/>
              </a:solidFill>
              <a:latin typeface="NikoshBAN" panose="02000000000000000000" pitchFamily="2" charset="0"/>
              <a:cs typeface="NikoshBAN" panose="02000000000000000000" pitchFamily="2" charset="0"/>
            </a:endParaRPr>
          </a:p>
          <a:p>
            <a:pPr algn="ctr"/>
            <a:r>
              <a:rPr lang="bn-IN" sz="4000" b="1" dirty="0" smtClean="0">
                <a:solidFill>
                  <a:schemeClr val="tx1"/>
                </a:solidFill>
                <a:latin typeface="NikoshBAN" panose="02000000000000000000" pitchFamily="2" charset="0"/>
                <a:cs typeface="NikoshBAN" panose="02000000000000000000" pitchFamily="2" charset="0"/>
              </a:rPr>
              <a:t>সময়ঃ ৫০ মিনিট</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82" y="4149119"/>
            <a:ext cx="1423989" cy="2017664"/>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10-Point Star 7"/>
          <p:cNvSpPr/>
          <p:nvPr/>
        </p:nvSpPr>
        <p:spPr>
          <a:xfrm>
            <a:off x="442299" y="561753"/>
            <a:ext cx="2673928" cy="1302328"/>
          </a:xfrm>
          <a:prstGeom prst="star10">
            <a:avLst/>
          </a:prstGeom>
          <a:solidFill>
            <a:schemeClr val="bg1">
              <a:lumMod val="95000"/>
            </a:schemeClr>
          </a:solid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পরিচিতি</a:t>
            </a:r>
            <a:endParaRPr lang="en-US" sz="48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613" y="803141"/>
            <a:ext cx="1714500" cy="2114550"/>
          </a:xfrm>
          <a:prstGeom prst="rect">
            <a:avLst/>
          </a:prstGeom>
        </p:spPr>
      </p:pic>
    </p:spTree>
    <p:extLst>
      <p:ext uri="{BB962C8B-B14F-4D97-AF65-F5344CB8AC3E}">
        <p14:creationId xmlns:p14="http://schemas.microsoft.com/office/powerpoint/2010/main" val="6671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34" y="711234"/>
            <a:ext cx="5869523" cy="2928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81888" y="112295"/>
            <a:ext cx="12023678" cy="43289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rPr>
              <a:t>ছবি গুলো লক্ষ্য  কর-</a:t>
            </a:r>
            <a:endParaRPr lang="en-US" sz="28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34" y="3746793"/>
            <a:ext cx="5858270" cy="2781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472" y="711234"/>
            <a:ext cx="5872093" cy="2928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7192370" y="3057099"/>
            <a:ext cx="3766782" cy="584775"/>
          </a:xfrm>
          <a:prstGeom prst="rect">
            <a:avLst/>
          </a:prstGeom>
          <a:noFill/>
        </p:spPr>
        <p:txBody>
          <a:bodyPr wrap="square" rtlCol="0">
            <a:spAutoFit/>
          </a:bodyPr>
          <a:lstStyle/>
          <a:p>
            <a:r>
              <a:rPr lang="bn-IN" sz="3200" b="1" dirty="0">
                <a:solidFill>
                  <a:schemeClr val="accent4">
                    <a:lumMod val="20000"/>
                    <a:lumOff val="80000"/>
                  </a:schemeClr>
                </a:solidFill>
                <a:latin typeface="NikoshBAN" panose="02000000000000000000" pitchFamily="2" charset="0"/>
                <a:cs typeface="NikoshBAN" panose="02000000000000000000" pitchFamily="2" charset="0"/>
              </a:rPr>
              <a:t>ময়নামতি লালমাই বিহার</a:t>
            </a:r>
            <a:endParaRPr lang="en-US" sz="3200" b="1" dirty="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11" name="TextBox 10"/>
          <p:cNvSpPr txBox="1"/>
          <p:nvPr/>
        </p:nvSpPr>
        <p:spPr>
          <a:xfrm>
            <a:off x="1915169" y="2931231"/>
            <a:ext cx="3002507"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উয়ারী বটেশ্বর</a:t>
            </a:r>
            <a:endParaRPr lang="en-US" sz="3200" b="1" dirty="0">
              <a:latin typeface="NikoshBAN" panose="02000000000000000000" pitchFamily="2" charset="0"/>
              <a:cs typeface="NikoshBAN" panose="02000000000000000000" pitchFamily="2" charset="0"/>
            </a:endParaRPr>
          </a:p>
        </p:txBody>
      </p:sp>
      <p:sp>
        <p:nvSpPr>
          <p:cNvPr id="12" name="TextBox 11"/>
          <p:cNvSpPr txBox="1"/>
          <p:nvPr/>
        </p:nvSpPr>
        <p:spPr>
          <a:xfrm>
            <a:off x="846161" y="3985146"/>
            <a:ext cx="4531057"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মহাস্থানগড়</a:t>
            </a:r>
            <a:endParaRPr lang="en-US" sz="3200" b="1"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472" y="3746793"/>
            <a:ext cx="5872093" cy="2781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6233472" y="5771401"/>
            <a:ext cx="5872093" cy="861774"/>
          </a:xfrm>
          <a:prstGeom prst="rect">
            <a:avLst/>
          </a:prstGeom>
          <a:noFill/>
        </p:spPr>
        <p:txBody>
          <a:bodyPr wrap="square" rtlCol="0">
            <a:spAutoFit/>
          </a:bodyPr>
          <a:lstStyle/>
          <a:p>
            <a:r>
              <a:rPr lang="bn-IN" sz="3200" b="1" dirty="0" smtClean="0">
                <a:solidFill>
                  <a:schemeClr val="accent4">
                    <a:lumMod val="20000"/>
                    <a:lumOff val="80000"/>
                  </a:schemeClr>
                </a:solidFill>
                <a:latin typeface="NikoshBAN" panose="02000000000000000000" pitchFamily="2" charset="0"/>
                <a:cs typeface="NikoshBAN" panose="02000000000000000000" pitchFamily="2" charset="0"/>
              </a:rPr>
              <a:t>    </a:t>
            </a:r>
            <a:r>
              <a:rPr lang="en-US" sz="3200" b="1" dirty="0" smtClean="0">
                <a:solidFill>
                  <a:schemeClr val="accent4">
                    <a:lumMod val="20000"/>
                    <a:lumOff val="80000"/>
                  </a:schemeClr>
                </a:solidFill>
                <a:latin typeface="NikoshBAN" panose="02000000000000000000" pitchFamily="2" charset="0"/>
                <a:cs typeface="NikoshBAN" panose="02000000000000000000" pitchFamily="2" charset="0"/>
              </a:rPr>
              <a:t>         </a:t>
            </a:r>
            <a:r>
              <a:rPr lang="bn-IN" sz="3200" b="1" dirty="0" smtClean="0">
                <a:solidFill>
                  <a:schemeClr val="accent4">
                    <a:lumMod val="20000"/>
                    <a:lumOff val="80000"/>
                  </a:schemeClr>
                </a:solidFill>
                <a:latin typeface="NikoshBAN" panose="02000000000000000000" pitchFamily="2" charset="0"/>
                <a:cs typeface="NikoshBAN" panose="02000000000000000000" pitchFamily="2" charset="0"/>
              </a:rPr>
              <a:t>কাকিনা  </a:t>
            </a:r>
            <a:r>
              <a:rPr lang="bn-IN" sz="3200" b="1" dirty="0">
                <a:solidFill>
                  <a:schemeClr val="accent4">
                    <a:lumMod val="20000"/>
                    <a:lumOff val="80000"/>
                  </a:schemeClr>
                </a:solidFill>
                <a:latin typeface="NikoshBAN" panose="02000000000000000000" pitchFamily="2" charset="0"/>
                <a:cs typeface="NikoshBAN" panose="02000000000000000000" pitchFamily="2" charset="0"/>
              </a:rPr>
              <a:t>জমিদার বাড়ি </a:t>
            </a:r>
          </a:p>
          <a:p>
            <a:endParaRPr lang="en-US" dirty="0"/>
          </a:p>
        </p:txBody>
      </p:sp>
    </p:spTree>
    <p:extLst>
      <p:ext uri="{BB962C8B-B14F-4D97-AF65-F5344CB8AC3E}">
        <p14:creationId xmlns:p14="http://schemas.microsoft.com/office/powerpoint/2010/main" val="125289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96"/>
            <a:ext cx="12192000" cy="6885296"/>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3700463" y="6334780"/>
            <a:ext cx="4229100" cy="523220"/>
          </a:xfrm>
          <a:prstGeom prst="rect">
            <a:avLst/>
          </a:prstGeom>
          <a:solidFill>
            <a:schemeClr val="tx1"/>
          </a:solidFill>
        </p:spPr>
        <p:txBody>
          <a:bodyPr wrap="square" rtlCol="0">
            <a:spAutoFit/>
          </a:bodyPr>
          <a:lstStyle/>
          <a:p>
            <a:pPr algn="ctr"/>
            <a:r>
              <a:rPr lang="bn-IN" sz="2800" b="1" dirty="0" smtClean="0">
                <a:solidFill>
                  <a:schemeClr val="accent1">
                    <a:lumMod val="20000"/>
                    <a:lumOff val="80000"/>
                  </a:schemeClr>
                </a:solidFill>
                <a:latin typeface="NikoshBAN" panose="02000000000000000000" pitchFamily="2" charset="0"/>
                <a:cs typeface="NikoshBAN" panose="02000000000000000000" pitchFamily="2" charset="0"/>
              </a:rPr>
              <a:t>কান্তজির মন্দির</a:t>
            </a:r>
            <a:endParaRPr lang="en-US" sz="2800" b="1" dirty="0">
              <a:solidFill>
                <a:schemeClr val="accent1">
                  <a:lumMod val="20000"/>
                  <a:lumOff val="80000"/>
                </a:schemeClr>
              </a:solidFill>
              <a:latin typeface="NikoshBAN" panose="02000000000000000000" pitchFamily="2" charset="0"/>
              <a:cs typeface="NikoshBAN" panose="02000000000000000000" pitchFamily="2" charset="0"/>
            </a:endParaRPr>
          </a:p>
        </p:txBody>
      </p:sp>
      <p:sp>
        <p:nvSpPr>
          <p:cNvPr id="4" name="Left Arrow 3"/>
          <p:cNvSpPr/>
          <p:nvPr/>
        </p:nvSpPr>
        <p:spPr>
          <a:xfrm flipH="1">
            <a:off x="114300" y="0"/>
            <a:ext cx="2586038" cy="1485900"/>
          </a:xfrm>
          <a:prstGeom prst="leftArrow">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600" dirty="0" smtClean="0">
                <a:solidFill>
                  <a:schemeClr val="tx1"/>
                </a:solidFill>
                <a:latin typeface="NikoshBAN" panose="02000000000000000000" pitchFamily="2" charset="0"/>
                <a:cs typeface="NikoshBAN" panose="02000000000000000000" pitchFamily="2" charset="0"/>
              </a:rPr>
              <a:t>এটা কোন ঐতি</a:t>
            </a:r>
            <a:r>
              <a:rPr lang="bn-IN" sz="2600" dirty="0" smtClean="0">
                <a:solidFill>
                  <a:schemeClr val="tx1"/>
                </a:solidFill>
                <a:latin typeface="NikoshBAN" panose="02000000000000000000" pitchFamily="2" charset="0"/>
                <a:cs typeface="NikoshBAN" panose="02000000000000000000" pitchFamily="2" charset="0"/>
              </a:rPr>
              <a:t>হা</a:t>
            </a:r>
            <a:r>
              <a:rPr lang="bn-BD" sz="2600" dirty="0" smtClean="0">
                <a:solidFill>
                  <a:schemeClr val="tx1"/>
                </a:solidFill>
                <a:latin typeface="NikoshBAN" panose="02000000000000000000" pitchFamily="2" charset="0"/>
                <a:cs typeface="NikoshBAN" panose="02000000000000000000" pitchFamily="2" charset="0"/>
              </a:rPr>
              <a:t>সিক স্থান</a:t>
            </a:r>
            <a:r>
              <a:rPr lang="bn-BD" sz="2600" dirty="0" smtClean="0">
                <a:latin typeface="NikoshBAN" panose="02000000000000000000" pitchFamily="2" charset="0"/>
                <a:cs typeface="NikoshBAN" panose="02000000000000000000" pitchFamily="2" charset="0"/>
              </a:rPr>
              <a:t>?</a:t>
            </a:r>
            <a:endParaRPr lang="en-US" sz="2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34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74176" y="1304728"/>
            <a:ext cx="11443648" cy="914400"/>
          </a:xfrm>
          <a:prstGeom prst="rect">
            <a:avLst/>
          </a:prstGeom>
          <a:solidFill>
            <a:schemeClr val="tx2">
              <a:lumMod val="20000"/>
              <a:lumOff val="8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bn-BD" sz="5400" dirty="0" smtClean="0">
                <a:latin typeface="NikoshBAN" pitchFamily="2" charset="0"/>
                <a:cs typeface="NikoshBAN" pitchFamily="2" charset="0"/>
              </a:rPr>
              <a:t>এই পাঠ শেষে শিক্ষার্থীরা..</a:t>
            </a:r>
            <a:r>
              <a:rPr lang="en-US" sz="5400" dirty="0" smtClean="0">
                <a:latin typeface="NikoshBAN" pitchFamily="2" charset="0"/>
                <a:cs typeface="NikoshBAN" pitchFamily="2" charset="0"/>
              </a:rPr>
              <a:t>.....</a:t>
            </a:r>
            <a:endParaRPr lang="bn-BD" sz="5400" dirty="0">
              <a:latin typeface="NikoshBAN" pitchFamily="2" charset="0"/>
              <a:cs typeface="NikoshBAN" pitchFamily="2" charset="0"/>
            </a:endParaRPr>
          </a:p>
        </p:txBody>
      </p:sp>
      <p:sp>
        <p:nvSpPr>
          <p:cNvPr id="58" name="TextBox 57"/>
          <p:cNvSpPr txBox="1"/>
          <p:nvPr/>
        </p:nvSpPr>
        <p:spPr>
          <a:xfrm>
            <a:off x="419669" y="2402007"/>
            <a:ext cx="11273052" cy="3046988"/>
          </a:xfrm>
          <a:prstGeom prst="rect">
            <a:avLst/>
          </a:prstGeom>
          <a:noFill/>
        </p:spPr>
        <p:txBody>
          <a:bodyPr wrap="square" rtlCol="0">
            <a:spAutoFit/>
          </a:bodyPr>
          <a:lstStyle/>
          <a:p>
            <a:pPr marL="914400" indent="-914400">
              <a:buAutoNum type="arabicPeriod"/>
            </a:pPr>
            <a:r>
              <a:rPr lang="bn-IN" sz="4800" dirty="0" smtClean="0">
                <a:latin typeface="NikoshBAN" panose="02000000000000000000" pitchFamily="2" charset="0"/>
                <a:cs typeface="NikoshBAN" panose="02000000000000000000" pitchFamily="2" charset="0"/>
              </a:rPr>
              <a:t>ইতিহাসের উপাদান কী তা বলতে পারবে।</a:t>
            </a:r>
          </a:p>
          <a:p>
            <a:pPr marL="914400" indent="-914400">
              <a:buAutoNum type="arabicPeriod" startAt="2"/>
            </a:pPr>
            <a:r>
              <a:rPr lang="bn-IN" sz="4800" dirty="0" smtClean="0">
                <a:latin typeface="NikoshBAN" panose="02000000000000000000" pitchFamily="2" charset="0"/>
                <a:cs typeface="NikoshBAN" panose="02000000000000000000" pitchFamily="2" charset="0"/>
              </a:rPr>
              <a:t>ইতিহাসের উপাদানের প্রকারভেদ করতে পারবে।</a:t>
            </a:r>
          </a:p>
          <a:p>
            <a:pPr marL="914400" indent="-914400">
              <a:buAutoNum type="arabicPeriod" startAt="2"/>
            </a:pPr>
            <a:r>
              <a:rPr lang="bn-IN" sz="4800" dirty="0" smtClean="0">
                <a:latin typeface="NikoshBAN" panose="02000000000000000000" pitchFamily="2" charset="0"/>
                <a:cs typeface="NikoshBAN" panose="02000000000000000000" pitchFamily="2" charset="0"/>
              </a:rPr>
              <a:t>ইতিহাসের উপাদান সংরক্ষণের প্রয়োজনীয়তা উপলব্ধি করবে।</a:t>
            </a:r>
            <a:endParaRPr lang="en-US" sz="4800" dirty="0">
              <a:latin typeface="NikoshBAN" panose="02000000000000000000" pitchFamily="2" charset="0"/>
              <a:cs typeface="NikoshBAN" panose="02000000000000000000" pitchFamily="2" charset="0"/>
            </a:endParaRPr>
          </a:p>
        </p:txBody>
      </p:sp>
      <p:sp>
        <p:nvSpPr>
          <p:cNvPr id="2" name="Rectangle 1"/>
          <p:cNvSpPr/>
          <p:nvPr/>
        </p:nvSpPr>
        <p:spPr>
          <a:xfrm>
            <a:off x="2996418" y="179313"/>
            <a:ext cx="5514535" cy="9425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600" dirty="0" err="1" smtClean="0">
                <a:latin typeface="NikoshBAN" panose="02000000000000000000" pitchFamily="2" charset="0"/>
                <a:cs typeface="NikoshBAN" panose="02000000000000000000" pitchFamily="2" charset="0"/>
              </a:rPr>
              <a:t>শিখন</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ফল</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84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114800" y="694548"/>
            <a:ext cx="4038600" cy="533400"/>
          </a:xfrm>
          <a:prstGeom prst="frame">
            <a:avLst/>
          </a:prstGeom>
          <a:solidFill>
            <a:schemeClr val="accent6">
              <a:lumMod val="5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3200" dirty="0" smtClean="0">
                <a:solidFill>
                  <a:schemeClr val="tx1"/>
                </a:solidFill>
                <a:latin typeface="NikoshBAN" pitchFamily="2" charset="0"/>
                <a:cs typeface="NikoshBAN" pitchFamily="2" charset="0"/>
              </a:rPr>
              <a:t>ইতিহাসের উপাদান</a:t>
            </a:r>
            <a:endParaRPr lang="en-US" sz="3200" dirty="0">
              <a:solidFill>
                <a:schemeClr val="tx1"/>
              </a:solidFill>
              <a:latin typeface="NikoshBAN" pitchFamily="2" charset="0"/>
              <a:cs typeface="NikoshBAN" pitchFamily="2" charset="0"/>
            </a:endParaRPr>
          </a:p>
        </p:txBody>
      </p:sp>
      <p:cxnSp>
        <p:nvCxnSpPr>
          <p:cNvPr id="4" name="Straight Connector 3"/>
          <p:cNvCxnSpPr/>
          <p:nvPr/>
        </p:nvCxnSpPr>
        <p:spPr>
          <a:xfrm>
            <a:off x="3505200" y="1828800"/>
            <a:ext cx="5257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38400" y="2133601"/>
            <a:ext cx="2133600" cy="892552"/>
          </a:xfrm>
          <a:prstGeom prst="rect">
            <a:avLst/>
          </a:prstGeom>
          <a:noFill/>
          <a:ln w="28575">
            <a:solidFill>
              <a:schemeClr val="tx1"/>
            </a:solidFill>
          </a:ln>
        </p:spPr>
        <p:txBody>
          <a:bodyPr wrap="square" rtlCol="0">
            <a:spAutoFit/>
          </a:bodyPr>
          <a:lstStyle/>
          <a:p>
            <a:pPr lvl="0" algn="ctr"/>
            <a:r>
              <a:rPr lang="bn-IN" sz="2800" b="1" dirty="0" smtClean="0">
                <a:ln w="11430"/>
                <a:latin typeface="NikoshBAN" pitchFamily="2" charset="0"/>
                <a:cs typeface="NikoshBAN" pitchFamily="2" charset="0"/>
              </a:rPr>
              <a:t>লিখিত </a:t>
            </a:r>
            <a:r>
              <a:rPr lang="bn-IN" sz="2800" b="1" dirty="0">
                <a:latin typeface="NikoshBAN" pitchFamily="2" charset="0"/>
                <a:cs typeface="NikoshBAN" pitchFamily="2" charset="0"/>
              </a:rPr>
              <a:t>উপাদান</a:t>
            </a:r>
            <a:endParaRPr lang="en-US" sz="2800" b="1" dirty="0">
              <a:latin typeface="NikoshBAN" pitchFamily="2" charset="0"/>
              <a:cs typeface="NikoshBAN" pitchFamily="2" charset="0"/>
            </a:endParaRPr>
          </a:p>
          <a:p>
            <a:pPr algn="ctr"/>
            <a:r>
              <a:rPr lang="bn-IN" sz="2400" dirty="0" smtClean="0">
                <a:ln w="11430"/>
                <a:latin typeface="NikoshBAN" pitchFamily="2" charset="0"/>
                <a:cs typeface="NikoshBAN" pitchFamily="2" charset="0"/>
              </a:rPr>
              <a:t> </a:t>
            </a:r>
            <a:endParaRPr lang="en-US" sz="2400" dirty="0"/>
          </a:p>
        </p:txBody>
      </p:sp>
      <p:cxnSp>
        <p:nvCxnSpPr>
          <p:cNvPr id="8" name="Straight Arrow Connector 7"/>
          <p:cNvCxnSpPr/>
          <p:nvPr/>
        </p:nvCxnSpPr>
        <p:spPr>
          <a:xfrm rot="5400000">
            <a:off x="3353594" y="1981200"/>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8609806" y="1980406"/>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9461099" y="3486167"/>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974552" y="3490054"/>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275806" y="3143193"/>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96200" y="2138066"/>
            <a:ext cx="1790700" cy="830997"/>
          </a:xfrm>
          <a:prstGeom prst="rect">
            <a:avLst/>
          </a:prstGeom>
          <a:noFill/>
          <a:ln w="28575">
            <a:solidFill>
              <a:schemeClr val="tx1"/>
            </a:solidFill>
          </a:ln>
        </p:spPr>
        <p:txBody>
          <a:bodyPr wrap="square" rtlCol="0">
            <a:spAutoFit/>
          </a:bodyPr>
          <a:lstStyle/>
          <a:p>
            <a:pPr lvl="0" algn="ctr"/>
            <a:r>
              <a:rPr lang="bn-IN" sz="2400" b="1" dirty="0" smtClean="0">
                <a:latin typeface="NikoshBAN" pitchFamily="2" charset="0"/>
                <a:cs typeface="NikoshBAN" pitchFamily="2" charset="0"/>
              </a:rPr>
              <a:t>অলিখিত উপাদান</a:t>
            </a:r>
            <a:endParaRPr lang="en-US" sz="2400" b="1" dirty="0">
              <a:latin typeface="NikoshBAN" pitchFamily="2" charset="0"/>
              <a:cs typeface="NikoshBAN" pitchFamily="2" charset="0"/>
            </a:endParaRPr>
          </a:p>
          <a:p>
            <a:pPr algn="ctr"/>
            <a:r>
              <a:rPr lang="bn-BD" sz="2400" dirty="0" smtClean="0">
                <a:ln w="11430"/>
                <a:latin typeface="NikoshBAN" pitchFamily="2" charset="0"/>
                <a:cs typeface="NikoshBAN" pitchFamily="2" charset="0"/>
              </a:rPr>
              <a:t> </a:t>
            </a:r>
            <a:endParaRPr lang="en-US" sz="2400" dirty="0"/>
          </a:p>
        </p:txBody>
      </p:sp>
      <p:sp>
        <p:nvSpPr>
          <p:cNvPr id="23" name="TextBox 22"/>
          <p:cNvSpPr txBox="1"/>
          <p:nvPr/>
        </p:nvSpPr>
        <p:spPr>
          <a:xfrm>
            <a:off x="5340151" y="3651844"/>
            <a:ext cx="1129506" cy="461665"/>
          </a:xfrm>
          <a:prstGeom prst="rect">
            <a:avLst/>
          </a:prstGeom>
          <a:noFill/>
          <a:ln w="28575">
            <a:solidFill>
              <a:schemeClr val="tx1"/>
            </a:solidFill>
          </a:ln>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মুদ্রা</a:t>
            </a:r>
            <a:endParaRPr lang="en-US" sz="2400" dirty="0">
              <a:latin typeface="NikoshBAN" panose="02000000000000000000" pitchFamily="2" charset="0"/>
              <a:cs typeface="NikoshBAN" panose="02000000000000000000" pitchFamily="2" charset="0"/>
            </a:endParaRPr>
          </a:p>
        </p:txBody>
      </p:sp>
      <p:sp>
        <p:nvSpPr>
          <p:cNvPr id="24" name="TextBox 23"/>
          <p:cNvSpPr txBox="1"/>
          <p:nvPr/>
        </p:nvSpPr>
        <p:spPr>
          <a:xfrm>
            <a:off x="7799179" y="3677489"/>
            <a:ext cx="1018777" cy="461665"/>
          </a:xfrm>
          <a:prstGeom prst="rect">
            <a:avLst/>
          </a:prstGeom>
          <a:noFill/>
          <a:ln w="28575">
            <a:solidFill>
              <a:schemeClr val="tx1"/>
            </a:solidFill>
          </a:ln>
        </p:spPr>
        <p:txBody>
          <a:bodyPr wrap="square" rtlCol="0">
            <a:spAutoFit/>
          </a:bodyPr>
          <a:lstStyle/>
          <a:p>
            <a:pPr algn="ctr"/>
            <a:r>
              <a:rPr lang="bn-IN" sz="2400" dirty="0" smtClean="0">
                <a:ln w="11430"/>
                <a:latin typeface="NikoshBAN" pitchFamily="2" charset="0"/>
                <a:cs typeface="NikoshBAN" pitchFamily="2" charset="0"/>
              </a:rPr>
              <a:t>স্তম্ভলিপি</a:t>
            </a:r>
            <a:endParaRPr lang="en-US" sz="2400" dirty="0"/>
          </a:p>
        </p:txBody>
      </p:sp>
      <p:cxnSp>
        <p:nvCxnSpPr>
          <p:cNvPr id="25" name="Straight Connector 24"/>
          <p:cNvCxnSpPr/>
          <p:nvPr/>
        </p:nvCxnSpPr>
        <p:spPr>
          <a:xfrm flipV="1">
            <a:off x="6096000" y="3316297"/>
            <a:ext cx="4982558" cy="11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4085430" y="3440074"/>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2120107" y="3436189"/>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58109" y="3602231"/>
            <a:ext cx="1780776" cy="461665"/>
          </a:xfrm>
          <a:prstGeom prst="rect">
            <a:avLst/>
          </a:prstGeom>
          <a:noFill/>
          <a:ln w="28575">
            <a:solidFill>
              <a:schemeClr val="tx1"/>
            </a:solidFill>
          </a:ln>
        </p:spPr>
        <p:txBody>
          <a:bodyPr wrap="square" rtlCol="0">
            <a:spAutoFit/>
          </a:bodyPr>
          <a:lstStyle/>
          <a:p>
            <a:pPr algn="ctr"/>
            <a:r>
              <a:rPr lang="bn-IN" sz="2400" dirty="0" smtClean="0">
                <a:ln w="11430"/>
                <a:latin typeface="NikoshBAN" pitchFamily="2" charset="0"/>
                <a:cs typeface="NikoshBAN" pitchFamily="2" charset="0"/>
              </a:rPr>
              <a:t>বৈদেশিক বিবরণ</a:t>
            </a:r>
            <a:endParaRPr lang="en-US" sz="2400" dirty="0"/>
          </a:p>
        </p:txBody>
      </p:sp>
      <p:sp>
        <p:nvSpPr>
          <p:cNvPr id="32" name="TextBox 31"/>
          <p:cNvSpPr txBox="1"/>
          <p:nvPr/>
        </p:nvSpPr>
        <p:spPr>
          <a:xfrm>
            <a:off x="3230364" y="3579260"/>
            <a:ext cx="1524000" cy="461665"/>
          </a:xfrm>
          <a:prstGeom prst="rect">
            <a:avLst/>
          </a:prstGeom>
          <a:noFill/>
          <a:ln w="28575">
            <a:solidFill>
              <a:schemeClr val="tx1"/>
            </a:solidFill>
          </a:ln>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দলিলপত্র</a:t>
            </a:r>
            <a:endParaRPr lang="en-US" sz="2400" dirty="0">
              <a:latin typeface="NikoshBAN" panose="02000000000000000000" pitchFamily="2" charset="0"/>
              <a:cs typeface="NikoshBAN" panose="02000000000000000000" pitchFamily="2" charset="0"/>
            </a:endParaRPr>
          </a:p>
        </p:txBody>
      </p:sp>
      <p:cxnSp>
        <p:nvCxnSpPr>
          <p:cNvPr id="33" name="Straight Connector 32"/>
          <p:cNvCxnSpPr/>
          <p:nvPr/>
        </p:nvCxnSpPr>
        <p:spPr>
          <a:xfrm flipV="1">
            <a:off x="728663" y="3267811"/>
            <a:ext cx="3538537" cy="41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8469707" y="3149928"/>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126158" y="1201795"/>
            <a:ext cx="7942" cy="6270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9863" y="3599011"/>
            <a:ext cx="1048939" cy="461665"/>
          </a:xfrm>
          <a:prstGeom prst="rect">
            <a:avLst/>
          </a:prstGeom>
          <a:noFill/>
          <a:ln w="28575">
            <a:solidFill>
              <a:schemeClr val="tx1"/>
            </a:solidFill>
          </a:ln>
        </p:spPr>
        <p:txBody>
          <a:bodyPr wrap="square" rtlCol="0">
            <a:spAutoFit/>
          </a:bodyPr>
          <a:lstStyle/>
          <a:p>
            <a:pPr algn="ctr"/>
            <a:r>
              <a:rPr lang="bn-IN" sz="2400" dirty="0" smtClean="0">
                <a:ln w="11430"/>
                <a:latin typeface="NikoshBAN" pitchFamily="2" charset="0"/>
                <a:cs typeface="NikoshBAN" pitchFamily="2" charset="0"/>
              </a:rPr>
              <a:t>সাহিত্য</a:t>
            </a:r>
            <a:endParaRPr lang="en-US" sz="2400" dirty="0"/>
          </a:p>
        </p:txBody>
      </p:sp>
      <p:sp>
        <p:nvSpPr>
          <p:cNvPr id="39" name="TextBox 38"/>
          <p:cNvSpPr txBox="1"/>
          <p:nvPr/>
        </p:nvSpPr>
        <p:spPr>
          <a:xfrm>
            <a:off x="6543973" y="3667680"/>
            <a:ext cx="1152227" cy="461665"/>
          </a:xfrm>
          <a:prstGeom prst="rect">
            <a:avLst/>
          </a:prstGeom>
          <a:noFill/>
          <a:ln w="28575">
            <a:solidFill>
              <a:schemeClr val="tx1"/>
            </a:solidFill>
          </a:ln>
        </p:spPr>
        <p:txBody>
          <a:bodyPr wrap="square" rtlCol="0">
            <a:spAutoFit/>
          </a:bodyPr>
          <a:lstStyle/>
          <a:p>
            <a:pPr algn="ctr"/>
            <a:r>
              <a:rPr lang="bn-IN" sz="2400" dirty="0" smtClean="0">
                <a:ln w="11430"/>
                <a:latin typeface="NikoshBAN" pitchFamily="2" charset="0"/>
                <a:cs typeface="NikoshBAN" pitchFamily="2" charset="0"/>
              </a:rPr>
              <a:t>শিলালিপি</a:t>
            </a:r>
            <a:endParaRPr lang="en-US" sz="2400" dirty="0"/>
          </a:p>
        </p:txBody>
      </p:sp>
      <p:sp>
        <p:nvSpPr>
          <p:cNvPr id="44" name="TextBox 43"/>
          <p:cNvSpPr txBox="1"/>
          <p:nvPr/>
        </p:nvSpPr>
        <p:spPr>
          <a:xfrm>
            <a:off x="8926905" y="3663401"/>
            <a:ext cx="1371600" cy="461665"/>
          </a:xfrm>
          <a:prstGeom prst="rect">
            <a:avLst/>
          </a:prstGeom>
          <a:noFill/>
          <a:ln w="28575">
            <a:solidFill>
              <a:schemeClr val="tx1"/>
            </a:solidFill>
          </a:ln>
        </p:spPr>
        <p:txBody>
          <a:bodyPr wrap="square" rtlCol="0">
            <a:spAutoFit/>
          </a:bodyPr>
          <a:lstStyle/>
          <a:p>
            <a:pPr algn="ctr"/>
            <a:r>
              <a:rPr lang="bn-IN" sz="2400" dirty="0" smtClean="0">
                <a:ln w="11430"/>
                <a:latin typeface="NikoshBAN" pitchFamily="2" charset="0"/>
                <a:cs typeface="NikoshBAN" pitchFamily="2" charset="0"/>
              </a:rPr>
              <a:t>তাম্রলিপি</a:t>
            </a:r>
            <a:endParaRPr lang="en-US" sz="2400" dirty="0"/>
          </a:p>
        </p:txBody>
      </p:sp>
      <p:cxnSp>
        <p:nvCxnSpPr>
          <p:cNvPr id="41" name="Straight Arrow Connector 40"/>
          <p:cNvCxnSpPr/>
          <p:nvPr/>
        </p:nvCxnSpPr>
        <p:spPr>
          <a:xfrm rot="5400000">
            <a:off x="8067275" y="3490054"/>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367161" y="3641224"/>
            <a:ext cx="1371600" cy="461665"/>
          </a:xfrm>
          <a:prstGeom prst="rect">
            <a:avLst/>
          </a:prstGeom>
          <a:noFill/>
          <a:ln w="28575">
            <a:solidFill>
              <a:schemeClr val="tx1"/>
            </a:solidFill>
          </a:ln>
        </p:spPr>
        <p:txBody>
          <a:bodyPr wrap="square" rtlCol="0">
            <a:spAutoFit/>
          </a:bodyPr>
          <a:lstStyle/>
          <a:p>
            <a:pPr algn="ctr"/>
            <a:r>
              <a:rPr lang="bn-IN" sz="2400" dirty="0" smtClean="0">
                <a:ln w="11430"/>
                <a:latin typeface="NikoshBAN" pitchFamily="2" charset="0"/>
                <a:cs typeface="NikoshBAN" pitchFamily="2" charset="0"/>
              </a:rPr>
              <a:t>ইমারত</a:t>
            </a:r>
            <a:endParaRPr lang="en-US" sz="2400" dirty="0"/>
          </a:p>
        </p:txBody>
      </p:sp>
      <p:cxnSp>
        <p:nvCxnSpPr>
          <p:cNvPr id="48" name="Straight Arrow Connector 47"/>
          <p:cNvCxnSpPr/>
          <p:nvPr/>
        </p:nvCxnSpPr>
        <p:spPr>
          <a:xfrm rot="5400000">
            <a:off x="10901355" y="3498650"/>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605632" y="3427653"/>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6903838" y="3490054"/>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71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3" grpId="0" animBg="1"/>
      <p:bldP spid="24" grpId="0" animBg="1"/>
      <p:bldP spid="31" grpId="0" animBg="1"/>
      <p:bldP spid="32" grpId="0" animBg="1"/>
      <p:bldP spid="38" grpId="0" animBg="1"/>
      <p:bldP spid="39" grpId="0" animBg="1"/>
      <p:bldP spid="44"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4" y="133350"/>
            <a:ext cx="5258726" cy="6415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5" y="133350"/>
            <a:ext cx="4743450" cy="6556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7365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0120" y="0"/>
            <a:ext cx="6878471" cy="736979"/>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 একটি ভিডিও দেখি</a:t>
            </a:r>
            <a:endParaRPr lang="en-US"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14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1439" y="150125"/>
            <a:ext cx="4476465" cy="96899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chemeClr val="tx1"/>
                </a:solidFill>
                <a:latin typeface="NikoshBAN" panose="02000000000000000000" pitchFamily="2" charset="0"/>
                <a:cs typeface="NikoshBAN" panose="02000000000000000000" pitchFamily="2" charset="0"/>
              </a:rPr>
              <a:t>দলগত</a:t>
            </a:r>
            <a:r>
              <a:rPr lang="en-US" sz="6000" b="1" dirty="0" smtClean="0">
                <a:solidFill>
                  <a:schemeClr val="tx1"/>
                </a:solidFill>
                <a:latin typeface="NikoshBAN" panose="02000000000000000000" pitchFamily="2" charset="0"/>
                <a:cs typeface="NikoshBAN" panose="02000000000000000000" pitchFamily="2" charset="0"/>
              </a:rPr>
              <a:t> </a:t>
            </a:r>
            <a:r>
              <a:rPr lang="en-US" sz="6000" b="1" dirty="0" err="1" smtClean="0">
                <a:solidFill>
                  <a:schemeClr val="tx1"/>
                </a:solidFill>
                <a:latin typeface="NikoshBAN" panose="02000000000000000000" pitchFamily="2" charset="0"/>
                <a:cs typeface="NikoshBAN" panose="02000000000000000000" pitchFamily="2" charset="0"/>
              </a:rPr>
              <a:t>কাজ</a:t>
            </a:r>
            <a:endParaRPr lang="en-US" sz="6000" b="1"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9157648" y="177420"/>
            <a:ext cx="2238233" cy="7378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সময়ঃ </a:t>
            </a:r>
            <a:r>
              <a:rPr lang="bn-IN" sz="2800" dirty="0" smtClean="0">
                <a:solidFill>
                  <a:schemeClr val="tx1"/>
                </a:solidFill>
                <a:latin typeface="NikoshBAN" panose="02000000000000000000" pitchFamily="2" charset="0"/>
                <a:cs typeface="NikoshBAN" panose="02000000000000000000" pitchFamily="2" charset="0"/>
              </a:rPr>
              <a:t>১০ </a:t>
            </a:r>
            <a:r>
              <a:rPr lang="bn-IN" sz="2800" dirty="0">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46" y="1555846"/>
            <a:ext cx="3753135" cy="3343701"/>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682388" y="1446663"/>
            <a:ext cx="6605516" cy="5022376"/>
          </a:xfrm>
          <a:prstGeom prst="rect">
            <a:avLst/>
          </a:prstGeom>
          <a:solidFill>
            <a:schemeClr val="accent4">
              <a:lumMod val="40000"/>
              <a:lumOff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5400" b="1" dirty="0">
                <a:solidFill>
                  <a:schemeClr val="tx1"/>
                </a:solidFill>
                <a:latin typeface="NikoshBAN" panose="02000000000000000000" pitchFamily="2" charset="0"/>
                <a:cs typeface="NikoshBAN" panose="02000000000000000000" pitchFamily="2" charset="0"/>
              </a:rPr>
              <a:t>বাংলাদেশের উল্লেখযোগ্য কয়েকটি  ইতিহাসের অলিখিত উপাদানের নাম লিখ এবং সেগুলোর অবস্থান ও সময়কাল বর্ণনা কর?</a:t>
            </a:r>
          </a:p>
        </p:txBody>
      </p:sp>
    </p:spTree>
    <p:extLst>
      <p:ext uri="{BB962C8B-B14F-4D97-AF65-F5344CB8AC3E}">
        <p14:creationId xmlns:p14="http://schemas.microsoft.com/office/powerpoint/2010/main" val="21253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277</Words>
  <Application>Microsoft Office PowerPoint</Application>
  <PresentationFormat>Widescreen</PresentationFormat>
  <Paragraphs>62</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NikoshBAN</vt:lpstr>
      <vt:lpstr>Segoe UI</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SEN</dc:creator>
  <cp:lastModifiedBy>HP</cp:lastModifiedBy>
  <cp:revision>67</cp:revision>
  <dcterms:created xsi:type="dcterms:W3CDTF">2017-09-17T19:00:17Z</dcterms:created>
  <dcterms:modified xsi:type="dcterms:W3CDTF">2020-12-29T12:35:05Z</dcterms:modified>
</cp:coreProperties>
</file>