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1" r:id="rId2"/>
    <p:sldId id="352" r:id="rId3"/>
    <p:sldId id="305" r:id="rId4"/>
    <p:sldId id="354" r:id="rId5"/>
    <p:sldId id="373" r:id="rId6"/>
    <p:sldId id="374" r:id="rId7"/>
    <p:sldId id="375" r:id="rId8"/>
    <p:sldId id="360" r:id="rId9"/>
    <p:sldId id="363" r:id="rId10"/>
    <p:sldId id="362" r:id="rId11"/>
    <p:sldId id="376" r:id="rId12"/>
    <p:sldId id="377" r:id="rId13"/>
    <p:sldId id="364" r:id="rId14"/>
    <p:sldId id="366" r:id="rId15"/>
    <p:sldId id="367" r:id="rId16"/>
    <p:sldId id="368" r:id="rId17"/>
    <p:sldId id="369" r:id="rId18"/>
    <p:sldId id="378" r:id="rId19"/>
    <p:sldId id="379" r:id="rId20"/>
    <p:sldId id="371" r:id="rId21"/>
    <p:sldId id="3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QUv79QnX+EhIZN5wu0CsQ==" hashData="35PLmZu9bZP7Mb4upphBxAoTuErnr5FQa4XmhceJHPFCZUG5PkA86THd4qm5z/QJ8KiRYfNVhE72B4wnwdcaG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097"/>
    <a:srgbClr val="1C73B6"/>
    <a:srgbClr val="EE853E"/>
    <a:srgbClr val="FF9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p:scale>
          <a:sx n="100" d="100"/>
          <a:sy n="100" d="100"/>
        </p:scale>
        <p:origin x="-18"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3121C-C43C-4B46-9EEE-E596F9CD0672}" type="datetimeFigureOut">
              <a:rPr lang="en-US" smtClean="0"/>
              <a:t>26-Dec-20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20B88-DF3B-4B34-A58C-ACD59A509E22}" type="slidenum">
              <a:rPr lang="en-US" smtClean="0"/>
              <a:t>‹#›</a:t>
            </a:fld>
            <a:endParaRPr lang="en-US"/>
          </a:p>
        </p:txBody>
      </p:sp>
    </p:spTree>
    <p:extLst>
      <p:ext uri="{BB962C8B-B14F-4D97-AF65-F5344CB8AC3E}">
        <p14:creationId xmlns:p14="http://schemas.microsoft.com/office/powerpoint/2010/main" val="179517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2</a:t>
            </a:fld>
            <a:endParaRPr lang="en-US"/>
          </a:p>
        </p:txBody>
      </p:sp>
    </p:spTree>
    <p:extLst>
      <p:ext uri="{BB962C8B-B14F-4D97-AF65-F5344CB8AC3E}">
        <p14:creationId xmlns:p14="http://schemas.microsoft.com/office/powerpoint/2010/main" val="356416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Dear Teacher, slide no 18 has been kept hide. For evaluation there are two slides one is 18 and another is 19. So, you can choose any of them. </a:t>
            </a:r>
          </a:p>
        </p:txBody>
      </p:sp>
      <p:sp>
        <p:nvSpPr>
          <p:cNvPr id="4" name="Slide Number Placeholder 3"/>
          <p:cNvSpPr>
            <a:spLocks noGrp="1"/>
          </p:cNvSpPr>
          <p:nvPr>
            <p:ph type="sldNum" sz="quarter" idx="5"/>
          </p:nvPr>
        </p:nvSpPr>
        <p:spPr/>
        <p:txBody>
          <a:bodyPr/>
          <a:lstStyle/>
          <a:p>
            <a:fld id="{69E20B88-DF3B-4B34-A58C-ACD59A509E22}" type="slidenum">
              <a:rPr lang="en-US" smtClean="0"/>
              <a:t>18</a:t>
            </a:fld>
            <a:endParaRPr lang="en-US"/>
          </a:p>
        </p:txBody>
      </p:sp>
    </p:spTree>
    <p:extLst>
      <p:ext uri="{BB962C8B-B14F-4D97-AF65-F5344CB8AC3E}">
        <p14:creationId xmlns:p14="http://schemas.microsoft.com/office/powerpoint/2010/main" val="30617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3AE4FF-C01D-43A0-A834-5504396CD284}" type="datetimeFigureOut">
              <a:rPr lang="en-US" smtClean="0"/>
              <a:t>26-Dec-20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108374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AE4FF-C01D-43A0-A834-5504396CD284}" type="datetimeFigureOut">
              <a:rPr lang="en-US" smtClean="0"/>
              <a:t>26-Dec-20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178997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AE4FF-C01D-43A0-A834-5504396CD284}" type="datetimeFigureOut">
              <a:rPr lang="en-US" smtClean="0"/>
              <a:t>26-Dec-20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28308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AE4FF-C01D-43A0-A834-5504396CD284}" type="datetimeFigureOut">
              <a:rPr lang="en-US" smtClean="0"/>
              <a:t>26-Dec-20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9055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3AE4FF-C01D-43A0-A834-5504396CD284}" type="datetimeFigureOut">
              <a:rPr lang="en-US" smtClean="0"/>
              <a:t>26-Dec-20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83684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3AE4FF-C01D-43A0-A834-5504396CD284}" type="datetimeFigureOut">
              <a:rPr lang="en-US" smtClean="0"/>
              <a:t>26-Dec-20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37232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3AE4FF-C01D-43A0-A834-5504396CD284}" type="datetimeFigureOut">
              <a:rPr lang="en-US" smtClean="0"/>
              <a:t>26-Dec-20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402702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3AE4FF-C01D-43A0-A834-5504396CD284}" type="datetimeFigureOut">
              <a:rPr lang="en-US" smtClean="0"/>
              <a:t>26-Dec-20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34747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599754"/>
            <a:ext cx="12192000" cy="237177"/>
          </a:xfrm>
          <a:prstGeom prst="rect">
            <a:avLst/>
          </a:prstGeom>
          <a:solidFill>
            <a:schemeClr val="accent4">
              <a:lumMod val="60000"/>
              <a:lumOff val="4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solidFill>
                  <a:schemeClr val="tx1"/>
                </a:solidFill>
                <a:effectLst/>
                <a:latin typeface="Bahnschrift SemiBold" panose="020B0502040204020203" pitchFamily="34" charset="0"/>
              </a:rPr>
              <a:t>Swandip Banerjee, Assistant Teacher (English), Pallimangal Secondary School, Sonadanga, Khulna. Mobile-01718503573</a:t>
            </a:r>
          </a:p>
        </p:txBody>
      </p:sp>
      <p:sp>
        <p:nvSpPr>
          <p:cNvPr id="6" name="Rectangle 5"/>
          <p:cNvSpPr/>
          <p:nvPr userDrawn="1"/>
        </p:nvSpPr>
        <p:spPr>
          <a:xfrm>
            <a:off x="69666" y="65314"/>
            <a:ext cx="12046462" cy="6443641"/>
          </a:xfrm>
          <a:prstGeom prst="rect">
            <a:avLst/>
          </a:prstGeom>
          <a:solidFill>
            <a:srgbClr val="FFB097"/>
          </a:solidFill>
          <a:ln w="127000"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23888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3AE4FF-C01D-43A0-A834-5504396CD284}" type="datetimeFigureOut">
              <a:rPr lang="en-US" smtClean="0"/>
              <a:t>26-Dec-20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78073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3AE4FF-C01D-43A0-A834-5504396CD284}" type="datetimeFigureOut">
              <a:rPr lang="en-US" smtClean="0"/>
              <a:t>26-Dec-20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24558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AE4FF-C01D-43A0-A834-5504396CD284}" type="datetimeFigureOut">
              <a:rPr lang="en-US" smtClean="0"/>
              <a:t>26-Dec-20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33672-B4FE-4E0C-8CC5-0C677F8B6385}" type="slidenum">
              <a:rPr lang="en-US" smtClean="0"/>
              <a:t>‹#›</a:t>
            </a:fld>
            <a:endParaRPr lang="en-US"/>
          </a:p>
        </p:txBody>
      </p:sp>
    </p:spTree>
    <p:extLst>
      <p:ext uri="{BB962C8B-B14F-4D97-AF65-F5344CB8AC3E}">
        <p14:creationId xmlns:p14="http://schemas.microsoft.com/office/powerpoint/2010/main" val="247876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swandipb1@gmail.com" TargetMode="Externa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94BB7C5-1F34-4105-A449-B2305B948AB8}"/>
              </a:ext>
            </a:extLst>
          </p:cNvPr>
          <p:cNvGrpSpPr/>
          <p:nvPr/>
        </p:nvGrpSpPr>
        <p:grpSpPr>
          <a:xfrm>
            <a:off x="116758" y="137652"/>
            <a:ext cx="11927758" cy="6347337"/>
            <a:chOff x="116758" y="137652"/>
            <a:chExt cx="11927758" cy="6347337"/>
          </a:xfrm>
        </p:grpSpPr>
        <p:grpSp>
          <p:nvGrpSpPr>
            <p:cNvPr id="6" name="Group 5">
              <a:extLst>
                <a:ext uri="{FF2B5EF4-FFF2-40B4-BE49-F238E27FC236}">
                  <a16:creationId xmlns:a16="http://schemas.microsoft.com/office/drawing/2014/main" id="{F76248F2-F469-4610-BF4C-5E1664AAC96A}"/>
                </a:ext>
              </a:extLst>
            </p:cNvPr>
            <p:cNvGrpSpPr/>
            <p:nvPr/>
          </p:nvGrpSpPr>
          <p:grpSpPr>
            <a:xfrm>
              <a:off x="116758" y="137652"/>
              <a:ext cx="11927758" cy="5841541"/>
              <a:chOff x="228600" y="137652"/>
              <a:chExt cx="11734800" cy="584154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878806"/>
                <a:ext cx="11734800" cy="510038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DE82AE0-58FF-4C1D-BE53-704835D24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652"/>
                <a:ext cx="5867400" cy="74115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A4F6D84-6156-484E-BAA5-F24C92180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652"/>
                <a:ext cx="5867400" cy="741154"/>
              </a:xfrm>
              <a:prstGeom prst="rect">
                <a:avLst/>
              </a:prstGeom>
              <a:ln>
                <a:noFill/>
              </a:ln>
              <a:effectLst>
                <a:outerShdw blurRad="292100" dist="139700" dir="2700000" algn="tl" rotWithShape="0">
                  <a:srgbClr val="333333">
                    <a:alpha val="65000"/>
                  </a:srgbClr>
                </a:outerShdw>
              </a:effectLst>
            </p:spPr>
          </p:pic>
        </p:grpSp>
        <p:pic>
          <p:nvPicPr>
            <p:cNvPr id="8" name="Picture 7">
              <a:extLst>
                <a:ext uri="{FF2B5EF4-FFF2-40B4-BE49-F238E27FC236}">
                  <a16:creationId xmlns:a16="http://schemas.microsoft.com/office/drawing/2014/main" id="{EED79635-A278-4818-A6E1-5CA573AB6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58" y="5979193"/>
              <a:ext cx="11927758" cy="505796"/>
            </a:xfrm>
            <a:prstGeom prst="rect">
              <a:avLst/>
            </a:prstGeom>
          </p:spPr>
        </p:pic>
      </p:grpSp>
    </p:spTree>
    <p:extLst>
      <p:ext uri="{BB962C8B-B14F-4D97-AF65-F5344CB8AC3E}">
        <p14:creationId xmlns:p14="http://schemas.microsoft.com/office/powerpoint/2010/main" val="23324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056" y="633568"/>
            <a:ext cx="3591350" cy="923330"/>
          </a:xfrm>
          <a:prstGeom prst="rect">
            <a:avLst/>
          </a:prstGeom>
          <a:noFill/>
          <a:ln w="57150">
            <a:noFill/>
          </a:ln>
        </p:spPr>
        <p:txBody>
          <a:bodyPr wrap="square" rtlCol="0">
            <a:spAutoFit/>
          </a:bodyPr>
          <a:lstStyle/>
          <a:p>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Charity </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endPar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12056" y="2274838"/>
            <a:ext cx="4775006" cy="2308324"/>
          </a:xfrm>
          <a:prstGeom prst="rect">
            <a:avLst/>
          </a:prstGeom>
          <a:noFill/>
          <a:ln w="57150">
            <a:solidFill>
              <a:srgbClr val="002060"/>
            </a:solidFill>
          </a:ln>
        </p:spPr>
        <p:txBody>
          <a:bodyPr wrap="square" rtlCol="0">
            <a:spAutoFit/>
          </a:bodyPr>
          <a:lstStyle/>
          <a:p>
            <a:pPr algn="just"/>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organization that helps people giving money, food, medicine etc. in need.</a:t>
            </a:r>
          </a:p>
        </p:txBody>
      </p:sp>
      <p:sp>
        <p:nvSpPr>
          <p:cNvPr id="9" name="Rectangle 8"/>
          <p:cNvSpPr/>
          <p:nvPr/>
        </p:nvSpPr>
        <p:spPr>
          <a:xfrm>
            <a:off x="243230" y="5387872"/>
            <a:ext cx="11270344" cy="646331"/>
          </a:xfrm>
          <a:prstGeom prst="rect">
            <a:avLst/>
          </a:prstGeom>
          <a:noFill/>
          <a:ln w="57150">
            <a:noFill/>
          </a:ln>
        </p:spPr>
        <p:txBody>
          <a:bodyPr wrap="square">
            <a:spAutoFit/>
          </a:bodyPr>
          <a:lstStyle/>
          <a:p>
            <a:pPr lvl="0"/>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 Kindness and sympathy towards other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751871" y="1620047"/>
            <a:ext cx="5594555" cy="361790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EE0EC04-1849-4871-9D12-A3F482466379}"/>
              </a:ext>
            </a:extLst>
          </p:cNvPr>
          <p:cNvSpPr txBox="1"/>
          <p:nvPr/>
        </p:nvSpPr>
        <p:spPr>
          <a:xfrm>
            <a:off x="4013296" y="278450"/>
            <a:ext cx="4775006" cy="830997"/>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Castellar" panose="020A0402060406010301" pitchFamily="18" charset="0"/>
              </a:rPr>
              <a:t>New Word</a:t>
            </a:r>
          </a:p>
        </p:txBody>
      </p:sp>
    </p:spTree>
    <p:extLst>
      <p:ext uri="{BB962C8B-B14F-4D97-AF65-F5344CB8AC3E}">
        <p14:creationId xmlns:p14="http://schemas.microsoft.com/office/powerpoint/2010/main" val="280916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103" y="937558"/>
            <a:ext cx="4494858" cy="923330"/>
          </a:xfrm>
          <a:prstGeom prst="rect">
            <a:avLst/>
          </a:prstGeom>
          <a:noFill/>
          <a:ln w="57150">
            <a:noFill/>
          </a:ln>
        </p:spPr>
        <p:txBody>
          <a:bodyPr wrap="square" rtlCol="0">
            <a:spAutoFit/>
          </a:bodyPr>
          <a:lstStyle/>
          <a:p>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Compassion </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endPar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50151" y="2352085"/>
            <a:ext cx="4071010" cy="1754326"/>
          </a:xfrm>
          <a:prstGeom prst="rect">
            <a:avLst/>
          </a:prstGeom>
          <a:noFill/>
          <a:ln w="38100">
            <a:solidFill>
              <a:srgbClr val="002060"/>
            </a:solidFill>
          </a:ln>
        </p:spPr>
        <p:txBody>
          <a:bodyPr wrap="square" rtlCol="0">
            <a:spAutoFit/>
          </a:bodyPr>
          <a:lstStyle/>
          <a:p>
            <a:pPr algn="just"/>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Having deep feeling of pity for the suffering of others.</a:t>
            </a:r>
          </a:p>
        </p:txBody>
      </p:sp>
      <p:sp>
        <p:nvSpPr>
          <p:cNvPr id="9" name="Rectangle 8"/>
          <p:cNvSpPr/>
          <p:nvPr/>
        </p:nvSpPr>
        <p:spPr>
          <a:xfrm>
            <a:off x="431103" y="4751628"/>
            <a:ext cx="6629518" cy="646331"/>
          </a:xfrm>
          <a:prstGeom prst="rect">
            <a:avLst/>
          </a:prstGeom>
          <a:noFill/>
          <a:ln w="57150">
            <a:noFill/>
          </a:ln>
        </p:spPr>
        <p:txBody>
          <a:bodyPr wrap="square">
            <a:spAutoFit/>
          </a:bodyPr>
          <a:lstStyle/>
          <a:p>
            <a:pPr lvl="0"/>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 sympathy, empathy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400799" y="1827878"/>
            <a:ext cx="4906298" cy="320224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908D388-3122-4564-BDD4-CCE9A4A00705}"/>
              </a:ext>
            </a:extLst>
          </p:cNvPr>
          <p:cNvSpPr txBox="1"/>
          <p:nvPr/>
        </p:nvSpPr>
        <p:spPr>
          <a:xfrm>
            <a:off x="4013296" y="278450"/>
            <a:ext cx="4775006" cy="830997"/>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Castellar" panose="020A0402060406010301" pitchFamily="18" charset="0"/>
              </a:rPr>
              <a:t>New Word</a:t>
            </a:r>
          </a:p>
        </p:txBody>
      </p:sp>
    </p:spTree>
    <p:extLst>
      <p:ext uri="{BB962C8B-B14F-4D97-AF65-F5344CB8AC3E}">
        <p14:creationId xmlns:p14="http://schemas.microsoft.com/office/powerpoint/2010/main" val="651086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056" y="808149"/>
            <a:ext cx="4309105" cy="923330"/>
          </a:xfrm>
          <a:prstGeom prst="rect">
            <a:avLst/>
          </a:prstGeom>
          <a:noFill/>
          <a:ln w="57150">
            <a:noFill/>
          </a:ln>
        </p:spPr>
        <p:txBody>
          <a:bodyPr wrap="square" rtlCol="0">
            <a:spAutoFit/>
          </a:bodyPr>
          <a:lstStyle/>
          <a:p>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Wrinkled </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(adj)</a:t>
            </a:r>
            <a:endPar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21889" y="2551837"/>
            <a:ext cx="5036692" cy="1754326"/>
          </a:xfrm>
          <a:prstGeom prst="rect">
            <a:avLst/>
          </a:prstGeom>
          <a:noFill/>
          <a:ln w="38100">
            <a:solidFill>
              <a:srgbClr val="002060"/>
            </a:solidFill>
          </a:ln>
        </p:spPr>
        <p:txBody>
          <a:bodyPr wrap="square" rtlCol="0">
            <a:spAutoFit/>
          </a:bodyPr>
          <a:lstStyle/>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Having small fold or line in the skin especially caused by age.</a:t>
            </a:r>
          </a:p>
        </p:txBody>
      </p:sp>
      <p:sp>
        <p:nvSpPr>
          <p:cNvPr id="9" name="Rectangle 8"/>
          <p:cNvSpPr/>
          <p:nvPr/>
        </p:nvSpPr>
        <p:spPr>
          <a:xfrm>
            <a:off x="312056" y="5299914"/>
            <a:ext cx="4434852" cy="646331"/>
          </a:xfrm>
          <a:prstGeom prst="rect">
            <a:avLst/>
          </a:prstGeom>
          <a:noFill/>
          <a:ln w="57150">
            <a:noFill/>
          </a:ln>
        </p:spPr>
        <p:txBody>
          <a:bodyPr wrap="square">
            <a:spAutoFit/>
          </a:bodyPr>
          <a:lstStyle/>
          <a:p>
            <a:pPr lvl="0"/>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 Crumpled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1430180"/>
            <a:ext cx="5163851" cy="39976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28A37DF-FC64-4E7F-86EA-E777115EC570}"/>
              </a:ext>
            </a:extLst>
          </p:cNvPr>
          <p:cNvSpPr txBox="1"/>
          <p:nvPr/>
        </p:nvSpPr>
        <p:spPr>
          <a:xfrm>
            <a:off x="4013296" y="278450"/>
            <a:ext cx="4775006" cy="830997"/>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Castellar" panose="020A0402060406010301" pitchFamily="18" charset="0"/>
              </a:rPr>
              <a:t>New Word</a:t>
            </a:r>
          </a:p>
        </p:txBody>
      </p:sp>
    </p:spTree>
    <p:extLst>
      <p:ext uri="{BB962C8B-B14F-4D97-AF65-F5344CB8AC3E}">
        <p14:creationId xmlns:p14="http://schemas.microsoft.com/office/powerpoint/2010/main" val="248945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689" y="155826"/>
            <a:ext cx="11260619" cy="707886"/>
          </a:xfrm>
          <a:prstGeom prst="rect">
            <a:avLst/>
          </a:prstGeom>
        </p:spPr>
        <p:txBody>
          <a:bodyPr wrap="square">
            <a:spAutoFit/>
          </a:bodyPr>
          <a:lstStyle/>
          <a:p>
            <a:pPr algn="ctr"/>
            <a:r>
              <a:rPr lang="en-US" sz="4000" b="1" dirty="0">
                <a:latin typeface="TimesNewRomanPS-BoldMT"/>
              </a:rPr>
              <a:t>A: Look at the picture and talk about it in pairs.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1426284" y="863712"/>
            <a:ext cx="9339427" cy="5253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01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084" y="654467"/>
            <a:ext cx="11439832" cy="5293757"/>
          </a:xfrm>
          <a:prstGeom prst="rect">
            <a:avLst/>
          </a:prstGeom>
          <a:solidFill>
            <a:srgbClr val="FFB097"/>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Mother Teresa was moved by the presence of the sick and dying on the streets of Kolkata. She founded the home for the dying destitute and named it ‘Nirmal Hriday’, meaning ‘Pure Heart’. She and her fellow nuns gathered the dying people off the streets of Kolkata and brought them to this home. They were lovingly looked after and cared for. Since then men, women and children have been taken from the streets and carried to Nirmal Hriday. These unloved and uncared for people get an opportunity to die in an environment of kindness and love. In their last hours they get human and Divine love, and can feel they are also children of God. Those who survive, the Missionaries of Charity try to find jobs for them or send them to homes where they can live happily for some more years in a caring environment. Regarding commitment to family, Mother Teresa said, “ Maybe in our own family, we have somebody, who is feeling lonely, who is feeling sick, who is feeling worried. Are we there? </a:t>
            </a:r>
          </a:p>
        </p:txBody>
      </p:sp>
      <p:sp>
        <p:nvSpPr>
          <p:cNvPr id="2" name="TextBox 1">
            <a:extLst>
              <a:ext uri="{FF2B5EF4-FFF2-40B4-BE49-F238E27FC236}">
                <a16:creationId xmlns:a16="http://schemas.microsoft.com/office/drawing/2014/main" id="{0FC9B951-EBC8-4287-9C2F-D2AEAE389FB6}"/>
              </a:ext>
            </a:extLst>
          </p:cNvPr>
          <p:cNvSpPr txBox="1"/>
          <p:nvPr/>
        </p:nvSpPr>
        <p:spPr>
          <a:xfrm>
            <a:off x="376084" y="192802"/>
            <a:ext cx="7629832" cy="523220"/>
          </a:xfrm>
          <a:prstGeom prst="rect">
            <a:avLst/>
          </a:prstGeom>
          <a:noFill/>
        </p:spPr>
        <p:txBody>
          <a:bodyPr wrap="square" rtlCol="0">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B. Read more about Mother Teresa.</a:t>
            </a:r>
          </a:p>
        </p:txBody>
      </p:sp>
      <p:sp>
        <p:nvSpPr>
          <p:cNvPr id="4" name="Right Arrow 3">
            <a:hlinkClick r:id="rId2" action="ppaction://hlinksldjump"/>
            <a:extLst>
              <a:ext uri="{FF2B5EF4-FFF2-40B4-BE49-F238E27FC236}">
                <a16:creationId xmlns:a16="http://schemas.microsoft.com/office/drawing/2014/main" id="{2E7199CA-0A38-486E-A81B-32BC8E6A9D70}"/>
              </a:ext>
            </a:extLst>
          </p:cNvPr>
          <p:cNvSpPr/>
          <p:nvPr/>
        </p:nvSpPr>
        <p:spPr>
          <a:xfrm>
            <a:off x="8005916" y="5473847"/>
            <a:ext cx="3716595" cy="948754"/>
          </a:xfrm>
          <a:prstGeom prst="rightArrow">
            <a:avLst>
              <a:gd name="adj1" fmla="val 50000"/>
              <a:gd name="adj2" fmla="val 0"/>
            </a:avLst>
          </a:prstGeom>
          <a:ln>
            <a:no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Click here for question</a:t>
            </a:r>
          </a:p>
        </p:txBody>
      </p:sp>
    </p:spTree>
    <p:extLst>
      <p:ext uri="{BB962C8B-B14F-4D97-AF65-F5344CB8AC3E}">
        <p14:creationId xmlns:p14="http://schemas.microsoft.com/office/powerpoint/2010/main" val="34634985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697" y="244755"/>
            <a:ext cx="11552606" cy="5693866"/>
          </a:xfrm>
          <a:prstGeom prst="rect">
            <a:avLst/>
          </a:prstGeom>
          <a:solidFill>
            <a:srgbClr val="FFB097"/>
          </a:solid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Are we willing to give until it hurts in order to be with our families, or do we put our interest first? We must remember that love begins at home and we must also remember that future of humanity passes through the family”.</a:t>
            </a:r>
          </a:p>
          <a:p>
            <a:pPr algn="just"/>
            <a:r>
              <a:rPr lang="en-US" sz="2800" dirty="0">
                <a:latin typeface="Times New Roman" panose="02020603050405020304" pitchFamily="18" charset="0"/>
                <a:cs typeface="Times New Roman" panose="02020603050405020304" pitchFamily="18" charset="0"/>
              </a:rPr>
              <a:t>Mother Teresa's work has been recognised throughout the world and she has received a number of awards. These include the Pope John XXIII Peace Prize (1971), the Nehru Prize for Promotion of International Peace &amp; Understanding (1972), the </a:t>
            </a:r>
            <a:r>
              <a:rPr lang="en-US" sz="2800" dirty="0" err="1">
                <a:latin typeface="Times New Roman" panose="02020603050405020304" pitchFamily="18" charset="0"/>
                <a:cs typeface="Times New Roman" panose="02020603050405020304" pitchFamily="18" charset="0"/>
              </a:rPr>
              <a:t>Balzan</a:t>
            </a:r>
            <a:r>
              <a:rPr lang="en-US" sz="2800" dirty="0">
                <a:latin typeface="Times New Roman" panose="02020603050405020304" pitchFamily="18" charset="0"/>
                <a:cs typeface="Times New Roman" panose="02020603050405020304" pitchFamily="18" charset="0"/>
              </a:rPr>
              <a:t> Prize (1978), the Nobel Peace Prize (1979) and the Bharat </a:t>
            </a:r>
            <a:r>
              <a:rPr lang="en-US" sz="2800" dirty="0" err="1">
                <a:latin typeface="Times New Roman" panose="02020603050405020304" pitchFamily="18" charset="0"/>
                <a:cs typeface="Times New Roman" panose="02020603050405020304" pitchFamily="18" charset="0"/>
              </a:rPr>
              <a:t>Ratna</a:t>
            </a:r>
            <a:r>
              <a:rPr lang="en-US" sz="2800" dirty="0">
                <a:latin typeface="Times New Roman" panose="02020603050405020304" pitchFamily="18" charset="0"/>
                <a:cs typeface="Times New Roman" panose="02020603050405020304" pitchFamily="18" charset="0"/>
              </a:rPr>
              <a:t> (1980).</a:t>
            </a:r>
          </a:p>
          <a:p>
            <a:pPr algn="just"/>
            <a:r>
              <a:rPr lang="en-US" sz="2800" dirty="0">
                <a:latin typeface="Times New Roman" panose="02020603050405020304" pitchFamily="18" charset="0"/>
                <a:cs typeface="Times New Roman" panose="02020603050405020304" pitchFamily="18" charset="0"/>
              </a:rPr>
              <a:t>Mother Teresa died at the age of 87, on 5 September 1997.The world salutes her for her love and compassion for humanity. She has taught us how to extend our hand towards those who need our love and support irrespective of creed, caste and religion. Draped in a white and blue-bordered sari, wrinkled face, ever soft eyes and a saintly smile, is the picture of Mother Teresa in our mind.</a:t>
            </a:r>
          </a:p>
        </p:txBody>
      </p:sp>
      <p:sp>
        <p:nvSpPr>
          <p:cNvPr id="5" name="Right Arrow 3">
            <a:hlinkClick r:id="rId2" action="ppaction://hlinksldjump"/>
            <a:extLst>
              <a:ext uri="{FF2B5EF4-FFF2-40B4-BE49-F238E27FC236}">
                <a16:creationId xmlns:a16="http://schemas.microsoft.com/office/drawing/2014/main" id="{1511E9A0-A2A8-42C3-9D3D-FC6EBAFC3A1E}"/>
              </a:ext>
            </a:extLst>
          </p:cNvPr>
          <p:cNvSpPr/>
          <p:nvPr/>
        </p:nvSpPr>
        <p:spPr>
          <a:xfrm>
            <a:off x="7819103" y="5664491"/>
            <a:ext cx="3716595" cy="948754"/>
          </a:xfrm>
          <a:prstGeom prst="rightArrow">
            <a:avLst>
              <a:gd name="adj1" fmla="val 50000"/>
              <a:gd name="adj2" fmla="val 0"/>
            </a:avLst>
          </a:prstGeom>
          <a:ln>
            <a:no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Click here for question</a:t>
            </a:r>
          </a:p>
        </p:txBody>
      </p:sp>
    </p:spTree>
    <p:extLst>
      <p:ext uri="{BB962C8B-B14F-4D97-AF65-F5344CB8AC3E}">
        <p14:creationId xmlns:p14="http://schemas.microsoft.com/office/powerpoint/2010/main" val="1394016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86" y="108659"/>
            <a:ext cx="11268066" cy="1077218"/>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C:	</a:t>
            </a:r>
            <a:r>
              <a:rPr lang="en-US" sz="3000" b="1" dirty="0">
                <a:latin typeface="Times New Roman" panose="02020603050405020304" pitchFamily="18" charset="0"/>
                <a:cs typeface="Times New Roman" panose="02020603050405020304" pitchFamily="18" charset="0"/>
              </a:rPr>
              <a:t>Now say whether the following statements are true or false. </a:t>
            </a:r>
          </a:p>
          <a:p>
            <a:pPr algn="just"/>
            <a:r>
              <a:rPr lang="en-US" sz="3000" b="1" dirty="0">
                <a:latin typeface="Times New Roman" panose="02020603050405020304" pitchFamily="18" charset="0"/>
                <a:cs typeface="Times New Roman" panose="02020603050405020304" pitchFamily="18" charset="0"/>
              </a:rPr>
              <a:t>	If false, give the correct information.</a:t>
            </a:r>
            <a:endParaRPr lang="en-US" sz="3000" dirty="0">
              <a:latin typeface="Times New Roman" panose="02020603050405020304" pitchFamily="18" charset="0"/>
              <a:cs typeface="Times New Roman" panose="02020603050405020304" pitchFamily="18" charset="0"/>
            </a:endParaRPr>
          </a:p>
        </p:txBody>
      </p:sp>
      <p:sp>
        <p:nvSpPr>
          <p:cNvPr id="3" name="Rectangle 2"/>
          <p:cNvSpPr/>
          <p:nvPr/>
        </p:nvSpPr>
        <p:spPr>
          <a:xfrm>
            <a:off x="124672" y="1185877"/>
            <a:ext cx="11887200" cy="5237396"/>
          </a:xfrm>
          <a:prstGeom prst="rect">
            <a:avLst/>
          </a:prstGeom>
          <a:solidFill>
            <a:schemeClr val="bg1"/>
          </a:solidFill>
        </p:spPr>
        <p:txBody>
          <a:bodyPr wrap="square">
            <a:spAutoFit/>
          </a:bodyPr>
          <a:lstStyle/>
          <a:p>
            <a:pPr algn="just">
              <a:lnSpc>
                <a:spcPct val="125000"/>
              </a:lnSpc>
            </a:pPr>
            <a:r>
              <a:rPr lang="en-US" sz="2700" dirty="0">
                <a:latin typeface="Times New Roman" panose="02020603050405020304" pitchFamily="18" charset="0"/>
                <a:cs typeface="Times New Roman" panose="02020603050405020304" pitchFamily="18" charset="0"/>
              </a:rPr>
              <a:t>1.	Mother Teresa was moved to see the diseases that spread in the streets of 	Kolkata.</a:t>
            </a:r>
          </a:p>
          <a:p>
            <a:pPr algn="just">
              <a:lnSpc>
                <a:spcPct val="125000"/>
              </a:lnSpc>
            </a:pPr>
            <a:r>
              <a:rPr lang="en-US" sz="2700" dirty="0">
                <a:latin typeface="Times New Roman" panose="02020603050405020304" pitchFamily="18" charset="0"/>
                <a:cs typeface="Times New Roman" panose="02020603050405020304" pitchFamily="18" charset="0"/>
              </a:rPr>
              <a:t>2.	She opened a home for the orphans.</a:t>
            </a:r>
          </a:p>
          <a:p>
            <a:pPr algn="just">
              <a:lnSpc>
                <a:spcPct val="125000"/>
              </a:lnSpc>
            </a:pPr>
            <a:r>
              <a:rPr lang="en-US" sz="2700" dirty="0">
                <a:latin typeface="Times New Roman" panose="02020603050405020304" pitchFamily="18" charset="0"/>
                <a:cs typeface="Times New Roman" panose="02020603050405020304" pitchFamily="18" charset="0"/>
              </a:rPr>
              <a:t>3.	She and her group brought in the dying people from the streets of Kolkata.</a:t>
            </a:r>
          </a:p>
          <a:p>
            <a:pPr algn="just">
              <a:lnSpc>
                <a:spcPct val="125000"/>
              </a:lnSpc>
            </a:pPr>
            <a:r>
              <a:rPr lang="en-US" sz="2700" dirty="0">
                <a:latin typeface="Times New Roman" panose="02020603050405020304" pitchFamily="18" charset="0"/>
                <a:cs typeface="Times New Roman" panose="02020603050405020304" pitchFamily="18" charset="0"/>
              </a:rPr>
              <a:t>4.	‘Nirmal Hriday’ was founded so that the poor people who are dying can get 	love and care before death.</a:t>
            </a:r>
          </a:p>
          <a:p>
            <a:pPr algn="just">
              <a:lnSpc>
                <a:spcPct val="125000"/>
              </a:lnSpc>
            </a:pPr>
            <a:r>
              <a:rPr lang="en-US" sz="2700" dirty="0">
                <a:latin typeface="Times New Roman" panose="02020603050405020304" pitchFamily="18" charset="0"/>
                <a:cs typeface="Times New Roman" panose="02020603050405020304" pitchFamily="18" charset="0"/>
              </a:rPr>
              <a:t>5.	Mother Teresa said that humanity passes through charitable 	organization.</a:t>
            </a:r>
          </a:p>
          <a:p>
            <a:pPr algn="just">
              <a:lnSpc>
                <a:spcPct val="125000"/>
              </a:lnSpc>
            </a:pPr>
            <a:r>
              <a:rPr lang="en-US" sz="2700" dirty="0">
                <a:latin typeface="Times New Roman" panose="02020603050405020304" pitchFamily="18" charset="0"/>
                <a:cs typeface="Times New Roman" panose="02020603050405020304" pitchFamily="18" charset="0"/>
              </a:rPr>
              <a:t>6.	We have learnt how to come forward to help only those who belong to a 	special caste.</a:t>
            </a:r>
          </a:p>
        </p:txBody>
      </p:sp>
      <p:sp>
        <p:nvSpPr>
          <p:cNvPr id="10" name="TextBox 9">
            <a:extLst>
              <a:ext uri="{FF2B5EF4-FFF2-40B4-BE49-F238E27FC236}">
                <a16:creationId xmlns:a16="http://schemas.microsoft.com/office/drawing/2014/main" id="{77387DFA-BEBA-4D4C-923B-8D4E523D883B}"/>
              </a:ext>
            </a:extLst>
          </p:cNvPr>
          <p:cNvSpPr txBox="1"/>
          <p:nvPr/>
        </p:nvSpPr>
        <p:spPr>
          <a:xfrm>
            <a:off x="124672" y="1185877"/>
            <a:ext cx="11859537" cy="923330"/>
          </a:xfrm>
          <a:prstGeom prst="rect">
            <a:avLst/>
          </a:prstGeom>
          <a:solidFill>
            <a:schemeClr val="accent6">
              <a:lumMod val="40000"/>
              <a:lumOff val="60000"/>
            </a:schemeClr>
          </a:solidFill>
          <a:ln w="28575">
            <a:solidFill>
              <a:srgbClr val="00B050"/>
            </a:solidFill>
          </a:ln>
        </p:spPr>
        <p:txBody>
          <a:bodyPr wrap="square" rtlCol="0">
            <a:spAutoFit/>
          </a:bodyPr>
          <a:lstStyle/>
          <a:p>
            <a:pPr algn="just"/>
            <a:r>
              <a:rPr lang="en-US" sz="2700" b="1" dirty="0">
                <a:latin typeface="Times New Roman" panose="02020603050405020304" pitchFamily="18" charset="0"/>
                <a:cs typeface="Times New Roman" panose="02020603050405020304" pitchFamily="18" charset="0"/>
              </a:rPr>
              <a:t>1. 	</a:t>
            </a:r>
            <a:r>
              <a:rPr lang="en-US" sz="2700" b="1" dirty="0">
                <a:solidFill>
                  <a:srgbClr val="7030A0"/>
                </a:solidFill>
                <a:latin typeface="Times New Roman" panose="02020603050405020304" pitchFamily="18" charset="0"/>
                <a:cs typeface="Times New Roman" panose="02020603050405020304" pitchFamily="18" charset="0"/>
              </a:rPr>
              <a:t>False.</a:t>
            </a:r>
            <a:r>
              <a:rPr lang="en-US" sz="2700" b="1" dirty="0">
                <a:latin typeface="Times New Roman" panose="02020603050405020304" pitchFamily="18" charset="0"/>
                <a:cs typeface="Times New Roman" panose="02020603050405020304" pitchFamily="18" charset="0"/>
              </a:rPr>
              <a:t> 	Mother Teresa was moved by the presence of the sick and 			dying 	on the secrets of Kolkata. </a:t>
            </a:r>
          </a:p>
        </p:txBody>
      </p:sp>
      <p:sp>
        <p:nvSpPr>
          <p:cNvPr id="11" name="TextBox 10">
            <a:extLst>
              <a:ext uri="{FF2B5EF4-FFF2-40B4-BE49-F238E27FC236}">
                <a16:creationId xmlns:a16="http://schemas.microsoft.com/office/drawing/2014/main" id="{59C0CC5B-9894-43A3-AB27-C72BADA8333F}"/>
              </a:ext>
            </a:extLst>
          </p:cNvPr>
          <p:cNvSpPr txBox="1"/>
          <p:nvPr/>
        </p:nvSpPr>
        <p:spPr>
          <a:xfrm>
            <a:off x="124672" y="2109207"/>
            <a:ext cx="11859537" cy="584775"/>
          </a:xfrm>
          <a:prstGeom prst="rect">
            <a:avLst/>
          </a:prstGeom>
          <a:solidFill>
            <a:schemeClr val="accent6">
              <a:lumMod val="40000"/>
              <a:lumOff val="60000"/>
            </a:schemeClr>
          </a:solidFill>
          <a:ln w="28575">
            <a:solidFill>
              <a:srgbClr val="00B050"/>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2.	</a:t>
            </a:r>
            <a:r>
              <a:rPr lang="en-US" sz="3200" b="1" dirty="0">
                <a:solidFill>
                  <a:srgbClr val="7030A0"/>
                </a:solidFill>
                <a:latin typeface="Times New Roman" panose="02020603050405020304" pitchFamily="18" charset="0"/>
                <a:cs typeface="Times New Roman" panose="02020603050405020304" pitchFamily="18" charset="0"/>
              </a:rPr>
              <a:t>False.</a:t>
            </a:r>
            <a:r>
              <a:rPr lang="en-US" sz="3200" b="1" dirty="0">
                <a:latin typeface="Times New Roman" panose="02020603050405020304" pitchFamily="18" charset="0"/>
                <a:cs typeface="Times New Roman" panose="02020603050405020304" pitchFamily="18" charset="0"/>
              </a:rPr>
              <a:t> 	She opened a home for the dying destitute. </a:t>
            </a:r>
          </a:p>
        </p:txBody>
      </p:sp>
      <p:sp>
        <p:nvSpPr>
          <p:cNvPr id="12" name="TextBox 11">
            <a:extLst>
              <a:ext uri="{FF2B5EF4-FFF2-40B4-BE49-F238E27FC236}">
                <a16:creationId xmlns:a16="http://schemas.microsoft.com/office/drawing/2014/main" id="{4139B87F-8D53-461C-A020-98FEA415B7E5}"/>
              </a:ext>
            </a:extLst>
          </p:cNvPr>
          <p:cNvSpPr txBox="1"/>
          <p:nvPr/>
        </p:nvSpPr>
        <p:spPr>
          <a:xfrm>
            <a:off x="124672" y="2693982"/>
            <a:ext cx="11859537" cy="584775"/>
          </a:xfrm>
          <a:prstGeom prst="rect">
            <a:avLst/>
          </a:prstGeom>
          <a:solidFill>
            <a:schemeClr val="accent6">
              <a:lumMod val="40000"/>
              <a:lumOff val="60000"/>
            </a:schemeClr>
          </a:solidFill>
          <a:ln w="28575">
            <a:solidFill>
              <a:srgbClr val="00B050"/>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3. 	</a:t>
            </a:r>
            <a:r>
              <a:rPr lang="en-US" sz="3200" b="1" dirty="0">
                <a:solidFill>
                  <a:srgbClr val="7030A0"/>
                </a:solidFill>
                <a:latin typeface="Times New Roman" panose="02020603050405020304" pitchFamily="18" charset="0"/>
                <a:cs typeface="Times New Roman" panose="02020603050405020304" pitchFamily="18" charset="0"/>
              </a:rPr>
              <a:t>True</a:t>
            </a:r>
          </a:p>
        </p:txBody>
      </p:sp>
      <p:sp>
        <p:nvSpPr>
          <p:cNvPr id="13" name="TextBox 12">
            <a:extLst>
              <a:ext uri="{FF2B5EF4-FFF2-40B4-BE49-F238E27FC236}">
                <a16:creationId xmlns:a16="http://schemas.microsoft.com/office/drawing/2014/main" id="{2EA20AC6-2EAB-48FA-86B8-4D50F88CE5AC}"/>
              </a:ext>
            </a:extLst>
          </p:cNvPr>
          <p:cNvSpPr txBox="1"/>
          <p:nvPr/>
        </p:nvSpPr>
        <p:spPr>
          <a:xfrm>
            <a:off x="124672" y="3278757"/>
            <a:ext cx="11859537" cy="954107"/>
          </a:xfrm>
          <a:prstGeom prst="rect">
            <a:avLst/>
          </a:prstGeom>
          <a:solidFill>
            <a:schemeClr val="accent6">
              <a:lumMod val="40000"/>
              <a:lumOff val="60000"/>
            </a:schemeClr>
          </a:solidFill>
          <a:ln w="28575">
            <a:solidFill>
              <a:srgbClr val="00B050"/>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4. 	</a:t>
            </a:r>
            <a:r>
              <a:rPr lang="en-US" sz="3200" b="1" dirty="0">
                <a:solidFill>
                  <a:srgbClr val="7030A0"/>
                </a:solidFill>
                <a:latin typeface="Times New Roman" panose="02020603050405020304" pitchFamily="18" charset="0"/>
                <a:cs typeface="Times New Roman" panose="02020603050405020304" pitchFamily="18" charset="0"/>
              </a:rPr>
              <a:t>True</a:t>
            </a:r>
            <a:r>
              <a:rPr lang="en-US" sz="1000" b="1" dirty="0">
                <a:latin typeface="Times New Roman" panose="02020603050405020304" pitchFamily="18" charset="0"/>
                <a:cs typeface="Times New Roman" panose="02020603050405020304" pitchFamily="18" charset="0"/>
              </a:rPr>
              <a:t> </a:t>
            </a:r>
          </a:p>
          <a:p>
            <a:pPr algn="just"/>
            <a:endParaRPr lang="en-US" sz="1000" b="1" dirty="0">
              <a:latin typeface="Times New Roman" panose="02020603050405020304" pitchFamily="18" charset="0"/>
              <a:cs typeface="Times New Roman" panose="02020603050405020304" pitchFamily="18" charset="0"/>
            </a:endParaRPr>
          </a:p>
          <a:p>
            <a:pPr algn="just"/>
            <a:endParaRPr lang="en-US" sz="14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4C53A67-E164-4C41-8270-48FEF51EE233}"/>
              </a:ext>
            </a:extLst>
          </p:cNvPr>
          <p:cNvSpPr txBox="1"/>
          <p:nvPr/>
        </p:nvSpPr>
        <p:spPr>
          <a:xfrm>
            <a:off x="124671" y="4232864"/>
            <a:ext cx="11859537" cy="1077218"/>
          </a:xfrm>
          <a:prstGeom prst="rect">
            <a:avLst/>
          </a:prstGeom>
          <a:solidFill>
            <a:schemeClr val="accent6">
              <a:lumMod val="40000"/>
              <a:lumOff val="60000"/>
            </a:schemeClr>
          </a:solidFill>
          <a:ln w="28575">
            <a:solidFill>
              <a:srgbClr val="00B050"/>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5.	</a:t>
            </a:r>
            <a:r>
              <a:rPr lang="en-US" sz="3200" b="1" dirty="0">
                <a:solidFill>
                  <a:srgbClr val="7030A0"/>
                </a:solidFill>
                <a:latin typeface="Times New Roman" panose="02020603050405020304" pitchFamily="18" charset="0"/>
                <a:cs typeface="Times New Roman" panose="02020603050405020304" pitchFamily="18" charset="0"/>
              </a:rPr>
              <a:t>False.</a:t>
            </a:r>
            <a:r>
              <a:rPr lang="en-US" sz="3200" b="1" dirty="0">
                <a:latin typeface="Times New Roman" panose="02020603050405020304" pitchFamily="18" charset="0"/>
                <a:cs typeface="Times New Roman" panose="02020603050405020304" pitchFamily="18" charset="0"/>
              </a:rPr>
              <a:t>	Mother Teresa said that humanity passes through 			family. </a:t>
            </a:r>
          </a:p>
        </p:txBody>
      </p:sp>
      <p:sp>
        <p:nvSpPr>
          <p:cNvPr id="15" name="TextBox 14">
            <a:extLst>
              <a:ext uri="{FF2B5EF4-FFF2-40B4-BE49-F238E27FC236}">
                <a16:creationId xmlns:a16="http://schemas.microsoft.com/office/drawing/2014/main" id="{A1BDA3D8-65A6-4650-B291-054C9BF1DEBE}"/>
              </a:ext>
            </a:extLst>
          </p:cNvPr>
          <p:cNvSpPr txBox="1"/>
          <p:nvPr/>
        </p:nvSpPr>
        <p:spPr>
          <a:xfrm>
            <a:off x="124672" y="5310082"/>
            <a:ext cx="11859537" cy="1015663"/>
          </a:xfrm>
          <a:prstGeom prst="rect">
            <a:avLst/>
          </a:prstGeom>
          <a:solidFill>
            <a:schemeClr val="accent6">
              <a:lumMod val="40000"/>
              <a:lumOff val="60000"/>
            </a:schemeClr>
          </a:solidFill>
          <a:ln w="28575">
            <a:solidFill>
              <a:srgbClr val="00B050"/>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6. 	</a:t>
            </a:r>
            <a:r>
              <a:rPr lang="en-US" sz="3200" b="1" dirty="0">
                <a:solidFill>
                  <a:srgbClr val="7030A0"/>
                </a:solidFill>
                <a:latin typeface="Times New Roman" panose="02020603050405020304" pitchFamily="18" charset="0"/>
                <a:cs typeface="Times New Roman" panose="02020603050405020304" pitchFamily="18" charset="0"/>
              </a:rPr>
              <a:t>False.</a:t>
            </a:r>
            <a:r>
              <a:rPr lang="en-US" sz="32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We have learnt from Mother Teresa how to come forward 			to help all irrespective of creed, caste and religion.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523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7" presetClass="entr"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7" presetClass="entr" presetSubtype="0" fill="hold"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 calcmode="lin" valueType="num">
                                      <p:cBhvr>
                                        <p:cTn id="5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1000" fill="hold"/>
                                        <p:tgtEl>
                                          <p:spTgt spid="12"/>
                                        </p:tgtEl>
                                        <p:attrNameLst>
                                          <p:attrName>ppt_w</p:attrName>
                                        </p:attrNameLst>
                                      </p:cBhvr>
                                      <p:tavLst>
                                        <p:tav tm="0">
                                          <p:val>
                                            <p:fltVal val="0"/>
                                          </p:val>
                                        </p:tav>
                                        <p:tav tm="100000">
                                          <p:val>
                                            <p:strVal val="#ppt_w"/>
                                          </p:val>
                                        </p:tav>
                                      </p:tavLst>
                                    </p:anim>
                                    <p:anim calcmode="lin" valueType="num">
                                      <p:cBhvr>
                                        <p:cTn id="73" dur="1000" fill="hold"/>
                                        <p:tgtEl>
                                          <p:spTgt spid="12"/>
                                        </p:tgtEl>
                                        <p:attrNameLst>
                                          <p:attrName>ppt_h</p:attrName>
                                        </p:attrNameLst>
                                      </p:cBhvr>
                                      <p:tavLst>
                                        <p:tav tm="0">
                                          <p:val>
                                            <p:fltVal val="0"/>
                                          </p:val>
                                        </p:tav>
                                        <p:tav tm="100000">
                                          <p:val>
                                            <p:strVal val="#ppt_h"/>
                                          </p:val>
                                        </p:tav>
                                      </p:tavLst>
                                    </p:anim>
                                    <p:anim calcmode="lin" valueType="num">
                                      <p:cBhvr>
                                        <p:cTn id="7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1000" fill="hold"/>
                                        <p:tgtEl>
                                          <p:spTgt spid="13"/>
                                        </p:tgtEl>
                                        <p:attrNameLst>
                                          <p:attrName>ppt_w</p:attrName>
                                        </p:attrNameLst>
                                      </p:cBhvr>
                                      <p:tavLst>
                                        <p:tav tm="0">
                                          <p:val>
                                            <p:fltVal val="0"/>
                                          </p:val>
                                        </p:tav>
                                        <p:tav tm="100000">
                                          <p:val>
                                            <p:strVal val="#ppt_w"/>
                                          </p:val>
                                        </p:tav>
                                      </p:tavLst>
                                    </p:anim>
                                    <p:anim calcmode="lin" valueType="num">
                                      <p:cBhvr>
                                        <p:cTn id="81" dur="1000" fill="hold"/>
                                        <p:tgtEl>
                                          <p:spTgt spid="13"/>
                                        </p:tgtEl>
                                        <p:attrNameLst>
                                          <p:attrName>ppt_h</p:attrName>
                                        </p:attrNameLst>
                                      </p:cBhvr>
                                      <p:tavLst>
                                        <p:tav tm="0">
                                          <p:val>
                                            <p:fltVal val="0"/>
                                          </p:val>
                                        </p:tav>
                                        <p:tav tm="100000">
                                          <p:val>
                                            <p:strVal val="#ppt_h"/>
                                          </p:val>
                                        </p:tav>
                                      </p:tavLst>
                                    </p:anim>
                                    <p:anim calcmode="lin" valueType="num">
                                      <p:cBhvr>
                                        <p:cTn id="8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15" presetClass="entr" presetSubtype="0"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1000" fill="hold"/>
                                        <p:tgtEl>
                                          <p:spTgt spid="14"/>
                                        </p:tgtEl>
                                        <p:attrNameLst>
                                          <p:attrName>ppt_w</p:attrName>
                                        </p:attrNameLst>
                                      </p:cBhvr>
                                      <p:tavLst>
                                        <p:tav tm="0">
                                          <p:val>
                                            <p:fltVal val="0"/>
                                          </p:val>
                                        </p:tav>
                                        <p:tav tm="100000">
                                          <p:val>
                                            <p:strVal val="#ppt_w"/>
                                          </p:val>
                                        </p:tav>
                                      </p:tavLst>
                                    </p:anim>
                                    <p:anim calcmode="lin" valueType="num">
                                      <p:cBhvr>
                                        <p:cTn id="89" dur="1000" fill="hold"/>
                                        <p:tgtEl>
                                          <p:spTgt spid="14"/>
                                        </p:tgtEl>
                                        <p:attrNameLst>
                                          <p:attrName>ppt_h</p:attrName>
                                        </p:attrNameLst>
                                      </p:cBhvr>
                                      <p:tavLst>
                                        <p:tav tm="0">
                                          <p:val>
                                            <p:fltVal val="0"/>
                                          </p:val>
                                        </p:tav>
                                        <p:tav tm="100000">
                                          <p:val>
                                            <p:strVal val="#ppt_h"/>
                                          </p:val>
                                        </p:tav>
                                      </p:tavLst>
                                    </p:anim>
                                    <p:anim calcmode="lin" valueType="num">
                                      <p:cBhvr>
                                        <p:cTn id="9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2" fill="hold">
                      <p:stCondLst>
                        <p:cond delay="indefinite"/>
                      </p:stCondLst>
                      <p:childTnLst>
                        <p:par>
                          <p:cTn id="93" fill="hold">
                            <p:stCondLst>
                              <p:cond delay="0"/>
                            </p:stCondLst>
                            <p:childTnLst>
                              <p:par>
                                <p:cTn id="94" presetID="15" presetClass="entr" presetSubtype="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1000" fill="hold"/>
                                        <p:tgtEl>
                                          <p:spTgt spid="15"/>
                                        </p:tgtEl>
                                        <p:attrNameLst>
                                          <p:attrName>ppt_w</p:attrName>
                                        </p:attrNameLst>
                                      </p:cBhvr>
                                      <p:tavLst>
                                        <p:tav tm="0">
                                          <p:val>
                                            <p:fltVal val="0"/>
                                          </p:val>
                                        </p:tav>
                                        <p:tav tm="100000">
                                          <p:val>
                                            <p:strVal val="#ppt_w"/>
                                          </p:val>
                                        </p:tav>
                                      </p:tavLst>
                                    </p:anim>
                                    <p:anim calcmode="lin" valueType="num">
                                      <p:cBhvr>
                                        <p:cTn id="97" dur="1000" fill="hold"/>
                                        <p:tgtEl>
                                          <p:spTgt spid="15"/>
                                        </p:tgtEl>
                                        <p:attrNameLst>
                                          <p:attrName>ppt_h</p:attrName>
                                        </p:attrNameLst>
                                      </p:cBhvr>
                                      <p:tavLst>
                                        <p:tav tm="0">
                                          <p:val>
                                            <p:fltVal val="0"/>
                                          </p:val>
                                        </p:tav>
                                        <p:tav tm="100000">
                                          <p:val>
                                            <p:strVal val="#ppt_h"/>
                                          </p:val>
                                        </p:tav>
                                      </p:tavLst>
                                    </p:anim>
                                    <p:anim calcmode="lin" valueType="num">
                                      <p:cBhvr>
                                        <p:cTn id="9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81" y="129309"/>
            <a:ext cx="11914909" cy="2123658"/>
          </a:xfrm>
          <a:prstGeom prst="rect">
            <a:avLst/>
          </a:prstGeom>
          <a:solidFill>
            <a:srgbClr val="FFB097"/>
          </a:solidFill>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D:	Read the text in </a:t>
            </a:r>
            <a:r>
              <a:rPr lang="en-US" sz="4400" b="1" dirty="0">
                <a:highlight>
                  <a:srgbClr val="FFFF00"/>
                </a:highlight>
                <a:latin typeface="Times New Roman" panose="02020603050405020304" pitchFamily="18" charset="0"/>
                <a:cs typeface="Times New Roman" panose="02020603050405020304" pitchFamily="18" charset="0"/>
              </a:rPr>
              <a:t>B</a:t>
            </a:r>
            <a:r>
              <a:rPr lang="en-US" sz="4400" b="1" dirty="0">
                <a:latin typeface="Times New Roman" panose="02020603050405020304" pitchFamily="18" charset="0"/>
                <a:cs typeface="Times New Roman" panose="02020603050405020304" pitchFamily="18" charset="0"/>
              </a:rPr>
              <a:t> again and write the 	answer to the following questions in your 	exercise book in group.</a:t>
            </a:r>
            <a:endParaRPr lang="en-US" sz="4400" dirty="0">
              <a:latin typeface="Times New Roman" panose="02020603050405020304" pitchFamily="18" charset="0"/>
              <a:cs typeface="Times New Roman" panose="02020603050405020304" pitchFamily="18" charset="0"/>
            </a:endParaRPr>
          </a:p>
        </p:txBody>
      </p:sp>
      <p:sp>
        <p:nvSpPr>
          <p:cNvPr id="4" name="Rectangle 3"/>
          <p:cNvSpPr/>
          <p:nvPr/>
        </p:nvSpPr>
        <p:spPr>
          <a:xfrm>
            <a:off x="334594" y="2543128"/>
            <a:ext cx="11229334" cy="3586366"/>
          </a:xfrm>
          <a:prstGeom prst="rect">
            <a:avLst/>
          </a:prstGeom>
          <a:solidFill>
            <a:srgbClr val="FFB097"/>
          </a:solidFill>
        </p:spPr>
        <p:txBody>
          <a:bodyPr wrap="square">
            <a:spAutoFit/>
          </a:bodyPr>
          <a:lstStyle/>
          <a:p>
            <a:pPr marL="514350" lvl="0" indent="-514350" algn="just">
              <a:lnSpc>
                <a:spcPct val="120000"/>
              </a:lnSpc>
              <a:buFont typeface="+mj-lt"/>
              <a:buAutoNum type="arabicPeriod"/>
            </a:pPr>
            <a:r>
              <a:rPr lang="en-US" sz="3200" b="1" dirty="0">
                <a:solidFill>
                  <a:srgbClr val="002060"/>
                </a:solidFill>
                <a:latin typeface="Times New Roman" panose="02020603050405020304" pitchFamily="18" charset="0"/>
                <a:cs typeface="Times New Roman" panose="02020603050405020304" pitchFamily="18" charset="0"/>
              </a:rPr>
              <a:t>Why do you think Mother Teresa won so many awards?</a:t>
            </a:r>
          </a:p>
          <a:p>
            <a:pPr marL="514350" lvl="0" indent="-514350" algn="just">
              <a:lnSpc>
                <a:spcPct val="120000"/>
              </a:lnSpc>
              <a:buFont typeface="+mj-lt"/>
              <a:buAutoNum type="arabicPeriod"/>
            </a:pPr>
            <a:r>
              <a:rPr lang="en-US" sz="3200" b="1" dirty="0">
                <a:solidFill>
                  <a:srgbClr val="002060"/>
                </a:solidFill>
                <a:latin typeface="Times New Roman" panose="02020603050405020304" pitchFamily="18" charset="0"/>
                <a:cs typeface="Times New Roman" panose="02020603050405020304" pitchFamily="18" charset="0"/>
              </a:rPr>
              <a:t>What does ‘Nirmal Hriday’ stand for?</a:t>
            </a:r>
          </a:p>
          <a:p>
            <a:pPr marL="514350" lvl="0" indent="-514350" algn="just">
              <a:lnSpc>
                <a:spcPct val="120000"/>
              </a:lnSpc>
              <a:buFont typeface="+mj-lt"/>
              <a:buAutoNum type="arabicPeriod"/>
            </a:pPr>
            <a:r>
              <a:rPr lang="en-US" sz="3200" b="1" dirty="0">
                <a:solidFill>
                  <a:srgbClr val="002060"/>
                </a:solidFill>
                <a:latin typeface="Times New Roman" panose="02020603050405020304" pitchFamily="18" charset="0"/>
                <a:cs typeface="Times New Roman" panose="02020603050405020304" pitchFamily="18" charset="0"/>
              </a:rPr>
              <a:t>Why do you think the home is named ‘Nirmal Hriday’?</a:t>
            </a:r>
          </a:p>
          <a:p>
            <a:pPr marL="514350" lvl="0" indent="-514350" algn="just">
              <a:lnSpc>
                <a:spcPct val="120000"/>
              </a:lnSpc>
              <a:buFont typeface="+mj-lt"/>
              <a:buAutoNum type="arabicPeriod"/>
            </a:pPr>
            <a:r>
              <a:rPr lang="en-US" sz="3200" b="1" dirty="0">
                <a:solidFill>
                  <a:srgbClr val="002060"/>
                </a:solidFill>
                <a:latin typeface="Times New Roman" panose="02020603050405020304" pitchFamily="18" charset="0"/>
                <a:cs typeface="Times New Roman" panose="02020603050405020304" pitchFamily="18" charset="0"/>
              </a:rPr>
              <a:t>Why did Mother Teresa want the dying people to feel 	that they deserve care and love too?</a:t>
            </a:r>
          </a:p>
          <a:p>
            <a:pPr marL="514350" lvl="0" indent="-514350" algn="just">
              <a:lnSpc>
                <a:spcPct val="120000"/>
              </a:lnSpc>
              <a:buFont typeface="+mj-lt"/>
              <a:buAutoNum type="arabicPeriod"/>
            </a:pPr>
            <a:r>
              <a:rPr lang="en-US" sz="3200" b="1" dirty="0">
                <a:solidFill>
                  <a:srgbClr val="002060"/>
                </a:solidFill>
                <a:latin typeface="Times New Roman" panose="02020603050405020304" pitchFamily="18" charset="0"/>
                <a:cs typeface="Times New Roman" panose="02020603050405020304" pitchFamily="18" charset="0"/>
              </a:rPr>
              <a:t>What are things that we have learnt from Mother Teresa?</a:t>
            </a:r>
          </a:p>
        </p:txBody>
      </p:sp>
      <p:sp>
        <p:nvSpPr>
          <p:cNvPr id="5" name="Right Arrow 3">
            <a:hlinkClick r:id="rId2" action="ppaction://hlinksldjump"/>
            <a:extLst>
              <a:ext uri="{FF2B5EF4-FFF2-40B4-BE49-F238E27FC236}">
                <a16:creationId xmlns:a16="http://schemas.microsoft.com/office/drawing/2014/main" id="{1A1D0ABB-BF33-4916-859F-0BDB820BC618}"/>
              </a:ext>
            </a:extLst>
          </p:cNvPr>
          <p:cNvSpPr/>
          <p:nvPr/>
        </p:nvSpPr>
        <p:spPr>
          <a:xfrm>
            <a:off x="7380750" y="1620832"/>
            <a:ext cx="2795636" cy="922296"/>
          </a:xfrm>
          <a:prstGeom prst="rightArrow">
            <a:avLst>
              <a:gd name="adj1" fmla="val 50000"/>
              <a:gd name="adj2" fmla="val 0"/>
            </a:avLst>
          </a:prstGeom>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Click here for text</a:t>
            </a:r>
          </a:p>
        </p:txBody>
      </p:sp>
    </p:spTree>
    <p:extLst>
      <p:ext uri="{BB962C8B-B14F-4D97-AF65-F5344CB8AC3E}">
        <p14:creationId xmlns:p14="http://schemas.microsoft.com/office/powerpoint/2010/main" val="2429388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026077" y="343941"/>
            <a:ext cx="4246641" cy="1015663"/>
          </a:xfrm>
          <a:prstGeom prst="rect">
            <a:avLst/>
          </a:prstGeom>
          <a:ln>
            <a:no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6000" b="1" dirty="0">
                <a:latin typeface="TimesNewRomanPS-BoldMT"/>
              </a:rPr>
              <a:t>Evaluation.</a:t>
            </a:r>
            <a:endParaRPr lang="en-US" sz="6000" dirty="0"/>
          </a:p>
        </p:txBody>
      </p:sp>
      <p:sp>
        <p:nvSpPr>
          <p:cNvPr id="3" name="Rectangle 2"/>
          <p:cNvSpPr/>
          <p:nvPr/>
        </p:nvSpPr>
        <p:spPr>
          <a:xfrm>
            <a:off x="265833" y="1566952"/>
            <a:ext cx="11660332" cy="4105419"/>
          </a:xfrm>
          <a:prstGeom prst="rect">
            <a:avLst/>
          </a:prstGeom>
          <a:solidFill>
            <a:srgbClr val="FFB097"/>
          </a:solidFill>
        </p:spPr>
        <p:txBody>
          <a:bodyPr wrap="square">
            <a:spAutoFit/>
          </a:bodyPr>
          <a:lstStyle/>
          <a:p>
            <a:pPr marL="742950" indent="-742950" algn="just">
              <a:lnSpc>
                <a:spcPct val="125000"/>
              </a:lnSpc>
              <a:buFontTx/>
              <a:buAutoNum type="arabicPeriod"/>
            </a:pPr>
            <a:r>
              <a:rPr lang="en-US" sz="3600" b="1" dirty="0">
                <a:latin typeface="Times New Roman" panose="02020603050405020304" pitchFamily="18" charset="0"/>
                <a:cs typeface="Times New Roman" panose="02020603050405020304" pitchFamily="18" charset="0"/>
              </a:rPr>
              <a:t>When did Mother Teresa received Nobel  Peace Prize?</a:t>
            </a:r>
          </a:p>
          <a:p>
            <a:pPr marL="742950" indent="-742950" algn="just">
              <a:lnSpc>
                <a:spcPct val="125000"/>
              </a:lnSpc>
              <a:buFontTx/>
              <a:buAutoNum type="arabicPeriod"/>
            </a:pPr>
            <a:r>
              <a:rPr lang="en-US" sz="3200" b="1" dirty="0">
                <a:latin typeface="Times New Roman" panose="02020603050405020304" pitchFamily="18" charset="0"/>
                <a:cs typeface="Times New Roman" panose="02020603050405020304" pitchFamily="18" charset="0"/>
              </a:rPr>
              <a:t>What is the general picture of Mother Teresa in our mind?</a:t>
            </a:r>
          </a:p>
          <a:p>
            <a:pPr marL="742950" indent="-742950" algn="just">
              <a:lnSpc>
                <a:spcPct val="125000"/>
              </a:lnSpc>
              <a:buAutoNum type="arabicPeriod" startAt="3"/>
            </a:pPr>
            <a:r>
              <a:rPr lang="en-US" sz="3600" b="1" dirty="0">
                <a:latin typeface="Times New Roman" panose="02020603050405020304" pitchFamily="18" charset="0"/>
                <a:cs typeface="Times New Roman" panose="02020603050405020304" pitchFamily="18" charset="0"/>
              </a:rPr>
              <a:t>What prize did she receive in 1972?</a:t>
            </a:r>
          </a:p>
          <a:p>
            <a:pPr marL="742950" indent="-742950" algn="just">
              <a:lnSpc>
                <a:spcPct val="125000"/>
              </a:lnSpc>
              <a:buAutoNum type="arabicPeriod" startAt="3"/>
            </a:pPr>
            <a:r>
              <a:rPr lang="en-US" sz="3600" b="1" dirty="0">
                <a:latin typeface="Times New Roman" panose="02020603050405020304" pitchFamily="18" charset="0"/>
                <a:cs typeface="Times New Roman" panose="02020603050405020304" pitchFamily="18" charset="0"/>
              </a:rPr>
              <a:t>Why does the world salute her?</a:t>
            </a:r>
          </a:p>
          <a:p>
            <a:pPr marL="742950" indent="-742950" algn="just">
              <a:lnSpc>
                <a:spcPct val="125000"/>
              </a:lnSpc>
              <a:buFontTx/>
              <a:buAutoNum type="arabicPeriod" startAt="3"/>
            </a:pPr>
            <a:r>
              <a:rPr lang="en-US" sz="3600" b="1" dirty="0">
                <a:latin typeface="Times New Roman" panose="02020603050405020304" pitchFamily="18" charset="0"/>
                <a:cs typeface="Times New Roman" panose="02020603050405020304" pitchFamily="18" charset="0"/>
              </a:rPr>
              <a:t>What has she taught us?</a:t>
            </a:r>
          </a:p>
          <a:p>
            <a:pPr marL="742950" indent="-742950" algn="just">
              <a:lnSpc>
                <a:spcPct val="125000"/>
              </a:lnSpc>
              <a:buFontTx/>
              <a:buAutoNum type="arabicPeriod" startAt="3"/>
            </a:pPr>
            <a:r>
              <a:rPr lang="en-US" sz="3600" b="1" dirty="0">
                <a:latin typeface="Times New Roman" panose="02020603050405020304" pitchFamily="18" charset="0"/>
                <a:cs typeface="Times New Roman" panose="02020603050405020304" pitchFamily="18" charset="0"/>
              </a:rPr>
              <a:t>When did she die?</a:t>
            </a:r>
          </a:p>
        </p:txBody>
      </p:sp>
      <p:sp>
        <p:nvSpPr>
          <p:cNvPr id="5" name="TextBox 4">
            <a:extLst>
              <a:ext uri="{FF2B5EF4-FFF2-40B4-BE49-F238E27FC236}">
                <a16:creationId xmlns:a16="http://schemas.microsoft.com/office/drawing/2014/main" id="{AA1FA319-4469-4E03-9A57-F59F63B3D27A}"/>
              </a:ext>
            </a:extLst>
          </p:cNvPr>
          <p:cNvSpPr txBox="1"/>
          <p:nvPr/>
        </p:nvSpPr>
        <p:spPr>
          <a:xfrm>
            <a:off x="2199966" y="1566952"/>
            <a:ext cx="7792065" cy="1862048"/>
          </a:xfrm>
          <a:prstGeom prst="rect">
            <a:avLst/>
          </a:prstGeom>
          <a:solidFill>
            <a:srgbClr val="00B050"/>
          </a:solidFill>
          <a:ln>
            <a:no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15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p>
        </p:txBody>
      </p:sp>
    </p:spTree>
    <p:extLst>
      <p:ext uri="{BB962C8B-B14F-4D97-AF65-F5344CB8AC3E}">
        <p14:creationId xmlns:p14="http://schemas.microsoft.com/office/powerpoint/2010/main" val="368186747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childTnLst>
                          </p:cTn>
                        </p:par>
                        <p:par>
                          <p:cTn id="7" fill="hold">
                            <p:stCondLst>
                              <p:cond delay="2000"/>
                            </p:stCondLst>
                            <p:childTnLst>
                              <p:par>
                                <p:cTn id="8" presetID="53" presetClass="exit" presetSubtype="32" fill="hold" grpId="1" nodeType="afterEffect">
                                  <p:stCondLst>
                                    <p:cond delay="1000"/>
                                  </p:stCondLst>
                                  <p:childTnLst>
                                    <p:anim calcmode="lin" valueType="num">
                                      <p:cBhvr>
                                        <p:cTn id="9" dur="1000"/>
                                        <p:tgtEl>
                                          <p:spTgt spid="5"/>
                                        </p:tgtEl>
                                        <p:attrNameLst>
                                          <p:attrName>ppt_w</p:attrName>
                                        </p:attrNameLst>
                                      </p:cBhvr>
                                      <p:tavLst>
                                        <p:tav tm="0">
                                          <p:val>
                                            <p:strVal val="ppt_w"/>
                                          </p:val>
                                        </p:tav>
                                        <p:tav tm="100000">
                                          <p:val>
                                            <p:fltVal val="0"/>
                                          </p:val>
                                        </p:tav>
                                      </p:tavLst>
                                    </p:anim>
                                    <p:anim calcmode="lin" valueType="num">
                                      <p:cBhvr>
                                        <p:cTn id="10" dur="1000"/>
                                        <p:tgtEl>
                                          <p:spTgt spid="5"/>
                                        </p:tgtEl>
                                        <p:attrNameLst>
                                          <p:attrName>ppt_h</p:attrName>
                                        </p:attrNameLst>
                                      </p:cBhvr>
                                      <p:tavLst>
                                        <p:tav tm="0">
                                          <p:val>
                                            <p:strVal val="ppt_h"/>
                                          </p:val>
                                        </p:tav>
                                        <p:tav tm="100000">
                                          <p:val>
                                            <p:fltVal val="0"/>
                                          </p:val>
                                        </p:tav>
                                      </p:tavLst>
                                    </p:anim>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4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000"/>
                                        <p:tgtEl>
                                          <p:spTgt spid="2"/>
                                        </p:tgtEl>
                                      </p:cBhvr>
                                    </p:animEffect>
                                  </p:childTnLst>
                                </p:cTn>
                              </p:par>
                            </p:childTnLst>
                          </p:cTn>
                        </p:par>
                        <p:par>
                          <p:cTn id="17" fill="hold">
                            <p:stCondLst>
                              <p:cond delay="6000"/>
                            </p:stCondLst>
                            <p:childTnLst>
                              <p:par>
                                <p:cTn id="18" presetID="47"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5648" y="0"/>
            <a:ext cx="2880704" cy="584775"/>
          </a:xfrm>
          <a:prstGeom prst="rect">
            <a:avLst/>
          </a:prstGeom>
          <a:noFill/>
          <a:ln>
            <a:noFill/>
          </a:ln>
          <a:scene3d>
            <a:camera prst="orthographicFront"/>
            <a:lightRig rig="threePt" dir="t"/>
          </a:scene3d>
          <a:sp3d>
            <a:bevelT w="152400" h="50800" prst="softRound"/>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a:solidFill>
                  <a:srgbClr val="002060"/>
                </a:solidFill>
                <a:latin typeface="TimesNewRomanPS-BoldMT"/>
              </a:rPr>
              <a:t>Evaluation</a:t>
            </a:r>
            <a:endParaRPr lang="en-US" sz="3200" dirty="0">
              <a:solidFill>
                <a:srgbClr val="002060"/>
              </a:solidFill>
            </a:endParaRPr>
          </a:p>
        </p:txBody>
      </p:sp>
      <p:sp>
        <p:nvSpPr>
          <p:cNvPr id="3" name="Rectangle 2"/>
          <p:cNvSpPr/>
          <p:nvPr/>
        </p:nvSpPr>
        <p:spPr>
          <a:xfrm>
            <a:off x="265834" y="584775"/>
            <a:ext cx="11660332" cy="5827044"/>
          </a:xfrm>
          <a:prstGeom prst="rect">
            <a:avLst/>
          </a:prstGeom>
          <a:solidFill>
            <a:srgbClr val="FFB097"/>
          </a:solidFill>
        </p:spPr>
        <p:txBody>
          <a:bodyPr wrap="square">
            <a:spAutoFit/>
          </a:bodyPr>
          <a:lstStyle/>
          <a:p>
            <a:pPr algn="just">
              <a:lnSpc>
                <a:spcPct val="125000"/>
              </a:lnSpc>
            </a:pPr>
            <a:r>
              <a:rPr lang="en-US" sz="2000" b="1" dirty="0">
                <a:latin typeface="Times New Roman" panose="02020603050405020304" pitchFamily="18" charset="0"/>
                <a:cs typeface="Times New Roman" panose="02020603050405020304" pitchFamily="18" charset="0"/>
              </a:rPr>
              <a:t>E.	</a:t>
            </a:r>
            <a:r>
              <a:rPr lang="en-US"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Choose the best answer from the alternatives.</a:t>
            </a:r>
          </a:p>
          <a:p>
            <a:pPr algn="just">
              <a:lnSpc>
                <a:spcPct val="125000"/>
              </a:lnSpc>
            </a:pPr>
            <a:r>
              <a:rPr lang="en-US" sz="2000" b="1" dirty="0">
                <a:latin typeface="Times New Roman" panose="02020603050405020304" pitchFamily="18" charset="0"/>
                <a:cs typeface="Times New Roman" panose="02020603050405020304" pitchFamily="18" charset="0"/>
              </a:rPr>
              <a:t>a) 	Which of the following has the closest meaning of the word ‘dying’ in line 1?</a:t>
            </a:r>
          </a:p>
          <a:p>
            <a:pPr algn="just">
              <a:lnSpc>
                <a:spcPct val="125000"/>
              </a:lnSpc>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Dead 	(ii) </a:t>
            </a:r>
            <a:r>
              <a:rPr lang="en-US" sz="2000" b="1" dirty="0" err="1">
                <a:latin typeface="Times New Roman" panose="02020603050405020304" pitchFamily="18" charset="0"/>
                <a:cs typeface="Times New Roman" panose="02020603050405020304" pitchFamily="18" charset="0"/>
              </a:rPr>
              <a:t>Colouring</a:t>
            </a:r>
            <a:r>
              <a:rPr lang="en-US" sz="2000" b="1" dirty="0">
                <a:latin typeface="Times New Roman" panose="02020603050405020304" pitchFamily="18" charset="0"/>
                <a:cs typeface="Times New Roman" panose="02020603050405020304" pitchFamily="18" charset="0"/>
              </a:rPr>
              <a:t> 	(iii) Death 	(iv) Expiring</a:t>
            </a:r>
          </a:p>
          <a:p>
            <a:pPr algn="just">
              <a:lnSpc>
                <a:spcPct val="125000"/>
              </a:lnSpc>
            </a:pPr>
            <a:r>
              <a:rPr lang="en-US" sz="2000" b="1" dirty="0">
                <a:latin typeface="Times New Roman" panose="02020603050405020304" pitchFamily="18" charset="0"/>
                <a:cs typeface="Times New Roman" panose="02020603050405020304" pitchFamily="18" charset="0"/>
              </a:rPr>
              <a:t>b) 	What does the phrase ‘Missionaries of Charity’ mean?</a:t>
            </a:r>
          </a:p>
          <a:p>
            <a:pPr algn="just">
              <a:lnSpc>
                <a:spcPct val="125000"/>
              </a:lnSpc>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The donating preachers 	(ii) The donors 	(iii) The preachers 	(iv) The poor</a:t>
            </a:r>
          </a:p>
          <a:p>
            <a:pPr algn="just">
              <a:lnSpc>
                <a:spcPct val="125000"/>
              </a:lnSpc>
            </a:pPr>
            <a:r>
              <a:rPr lang="en-US" sz="2000" b="1" dirty="0">
                <a:latin typeface="Times New Roman" panose="02020603050405020304" pitchFamily="18" charset="0"/>
                <a:cs typeface="Times New Roman" panose="02020603050405020304" pitchFamily="18" charset="0"/>
              </a:rPr>
              <a:t>c) 	How many prizes did Mother Teresa receive?</a:t>
            </a:r>
          </a:p>
          <a:p>
            <a:pPr algn="just">
              <a:lnSpc>
                <a:spcPct val="125000"/>
              </a:lnSpc>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Three 	(ii) Four 	(iii) Five 	(iv) Six</a:t>
            </a:r>
          </a:p>
          <a:p>
            <a:pPr algn="just">
              <a:lnSpc>
                <a:spcPct val="125000"/>
              </a:lnSpc>
            </a:pPr>
            <a:r>
              <a:rPr lang="en-US" sz="2000" b="1" dirty="0">
                <a:latin typeface="Times New Roman" panose="02020603050405020304" pitchFamily="18" charset="0"/>
                <a:cs typeface="Times New Roman" panose="02020603050405020304" pitchFamily="18" charset="0"/>
              </a:rPr>
              <a:t>d) 	‘They were lovingly looked after and cared for’ here ‘they’ refers to----</a:t>
            </a:r>
          </a:p>
          <a:p>
            <a:pPr algn="just">
              <a:lnSpc>
                <a:spcPct val="125000"/>
              </a:lnSpc>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Mother Teresa &amp; other nuns 		(ii) the Missionaries 	      </a:t>
            </a:r>
          </a:p>
          <a:p>
            <a:pPr algn="just">
              <a:lnSpc>
                <a:spcPct val="125000"/>
              </a:lnSpc>
            </a:pPr>
            <a:r>
              <a:rPr lang="en-US" sz="2000" b="1" dirty="0">
                <a:latin typeface="Times New Roman" panose="02020603050405020304" pitchFamily="18" charset="0"/>
                <a:cs typeface="Times New Roman" panose="02020603050405020304" pitchFamily="18" charset="0"/>
              </a:rPr>
              <a:t>	(iii) the dying people 			(iv) the survivors</a:t>
            </a:r>
          </a:p>
          <a:p>
            <a:pPr algn="just">
              <a:lnSpc>
                <a:spcPct val="125000"/>
              </a:lnSpc>
            </a:pPr>
            <a:r>
              <a:rPr lang="en-US" sz="2000" b="1" dirty="0">
                <a:latin typeface="Times New Roman" panose="02020603050405020304" pitchFamily="18" charset="0"/>
                <a:cs typeface="Times New Roman" panose="02020603050405020304" pitchFamily="18" charset="0"/>
              </a:rPr>
              <a:t>e) 	Mothers Teresa’s work has been --------- all over the world.</a:t>
            </a:r>
          </a:p>
          <a:p>
            <a:pPr algn="just">
              <a:lnSpc>
                <a:spcPct val="125000"/>
              </a:lnSpc>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prohibited 	(ii) neglected 	(iii) ignored 	(iv) acknowledged</a:t>
            </a:r>
          </a:p>
          <a:p>
            <a:pPr algn="just">
              <a:lnSpc>
                <a:spcPct val="125000"/>
              </a:lnSpc>
            </a:pPr>
            <a:r>
              <a:rPr lang="en-US" sz="2000" b="1" dirty="0">
                <a:latin typeface="Times New Roman" panose="02020603050405020304" pitchFamily="18" charset="0"/>
                <a:cs typeface="Times New Roman" panose="02020603050405020304" pitchFamily="18" charset="0"/>
              </a:rPr>
              <a:t>f) 	What did Mother Teresa and her fellow nuns do?</a:t>
            </a:r>
          </a:p>
          <a:p>
            <a:pPr algn="just">
              <a:lnSpc>
                <a:spcPct val="125000"/>
              </a:lnSpc>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Gathered the dying people 		(ii) Brought them to </a:t>
            </a:r>
            <a:r>
              <a:rPr lang="en-US" sz="2000" b="1" i="1" dirty="0">
                <a:latin typeface="Times New Roman" panose="02020603050405020304" pitchFamily="18" charset="0"/>
                <a:cs typeface="Times New Roman" panose="02020603050405020304" pitchFamily="18" charset="0"/>
              </a:rPr>
              <a:t>Nirmal Hriday</a:t>
            </a:r>
            <a:r>
              <a:rPr lang="en-US" sz="2000" b="1" dirty="0">
                <a:latin typeface="Times New Roman" panose="02020603050405020304" pitchFamily="18" charset="0"/>
                <a:cs typeface="Times New Roman" panose="02020603050405020304" pitchFamily="18" charset="0"/>
              </a:rPr>
              <a:t> 	</a:t>
            </a:r>
          </a:p>
          <a:p>
            <a:pPr algn="just">
              <a:lnSpc>
                <a:spcPct val="125000"/>
              </a:lnSpc>
            </a:pPr>
            <a:r>
              <a:rPr lang="en-US" sz="2000" b="1" dirty="0">
                <a:latin typeface="Times New Roman" panose="02020603050405020304" pitchFamily="18" charset="0"/>
                <a:cs typeface="Times New Roman" panose="02020603050405020304" pitchFamily="18" charset="0"/>
              </a:rPr>
              <a:t>	(iii) Looked after and cared for them 	(iv) Did all these</a:t>
            </a:r>
          </a:p>
        </p:txBody>
      </p:sp>
      <p:pic>
        <p:nvPicPr>
          <p:cNvPr id="6" name="Picture 5">
            <a:extLst>
              <a:ext uri="{FF2B5EF4-FFF2-40B4-BE49-F238E27FC236}">
                <a16:creationId xmlns:a16="http://schemas.microsoft.com/office/drawing/2014/main" id="{D7151D47-DA40-406D-9AC3-D7961C6CB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8770" y="1380116"/>
            <a:ext cx="399281" cy="379857"/>
          </a:xfrm>
          <a:prstGeom prst="rect">
            <a:avLst/>
          </a:prstGeom>
        </p:spPr>
      </p:pic>
      <p:pic>
        <p:nvPicPr>
          <p:cNvPr id="7" name="Picture 6">
            <a:extLst>
              <a:ext uri="{FF2B5EF4-FFF2-40B4-BE49-F238E27FC236}">
                <a16:creationId xmlns:a16="http://schemas.microsoft.com/office/drawing/2014/main" id="{9EA5D502-BC98-45CE-B893-2C081C007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802" y="2151948"/>
            <a:ext cx="399281" cy="379857"/>
          </a:xfrm>
          <a:prstGeom prst="rect">
            <a:avLst/>
          </a:prstGeom>
        </p:spPr>
      </p:pic>
      <p:pic>
        <p:nvPicPr>
          <p:cNvPr id="9" name="Picture 8">
            <a:extLst>
              <a:ext uri="{FF2B5EF4-FFF2-40B4-BE49-F238E27FC236}">
                <a16:creationId xmlns:a16="http://schemas.microsoft.com/office/drawing/2014/main" id="{0C33D5B6-A420-45FA-B5B3-9117A8768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970" y="2928511"/>
            <a:ext cx="399281" cy="379857"/>
          </a:xfrm>
          <a:prstGeom prst="rect">
            <a:avLst/>
          </a:prstGeom>
        </p:spPr>
      </p:pic>
      <p:pic>
        <p:nvPicPr>
          <p:cNvPr id="10" name="Picture 9">
            <a:extLst>
              <a:ext uri="{FF2B5EF4-FFF2-40B4-BE49-F238E27FC236}">
                <a16:creationId xmlns:a16="http://schemas.microsoft.com/office/drawing/2014/main" id="{69F783B2-6904-4E5D-B7DF-D0C72E841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197" y="4021149"/>
            <a:ext cx="399281" cy="379857"/>
          </a:xfrm>
          <a:prstGeom prst="rect">
            <a:avLst/>
          </a:prstGeom>
        </p:spPr>
      </p:pic>
      <p:pic>
        <p:nvPicPr>
          <p:cNvPr id="11" name="Picture 10">
            <a:extLst>
              <a:ext uri="{FF2B5EF4-FFF2-40B4-BE49-F238E27FC236}">
                <a16:creationId xmlns:a16="http://schemas.microsoft.com/office/drawing/2014/main" id="{27671414-E68E-4860-B433-54202DAC7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8770" y="4866721"/>
            <a:ext cx="399281" cy="379857"/>
          </a:xfrm>
          <a:prstGeom prst="rect">
            <a:avLst/>
          </a:prstGeom>
        </p:spPr>
      </p:pic>
      <p:pic>
        <p:nvPicPr>
          <p:cNvPr id="12" name="Picture 11">
            <a:extLst>
              <a:ext uri="{FF2B5EF4-FFF2-40B4-BE49-F238E27FC236}">
                <a16:creationId xmlns:a16="http://schemas.microsoft.com/office/drawing/2014/main" id="{59D34DA9-E5D6-4697-8E15-12D810DC6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4538" y="5982802"/>
            <a:ext cx="399281" cy="379857"/>
          </a:xfrm>
          <a:prstGeom prst="rect">
            <a:avLst/>
          </a:prstGeom>
        </p:spPr>
      </p:pic>
    </p:spTree>
    <p:extLst>
      <p:ext uri="{BB962C8B-B14F-4D97-AF65-F5344CB8AC3E}">
        <p14:creationId xmlns:p14="http://schemas.microsoft.com/office/powerpoint/2010/main" val="35337264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left)">
                                      <p:cBhvr>
                                        <p:cTn id="49" dur="500"/>
                                        <p:tgtEl>
                                          <p:spTgt spid="3">
                                            <p:txEl>
                                              <p:pRg st="9" end="9"/>
                                            </p:txEl>
                                          </p:spTgt>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left)">
                                      <p:cBhvr>
                                        <p:cTn id="53" dur="500"/>
                                        <p:tgtEl>
                                          <p:spTgt spid="3">
                                            <p:txEl>
                                              <p:pRg st="10" end="10"/>
                                            </p:txEl>
                                          </p:spTgt>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left)">
                                      <p:cBhvr>
                                        <p:cTn id="57" dur="500"/>
                                        <p:tgtEl>
                                          <p:spTgt spid="3">
                                            <p:txEl>
                                              <p:pRg st="11" end="11"/>
                                            </p:txEl>
                                          </p:spTgt>
                                        </p:tgtEl>
                                      </p:cBhvr>
                                    </p:animEffect>
                                  </p:childTnLst>
                                </p:cTn>
                              </p:par>
                            </p:childTnLst>
                          </p:cTn>
                        </p:par>
                        <p:par>
                          <p:cTn id="58" fill="hold">
                            <p:stCondLst>
                              <p:cond delay="8500"/>
                            </p:stCondLst>
                            <p:childTnLst>
                              <p:par>
                                <p:cTn id="59" presetID="22" presetClass="entr" presetSubtype="8"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wipe(left)">
                                      <p:cBhvr>
                                        <p:cTn id="61" dur="500"/>
                                        <p:tgtEl>
                                          <p:spTgt spid="3">
                                            <p:txEl>
                                              <p:pRg st="12" end="12"/>
                                            </p:txEl>
                                          </p:spTgt>
                                        </p:tgtEl>
                                      </p:cBhvr>
                                    </p:animEffect>
                                  </p:childTnLst>
                                </p:cTn>
                              </p:par>
                            </p:childTnLst>
                          </p:cTn>
                        </p:par>
                        <p:par>
                          <p:cTn id="62" fill="hold">
                            <p:stCondLst>
                              <p:cond delay="9000"/>
                            </p:stCondLst>
                            <p:childTnLst>
                              <p:par>
                                <p:cTn id="63" presetID="22" presetClass="entr" presetSubtype="8" fill="hold"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wipe(left)">
                                      <p:cBhvr>
                                        <p:cTn id="65" dur="500"/>
                                        <p:tgtEl>
                                          <p:spTgt spid="3">
                                            <p:txEl>
                                              <p:pRg st="13" end="13"/>
                                            </p:txEl>
                                          </p:spTgt>
                                        </p:tgtEl>
                                      </p:cBhvr>
                                    </p:animEffect>
                                  </p:childTnLst>
                                </p:cTn>
                              </p:par>
                            </p:childTnLst>
                          </p:cTn>
                        </p:par>
                        <p:par>
                          <p:cTn id="66" fill="hold">
                            <p:stCondLst>
                              <p:cond delay="9500"/>
                            </p:stCondLst>
                            <p:childTnLst>
                              <p:par>
                                <p:cTn id="67" presetID="22" presetClass="entr" presetSubtype="8" fill="hold" nodeType="after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wipe(left)">
                                      <p:cBhvr>
                                        <p:cTn id="69" dur="500"/>
                                        <p:tgtEl>
                                          <p:spTgt spid="3">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1000" fill="hold"/>
                                        <p:tgtEl>
                                          <p:spTgt spid="6"/>
                                        </p:tgtEl>
                                        <p:attrNameLst>
                                          <p:attrName>ppt_w</p:attrName>
                                        </p:attrNameLst>
                                      </p:cBhvr>
                                      <p:tavLst>
                                        <p:tav tm="0">
                                          <p:val>
                                            <p:fltVal val="0"/>
                                          </p:val>
                                        </p:tav>
                                        <p:tav tm="100000">
                                          <p:val>
                                            <p:strVal val="#ppt_w"/>
                                          </p:val>
                                        </p:tav>
                                      </p:tavLst>
                                    </p:anim>
                                    <p:anim calcmode="lin" valueType="num">
                                      <p:cBhvr>
                                        <p:cTn id="75" dur="1000" fill="hold"/>
                                        <p:tgtEl>
                                          <p:spTgt spid="6"/>
                                        </p:tgtEl>
                                        <p:attrNameLst>
                                          <p:attrName>ppt_h</p:attrName>
                                        </p:attrNameLst>
                                      </p:cBhvr>
                                      <p:tavLst>
                                        <p:tav tm="0">
                                          <p:val>
                                            <p:fltVal val="0"/>
                                          </p:val>
                                        </p:tav>
                                        <p:tav tm="100000">
                                          <p:val>
                                            <p:strVal val="#ppt_h"/>
                                          </p:val>
                                        </p:tav>
                                      </p:tavLst>
                                    </p:anim>
                                    <p:anim calcmode="lin" valueType="num">
                                      <p:cBhvr>
                                        <p:cTn id="7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1000" fill="hold"/>
                                        <p:tgtEl>
                                          <p:spTgt spid="7"/>
                                        </p:tgtEl>
                                        <p:attrNameLst>
                                          <p:attrName>ppt_w</p:attrName>
                                        </p:attrNameLst>
                                      </p:cBhvr>
                                      <p:tavLst>
                                        <p:tav tm="0">
                                          <p:val>
                                            <p:fltVal val="0"/>
                                          </p:val>
                                        </p:tav>
                                        <p:tav tm="100000">
                                          <p:val>
                                            <p:strVal val="#ppt_w"/>
                                          </p:val>
                                        </p:tav>
                                      </p:tavLst>
                                    </p:anim>
                                    <p:anim calcmode="lin" valueType="num">
                                      <p:cBhvr>
                                        <p:cTn id="83" dur="1000" fill="hold"/>
                                        <p:tgtEl>
                                          <p:spTgt spid="7"/>
                                        </p:tgtEl>
                                        <p:attrNameLst>
                                          <p:attrName>ppt_h</p:attrName>
                                        </p:attrNameLst>
                                      </p:cBhvr>
                                      <p:tavLst>
                                        <p:tav tm="0">
                                          <p:val>
                                            <p:fltVal val="0"/>
                                          </p:val>
                                        </p:tav>
                                        <p:tav tm="100000">
                                          <p:val>
                                            <p:strVal val="#ppt_h"/>
                                          </p:val>
                                        </p:tav>
                                      </p:tavLst>
                                    </p:anim>
                                    <p:anim calcmode="lin" valueType="num">
                                      <p:cBhvr>
                                        <p:cTn id="8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15"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1000" fill="hold"/>
                                        <p:tgtEl>
                                          <p:spTgt spid="9"/>
                                        </p:tgtEl>
                                        <p:attrNameLst>
                                          <p:attrName>ppt_w</p:attrName>
                                        </p:attrNameLst>
                                      </p:cBhvr>
                                      <p:tavLst>
                                        <p:tav tm="0">
                                          <p:val>
                                            <p:fltVal val="0"/>
                                          </p:val>
                                        </p:tav>
                                        <p:tav tm="100000">
                                          <p:val>
                                            <p:strVal val="#ppt_w"/>
                                          </p:val>
                                        </p:tav>
                                      </p:tavLst>
                                    </p:anim>
                                    <p:anim calcmode="lin" valueType="num">
                                      <p:cBhvr>
                                        <p:cTn id="91" dur="1000" fill="hold"/>
                                        <p:tgtEl>
                                          <p:spTgt spid="9"/>
                                        </p:tgtEl>
                                        <p:attrNameLst>
                                          <p:attrName>ppt_h</p:attrName>
                                        </p:attrNameLst>
                                      </p:cBhvr>
                                      <p:tavLst>
                                        <p:tav tm="0">
                                          <p:val>
                                            <p:fltVal val="0"/>
                                          </p:val>
                                        </p:tav>
                                        <p:tav tm="100000">
                                          <p:val>
                                            <p:strVal val="#ppt_h"/>
                                          </p:val>
                                        </p:tav>
                                      </p:tavLst>
                                    </p:anim>
                                    <p:anim calcmode="lin" valueType="num">
                                      <p:cBhvr>
                                        <p:cTn id="9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4" fill="hold">
                      <p:stCondLst>
                        <p:cond delay="indefinite"/>
                      </p:stCondLst>
                      <p:childTnLst>
                        <p:par>
                          <p:cTn id="95" fill="hold">
                            <p:stCondLst>
                              <p:cond delay="0"/>
                            </p:stCondLst>
                            <p:childTnLst>
                              <p:par>
                                <p:cTn id="96" presetID="15" presetClass="entr" presetSubtype="0"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2" fill="hold">
                      <p:stCondLst>
                        <p:cond delay="indefinite"/>
                      </p:stCondLst>
                      <p:childTnLst>
                        <p:par>
                          <p:cTn id="103" fill="hold">
                            <p:stCondLst>
                              <p:cond delay="0"/>
                            </p:stCondLst>
                            <p:childTnLst>
                              <p:par>
                                <p:cTn id="104" presetID="15" presetClass="entr" presetSubtype="0" fill="hold" nodeType="click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p:cTn id="106" dur="1000" fill="hold"/>
                                        <p:tgtEl>
                                          <p:spTgt spid="11"/>
                                        </p:tgtEl>
                                        <p:attrNameLst>
                                          <p:attrName>ppt_w</p:attrName>
                                        </p:attrNameLst>
                                      </p:cBhvr>
                                      <p:tavLst>
                                        <p:tav tm="0">
                                          <p:val>
                                            <p:fltVal val="0"/>
                                          </p:val>
                                        </p:tav>
                                        <p:tav tm="100000">
                                          <p:val>
                                            <p:strVal val="#ppt_w"/>
                                          </p:val>
                                        </p:tav>
                                      </p:tavLst>
                                    </p:anim>
                                    <p:anim calcmode="lin" valueType="num">
                                      <p:cBhvr>
                                        <p:cTn id="107" dur="1000" fill="hold"/>
                                        <p:tgtEl>
                                          <p:spTgt spid="11"/>
                                        </p:tgtEl>
                                        <p:attrNameLst>
                                          <p:attrName>ppt_h</p:attrName>
                                        </p:attrNameLst>
                                      </p:cBhvr>
                                      <p:tavLst>
                                        <p:tav tm="0">
                                          <p:val>
                                            <p:fltVal val="0"/>
                                          </p:val>
                                        </p:tav>
                                        <p:tav tm="100000">
                                          <p:val>
                                            <p:strVal val="#ppt_h"/>
                                          </p:val>
                                        </p:tav>
                                      </p:tavLst>
                                    </p:anim>
                                    <p:anim calcmode="lin" valueType="num">
                                      <p:cBhvr>
                                        <p:cTn id="10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0" fill="hold">
                      <p:stCondLst>
                        <p:cond delay="indefinite"/>
                      </p:stCondLst>
                      <p:childTnLst>
                        <p:par>
                          <p:cTn id="111" fill="hold">
                            <p:stCondLst>
                              <p:cond delay="0"/>
                            </p:stCondLst>
                            <p:childTnLst>
                              <p:par>
                                <p:cTn id="112" presetID="15" presetClass="entr" presetSubtype="0" fill="hold"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1000" fill="hold"/>
                                        <p:tgtEl>
                                          <p:spTgt spid="12"/>
                                        </p:tgtEl>
                                        <p:attrNameLst>
                                          <p:attrName>ppt_w</p:attrName>
                                        </p:attrNameLst>
                                      </p:cBhvr>
                                      <p:tavLst>
                                        <p:tav tm="0">
                                          <p:val>
                                            <p:fltVal val="0"/>
                                          </p:val>
                                        </p:tav>
                                        <p:tav tm="100000">
                                          <p:val>
                                            <p:strVal val="#ppt_w"/>
                                          </p:val>
                                        </p:tav>
                                      </p:tavLst>
                                    </p:anim>
                                    <p:anim calcmode="lin" valueType="num">
                                      <p:cBhvr>
                                        <p:cTn id="115" dur="1000" fill="hold"/>
                                        <p:tgtEl>
                                          <p:spTgt spid="12"/>
                                        </p:tgtEl>
                                        <p:attrNameLst>
                                          <p:attrName>ppt_h</p:attrName>
                                        </p:attrNameLst>
                                      </p:cBhvr>
                                      <p:tavLst>
                                        <p:tav tm="0">
                                          <p:val>
                                            <p:fltVal val="0"/>
                                          </p:val>
                                        </p:tav>
                                        <p:tav tm="100000">
                                          <p:val>
                                            <p:strVal val="#ppt_h"/>
                                          </p:val>
                                        </p:tav>
                                      </p:tavLst>
                                    </p:anim>
                                    <p:anim calcmode="lin" valueType="num">
                                      <p:cBhvr>
                                        <p:cTn id="11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38061"/>
            <a:ext cx="8839200" cy="1107996"/>
          </a:xfrm>
          <a:prstGeom prst="rect">
            <a:avLst/>
          </a:prstGeom>
          <a:noFill/>
        </p:spPr>
        <p:txBody>
          <a:bodyPr wrap="square" rtlCol="0">
            <a:spAutoFit/>
          </a:bodyPr>
          <a:lstStyle/>
          <a:p>
            <a:pPr algn="ctr"/>
            <a:r>
              <a:rPr lang="en-US" sz="6600" b="1" dirty="0">
                <a:ln w="12700">
                  <a:solidFill>
                    <a:schemeClr val="accent1"/>
                  </a:solidFill>
                  <a:prstDash val="solid"/>
                </a:ln>
                <a:solidFill>
                  <a:srgbClr val="002060"/>
                </a:solidFill>
                <a:effectLst>
                  <a:outerShdw dist="38100" dir="2640000" algn="bl" rotWithShape="0">
                    <a:schemeClr val="accent1"/>
                  </a:outerShdw>
                </a:effectLst>
                <a:latin typeface="Algerian" panose="04020705040A02060702" pitchFamily="82" charset="0"/>
              </a:rPr>
              <a:t>You are welcome.</a:t>
            </a:r>
          </a:p>
        </p:txBody>
      </p:sp>
      <p:grpSp>
        <p:nvGrpSpPr>
          <p:cNvPr id="5" name="Group 4">
            <a:extLst>
              <a:ext uri="{FF2B5EF4-FFF2-40B4-BE49-F238E27FC236}">
                <a16:creationId xmlns:a16="http://schemas.microsoft.com/office/drawing/2014/main" id="{0AC59513-2F90-47B7-B33D-6A2533935DF4}"/>
              </a:ext>
            </a:extLst>
          </p:cNvPr>
          <p:cNvGrpSpPr/>
          <p:nvPr/>
        </p:nvGrpSpPr>
        <p:grpSpPr>
          <a:xfrm>
            <a:off x="232415" y="1426465"/>
            <a:ext cx="11727170" cy="4825791"/>
            <a:chOff x="169862" y="1200329"/>
            <a:chExt cx="11727170" cy="482579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69862" y="1200329"/>
              <a:ext cx="6424869" cy="4825791"/>
            </a:xfrm>
            <a:prstGeom prst="rect">
              <a:avLst/>
            </a:prstGeom>
            <a:ln>
              <a:noFill/>
            </a:ln>
            <a:effectLst>
              <a:softEdge rad="112500"/>
            </a:effectLst>
          </p:spPr>
        </p:pic>
        <p:pic>
          <p:nvPicPr>
            <p:cNvPr id="4" name="Picture 3">
              <a:extLst>
                <a:ext uri="{FF2B5EF4-FFF2-40B4-BE49-F238E27FC236}">
                  <a16:creationId xmlns:a16="http://schemas.microsoft.com/office/drawing/2014/main" id="{C041D604-A6EF-49B0-BE55-04A4C8F880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363672" y="1200329"/>
              <a:ext cx="5533360" cy="4825791"/>
            </a:xfrm>
            <a:prstGeom prst="rect">
              <a:avLst/>
            </a:prstGeom>
            <a:ln>
              <a:noFill/>
            </a:ln>
            <a:effectLst>
              <a:softEdge rad="112500"/>
            </a:effectLst>
          </p:spPr>
        </p:pic>
      </p:grpSp>
    </p:spTree>
    <p:extLst>
      <p:ext uri="{BB962C8B-B14F-4D97-AF65-F5344CB8AC3E}">
        <p14:creationId xmlns:p14="http://schemas.microsoft.com/office/powerpoint/2010/main" val="550113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196" y="351449"/>
            <a:ext cx="4197608" cy="3398209"/>
          </a:xfrm>
          <a:prstGeom prst="rect">
            <a:avLst/>
          </a:prstGeom>
          <a:ln w="88900" cap="sq" cmpd="thickThin">
            <a:solidFill>
              <a:srgbClr val="1C73B6"/>
            </a:solidFill>
            <a:prstDash val="solid"/>
            <a:miter lim="800000"/>
          </a:ln>
          <a:effectLst>
            <a:innerShdw blurRad="76200">
              <a:srgbClr val="000000"/>
            </a:innerShdw>
          </a:effectLst>
        </p:spPr>
      </p:pic>
      <p:sp>
        <p:nvSpPr>
          <p:cNvPr id="3" name="TextBox 2"/>
          <p:cNvSpPr txBox="1"/>
          <p:nvPr/>
        </p:nvSpPr>
        <p:spPr>
          <a:xfrm>
            <a:off x="684658" y="4667812"/>
            <a:ext cx="10822683" cy="769441"/>
          </a:xfrm>
          <a:prstGeom prst="rect">
            <a:avLst/>
          </a:prstGeom>
          <a:noFill/>
        </p:spPr>
        <p:txBody>
          <a:bodyPr wrap="square" rtlCol="0">
            <a:spAutoFit/>
          </a:bodyPr>
          <a:lstStyle/>
          <a:p>
            <a:pPr algn="just"/>
            <a:r>
              <a:rPr lang="en-US" sz="4400" b="1" dirty="0">
                <a:latin typeface="TimesNewRomanPS-BoldMT"/>
              </a:rPr>
              <a:t>D:	Write a paragraph on </a:t>
            </a:r>
            <a:r>
              <a:rPr lang="en-US" sz="4400" b="1" dirty="0">
                <a:solidFill>
                  <a:srgbClr val="002060"/>
                </a:solidFill>
                <a:latin typeface="TimesNewRomanPS-BoldMT"/>
              </a:rPr>
              <a:t>“</a:t>
            </a:r>
            <a:r>
              <a:rPr lang="en-US" sz="4400" b="1" u="sng" dirty="0">
                <a:solidFill>
                  <a:srgbClr val="002060"/>
                </a:solidFill>
                <a:latin typeface="TimesNewRomanPS-BoldMT"/>
              </a:rPr>
              <a:t>Mother Teresa</a:t>
            </a:r>
            <a:r>
              <a:rPr lang="en-US" sz="4400" b="1" dirty="0">
                <a:solidFill>
                  <a:srgbClr val="002060"/>
                </a:solidFill>
                <a:latin typeface="TimesNewRomanPS-BoldMT"/>
              </a:rPr>
              <a:t>.”</a:t>
            </a:r>
            <a:endParaRPr lang="en-US" sz="4400" dirty="0">
              <a:solidFill>
                <a:srgbClr val="002060"/>
              </a:solidFill>
            </a:endParaRPr>
          </a:p>
        </p:txBody>
      </p:sp>
    </p:spTree>
    <p:extLst>
      <p:ext uri="{BB962C8B-B14F-4D97-AF65-F5344CB8AC3E}">
        <p14:creationId xmlns:p14="http://schemas.microsoft.com/office/powerpoint/2010/main" val="243347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2F7092-177B-44A4-AFFC-28DEE64F9A22}"/>
              </a:ext>
            </a:extLst>
          </p:cNvPr>
          <p:cNvSpPr txBox="1"/>
          <p:nvPr/>
        </p:nvSpPr>
        <p:spPr>
          <a:xfrm>
            <a:off x="1858296" y="412955"/>
            <a:ext cx="8475407" cy="1446550"/>
          </a:xfrm>
          <a:prstGeom prst="rect">
            <a:avLst/>
          </a:prstGeom>
          <a:ln>
            <a:noFill/>
          </a:ln>
          <a:scene3d>
            <a:camera prst="orthographicFront"/>
            <a:lightRig rig="threePt" dir="t"/>
          </a:scene3d>
          <a:sp3d>
            <a:bevelT w="152400" h="50800" prst="softRound"/>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Thank you all.</a:t>
            </a:r>
          </a:p>
        </p:txBody>
      </p:sp>
      <p:sp>
        <p:nvSpPr>
          <p:cNvPr id="7" name="Thought Bubble: Cloud 6">
            <a:extLst>
              <a:ext uri="{FF2B5EF4-FFF2-40B4-BE49-F238E27FC236}">
                <a16:creationId xmlns:a16="http://schemas.microsoft.com/office/drawing/2014/main" id="{05E71F2A-7069-45F6-97F9-D7830E3F8C5D}"/>
              </a:ext>
            </a:extLst>
          </p:cNvPr>
          <p:cNvSpPr/>
          <p:nvPr/>
        </p:nvSpPr>
        <p:spPr>
          <a:xfrm>
            <a:off x="137651" y="2098272"/>
            <a:ext cx="5958348" cy="3067664"/>
          </a:xfrm>
          <a:prstGeom prst="cloudCallout">
            <a:avLst>
              <a:gd name="adj1" fmla="val 68936"/>
              <a:gd name="adj2" fmla="val -43269"/>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true character is most accurately measured by how you treat those who can do ‘Nothing’ for you.”</a:t>
            </a:r>
          </a:p>
          <a:p>
            <a:pPr algn="r">
              <a:lnSpc>
                <a:spcPct val="120000"/>
              </a:lnSpc>
            </a:pPr>
            <a:r>
              <a:rPr lang="en-US" sz="16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Mother Teresa.</a:t>
            </a:r>
          </a:p>
        </p:txBody>
      </p:sp>
      <p:sp>
        <p:nvSpPr>
          <p:cNvPr id="8" name="Thought Bubble: Cloud 7">
            <a:extLst>
              <a:ext uri="{FF2B5EF4-FFF2-40B4-BE49-F238E27FC236}">
                <a16:creationId xmlns:a16="http://schemas.microsoft.com/office/drawing/2014/main" id="{69CD07CE-9744-41B9-A52D-2B712CB3BED8}"/>
              </a:ext>
            </a:extLst>
          </p:cNvPr>
          <p:cNvSpPr/>
          <p:nvPr/>
        </p:nvSpPr>
        <p:spPr>
          <a:xfrm>
            <a:off x="6007509" y="3283059"/>
            <a:ext cx="5958348" cy="3067664"/>
          </a:xfrm>
          <a:prstGeom prst="cloudCallout">
            <a:avLst>
              <a:gd name="adj1" fmla="val -29579"/>
              <a:gd name="adj2" fmla="val -82051"/>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colour, no religion, no nationality should come between us, we all are children of God.”</a:t>
            </a:r>
          </a:p>
          <a:p>
            <a:pPr algn="r">
              <a:lnSpc>
                <a:spcPct val="120000"/>
              </a:lnSpc>
            </a:pPr>
            <a:r>
              <a:rPr lang="en-US" sz="1600" b="1" dirty="0">
                <a:solidFill>
                  <a:srgbClr val="00206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Mother Teresa.</a:t>
            </a:r>
          </a:p>
        </p:txBody>
      </p:sp>
      <p:pic>
        <p:nvPicPr>
          <p:cNvPr id="14" name="Picture 13">
            <a:extLst>
              <a:ext uri="{FF2B5EF4-FFF2-40B4-BE49-F238E27FC236}">
                <a16:creationId xmlns:a16="http://schemas.microsoft.com/office/drawing/2014/main" id="{B3D47AD1-02E5-419B-8749-D6290131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691" y="135041"/>
            <a:ext cx="5958347" cy="6310004"/>
          </a:xfrm>
          <a:prstGeom prst="rect">
            <a:avLst/>
          </a:prstGeom>
        </p:spPr>
      </p:pic>
      <p:pic>
        <p:nvPicPr>
          <p:cNvPr id="16" name="Picture 15">
            <a:extLst>
              <a:ext uri="{FF2B5EF4-FFF2-40B4-BE49-F238E27FC236}">
                <a16:creationId xmlns:a16="http://schemas.microsoft.com/office/drawing/2014/main" id="{C721C95E-E98D-4C3C-AA1B-FBD5DC177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054341" y="128057"/>
            <a:ext cx="5958345" cy="6310004"/>
          </a:xfrm>
          <a:prstGeom prst="rect">
            <a:avLst/>
          </a:prstGeom>
        </p:spPr>
      </p:pic>
    </p:spTree>
    <p:extLst>
      <p:ext uri="{BB962C8B-B14F-4D97-AF65-F5344CB8AC3E}">
        <p14:creationId xmlns:p14="http://schemas.microsoft.com/office/powerpoint/2010/main" val="1626182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par>
                          <p:cTn id="12" fill="hold">
                            <p:stCondLst>
                              <p:cond delay="2100"/>
                            </p:stCondLst>
                            <p:childTnLst>
                              <p:par>
                                <p:cTn id="13" presetID="41" presetClass="entr" presetSubtype="0" fill="hold" grpId="0" nodeType="afterEffect">
                                  <p:stCondLst>
                                    <p:cond delay="50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par>
                          <p:cTn id="20" fill="hold">
                            <p:stCondLst>
                              <p:cond delay="7950"/>
                            </p:stCondLst>
                            <p:childTnLst>
                              <p:par>
                                <p:cTn id="21" presetID="41" presetClass="entr" presetSubtype="0" fill="hold" grpId="0" nodeType="afterEffect">
                                  <p:stCondLst>
                                    <p:cond delay="50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91667E-6 3.7037E-7 L 0.48867 -0.00093 " pathEditMode="relative" rAng="0" ptsTypes="AA">
                                      <p:cBhvr>
                                        <p:cTn id="31" dur="3000" fill="hold"/>
                                        <p:tgtEl>
                                          <p:spTgt spid="14"/>
                                        </p:tgtEl>
                                        <p:attrNameLst>
                                          <p:attrName>ppt_x</p:attrName>
                                          <p:attrName>ppt_y</p:attrName>
                                        </p:attrNameLst>
                                      </p:cBhvr>
                                      <p:rCtr x="24427" y="-46"/>
                                    </p:animMotion>
                                  </p:childTnLst>
                                </p:cTn>
                              </p:par>
                              <p:par>
                                <p:cTn id="32" presetID="42" presetClass="path" presetSubtype="0" accel="50000" decel="50000" fill="hold" nodeType="withEffect">
                                  <p:stCondLst>
                                    <p:cond delay="0"/>
                                  </p:stCondLst>
                                  <p:childTnLst>
                                    <p:animMotion origin="layout" path="M -2.91667E-6 -3.7037E-6 L -0.48867 -3.7037E-6 " pathEditMode="relative" rAng="0" ptsTypes="AA">
                                      <p:cBhvr>
                                        <p:cTn id="33" dur="3000" fill="hold"/>
                                        <p:tgtEl>
                                          <p:spTgt spid="16"/>
                                        </p:tgtEl>
                                        <p:attrNameLst>
                                          <p:attrName>ppt_x</p:attrName>
                                          <p:attrName>ppt_y</p:attrName>
                                        </p:attrNameLst>
                                      </p:cBhvr>
                                      <p:rCtr x="-244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DF10F9-24D5-49E1-B913-E66FEFEC0240}"/>
              </a:ext>
            </a:extLst>
          </p:cNvPr>
          <p:cNvSpPr txBox="1"/>
          <p:nvPr/>
        </p:nvSpPr>
        <p:spPr>
          <a:xfrm>
            <a:off x="2863702" y="105220"/>
            <a:ext cx="6464595" cy="1107996"/>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introduction</a:t>
            </a:r>
          </a:p>
        </p:txBody>
      </p:sp>
      <p:sp>
        <p:nvSpPr>
          <p:cNvPr id="3" name="TextBox 2">
            <a:extLst>
              <a:ext uri="{FF2B5EF4-FFF2-40B4-BE49-F238E27FC236}">
                <a16:creationId xmlns:a16="http://schemas.microsoft.com/office/drawing/2014/main" id="{5E8A606A-5B82-45F8-9CC5-3335A4FD5F1F}"/>
              </a:ext>
            </a:extLst>
          </p:cNvPr>
          <p:cNvSpPr txBox="1"/>
          <p:nvPr/>
        </p:nvSpPr>
        <p:spPr>
          <a:xfrm>
            <a:off x="390525" y="2369673"/>
            <a:ext cx="6751674" cy="2862322"/>
          </a:xfrm>
          <a:prstGeom prst="rect">
            <a:avLst/>
          </a:prstGeom>
          <a:noFill/>
          <a:ln w="38100">
            <a:solidFill>
              <a:schemeClr val="accent6"/>
            </a:solidFill>
          </a:ln>
        </p:spPr>
        <p:txBody>
          <a:bodyPr wrap="square" rtlCol="0">
            <a:spAutoFit/>
          </a:bodyPr>
          <a:lstStyle/>
          <a:p>
            <a:r>
              <a:rPr lang="en-US" sz="3600" b="1" dirty="0">
                <a:solidFill>
                  <a:srgbClr val="002060"/>
                </a:solidFill>
                <a:latin typeface="Monotype Corsiva" panose="03010101010201010101" pitchFamily="66" charset="0"/>
              </a:rPr>
              <a:t>Swandip Banerjee</a:t>
            </a:r>
          </a:p>
          <a:p>
            <a:r>
              <a:rPr lang="en-US" sz="3600" b="1" dirty="0">
                <a:solidFill>
                  <a:srgbClr val="002060"/>
                </a:solidFill>
                <a:latin typeface="Monotype Corsiva" panose="03010101010201010101" pitchFamily="66" charset="0"/>
              </a:rPr>
              <a:t>Assistant Teacher (English)</a:t>
            </a:r>
          </a:p>
          <a:p>
            <a:r>
              <a:rPr lang="en-US" sz="3600" b="1" dirty="0">
                <a:solidFill>
                  <a:srgbClr val="002060"/>
                </a:solidFill>
                <a:latin typeface="Monotype Corsiva" panose="03010101010201010101" pitchFamily="66" charset="0"/>
              </a:rPr>
              <a:t>Pallimangal Secondary School, Khulna.</a:t>
            </a:r>
          </a:p>
          <a:p>
            <a:r>
              <a:rPr lang="en-US" sz="3600" b="1" dirty="0">
                <a:solidFill>
                  <a:srgbClr val="002060"/>
                </a:solidFill>
                <a:latin typeface="Monotype Corsiva" panose="03010101010201010101" pitchFamily="66" charset="0"/>
              </a:rPr>
              <a:t>E-mail: </a:t>
            </a:r>
            <a:r>
              <a:rPr lang="en-US" sz="3600" b="1" dirty="0">
                <a:solidFill>
                  <a:srgbClr val="002060"/>
                </a:solidFill>
                <a:latin typeface="Monotype Corsiva" panose="03010101010201010101" pitchFamily="66" charset="0"/>
                <a:hlinkClick r:id="rId2">
                  <a:extLst>
                    <a:ext uri="{A12FA001-AC4F-418D-AE19-62706E023703}">
                      <ahyp:hlinkClr xmlns:ahyp="http://schemas.microsoft.com/office/drawing/2018/hyperlinkcolor" val="tx"/>
                    </a:ext>
                  </a:extLst>
                </a:hlinkClick>
              </a:rPr>
              <a:t>swandipb1@gmail.com</a:t>
            </a:r>
            <a:endParaRPr lang="en-US" sz="3600" b="1" dirty="0">
              <a:solidFill>
                <a:srgbClr val="002060"/>
              </a:solidFill>
              <a:latin typeface="Monotype Corsiva" panose="03010101010201010101" pitchFamily="66" charset="0"/>
            </a:endParaRPr>
          </a:p>
          <a:p>
            <a:r>
              <a:rPr lang="en-US" sz="3600" b="1" dirty="0">
                <a:solidFill>
                  <a:srgbClr val="002060"/>
                </a:solidFill>
                <a:latin typeface="Monotype Corsiva" panose="03010101010201010101" pitchFamily="66" charset="0"/>
              </a:rPr>
              <a:t>Mobile: 01718503573</a:t>
            </a:r>
          </a:p>
        </p:txBody>
      </p:sp>
      <p:pic>
        <p:nvPicPr>
          <p:cNvPr id="4" name="Picture 3">
            <a:extLst>
              <a:ext uri="{FF2B5EF4-FFF2-40B4-BE49-F238E27FC236}">
                <a16:creationId xmlns:a16="http://schemas.microsoft.com/office/drawing/2014/main" id="{1AEFC9F2-84E7-43FB-B2C2-21FDBC533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619" y="1619996"/>
            <a:ext cx="2835564" cy="3907302"/>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9118730E-5CD4-45F6-B29B-2EC5319FE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321" y="2524124"/>
            <a:ext cx="1400175" cy="1809751"/>
          </a:xfrm>
          <a:prstGeom prst="ellipse">
            <a:avLst/>
          </a:prstGeom>
          <a:ln w="63500" cap="rnd">
            <a:solidFill>
              <a:schemeClr val="accent1">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979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1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 calcmode="lin" valueType="num">
                                      <p:cBhvr>
                                        <p:cTn id="14"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3000" fill="hold"/>
                                        <p:tgtEl>
                                          <p:spTgt spid="3"/>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 calcmode="lin" valueType="num">
                                      <p:cBhvr>
                                        <p:cTn id="20"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3000" fill="hold"/>
                                        <p:tgtEl>
                                          <p:spTgt spid="5"/>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0" fill="hold"/>
                                        <p:tgtEl>
                                          <p:spTgt spid="4"/>
                                        </p:tgtEl>
                                        <p:attrNameLst>
                                          <p:attrName>ppt_w</p:attrName>
                                        </p:attrNameLst>
                                      </p:cBhvr>
                                      <p:tavLst>
                                        <p:tav tm="0">
                                          <p:val>
                                            <p:fltVal val="0"/>
                                          </p:val>
                                        </p:tav>
                                        <p:tav tm="100000">
                                          <p:val>
                                            <p:strVal val="#ppt_w"/>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3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8649" y="151886"/>
            <a:ext cx="8054703" cy="769441"/>
          </a:xfrm>
          <a:prstGeom prst="rect">
            <a:avLst/>
          </a:prstGeom>
          <a:noFill/>
        </p:spPr>
        <p:txBody>
          <a:bodyPr wrap="square" rtlCol="0">
            <a:spAutoFit/>
          </a:bodyPr>
          <a:lstStyle/>
          <a:p>
            <a:pPr algn="ctr"/>
            <a:r>
              <a:rPr lang="en-US" sz="4400" b="1" dirty="0">
                <a:latin typeface="TimesNewRomanPS-BoldMT"/>
              </a:rPr>
              <a:t>A: Look at the pictures.</a:t>
            </a:r>
            <a:endParaRPr lang="en-US" sz="44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50626" y="921327"/>
            <a:ext cx="5374319" cy="501534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6EE3550-1BF7-4C98-B18D-63C1A02E09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7055" y="921327"/>
            <a:ext cx="5374319" cy="5015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0130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50626" y="921327"/>
            <a:ext cx="5374319" cy="501534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6EE3550-1BF7-4C98-B18D-63C1A02E09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7055" y="921328"/>
            <a:ext cx="5374319" cy="501534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D2668149-BA98-42EC-92D8-411508679626}"/>
              </a:ext>
            </a:extLst>
          </p:cNvPr>
          <p:cNvSpPr txBox="1"/>
          <p:nvPr/>
        </p:nvSpPr>
        <p:spPr>
          <a:xfrm>
            <a:off x="2068649" y="151886"/>
            <a:ext cx="8054703" cy="769441"/>
          </a:xfrm>
          <a:prstGeom prst="rect">
            <a:avLst/>
          </a:prstGeom>
          <a:noFill/>
        </p:spPr>
        <p:txBody>
          <a:bodyPr wrap="square" rtlCol="0">
            <a:spAutoFit/>
          </a:bodyPr>
          <a:lstStyle/>
          <a:p>
            <a:pPr algn="ctr"/>
            <a:r>
              <a:rPr lang="en-US" sz="4400" b="1" dirty="0">
                <a:latin typeface="TimesNewRomanPS-BoldMT"/>
              </a:rPr>
              <a:t>A: Look at the pictures.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287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50626" y="921327"/>
            <a:ext cx="5374319" cy="501534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6EE3550-1BF7-4C98-B18D-63C1A02E09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7055" y="921326"/>
            <a:ext cx="5374319" cy="501534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02AAA162-1378-499E-9B0D-D39DDBEA4B97}"/>
              </a:ext>
            </a:extLst>
          </p:cNvPr>
          <p:cNvSpPr txBox="1"/>
          <p:nvPr/>
        </p:nvSpPr>
        <p:spPr>
          <a:xfrm>
            <a:off x="2068649" y="151886"/>
            <a:ext cx="8054703" cy="769441"/>
          </a:xfrm>
          <a:prstGeom prst="rect">
            <a:avLst/>
          </a:prstGeom>
          <a:noFill/>
        </p:spPr>
        <p:txBody>
          <a:bodyPr wrap="square" rtlCol="0">
            <a:spAutoFit/>
          </a:bodyPr>
          <a:lstStyle/>
          <a:p>
            <a:pPr algn="ctr"/>
            <a:r>
              <a:rPr lang="en-US" sz="4400" b="1" dirty="0">
                <a:latin typeface="TimesNewRomanPS-BoldMT"/>
              </a:rPr>
              <a:t>A: Look at the pictures.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4438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DD04-9B31-4526-A7C1-4D4582DE8D53}"/>
              </a:ext>
            </a:extLst>
          </p:cNvPr>
          <p:cNvSpPr txBox="1">
            <a:spLocks/>
          </p:cNvSpPr>
          <p:nvPr/>
        </p:nvSpPr>
        <p:spPr>
          <a:xfrm>
            <a:off x="1242438" y="1758158"/>
            <a:ext cx="9697884" cy="986242"/>
          </a:xfrm>
          <a:prstGeom prst="rect">
            <a:avLst/>
          </a:prstGeom>
          <a:noFill/>
          <a:ln w="57150">
            <a:noFill/>
          </a:ln>
        </p:spPr>
        <p:txBody>
          <a:bodyPr>
            <a:noAutofit/>
            <a:scene3d>
              <a:camera prst="orthographicFront"/>
              <a:lightRig rig="threePt" dir="t"/>
            </a:scene3d>
            <a:sp3d extrusionH="57150">
              <a:bevelT w="69850" h="38100" prst="cross"/>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n w="952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rPr>
              <a:t>Love for humanity</a:t>
            </a:r>
            <a:endParaRPr lang="en-US" sz="8000" b="1" dirty="0">
              <a:ln w="952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3C19E1E-7437-4410-8943-EEC71C0573CD}"/>
              </a:ext>
            </a:extLst>
          </p:cNvPr>
          <p:cNvSpPr txBox="1">
            <a:spLocks/>
          </p:cNvSpPr>
          <p:nvPr/>
        </p:nvSpPr>
        <p:spPr>
          <a:xfrm>
            <a:off x="1415845" y="3426264"/>
            <a:ext cx="9360310" cy="23787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atin typeface="Times New Roman" panose="02020603050405020304" pitchFamily="18" charset="0"/>
                <a:cs typeface="Times New Roman" panose="02020603050405020304" pitchFamily="18" charset="0"/>
              </a:rPr>
              <a:t>Unit  : 07</a:t>
            </a:r>
          </a:p>
          <a:p>
            <a:pPr marL="0" indent="0" algn="ctr">
              <a:buNone/>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[People who stand out]</a:t>
            </a:r>
          </a:p>
          <a:p>
            <a:pPr marL="0" indent="0" algn="ctr">
              <a:buNone/>
            </a:pPr>
            <a:r>
              <a:rPr lang="en-US" sz="3600" b="1" dirty="0">
                <a:latin typeface="Times New Roman" panose="02020603050405020304" pitchFamily="18" charset="0"/>
                <a:cs typeface="Times New Roman" panose="02020603050405020304" pitchFamily="18" charset="0"/>
              </a:rPr>
              <a:t>Lesson : 06</a:t>
            </a:r>
          </a:p>
        </p:txBody>
      </p:sp>
      <p:sp>
        <p:nvSpPr>
          <p:cNvPr id="4" name="TextBox 3">
            <a:extLst>
              <a:ext uri="{FF2B5EF4-FFF2-40B4-BE49-F238E27FC236}">
                <a16:creationId xmlns:a16="http://schemas.microsoft.com/office/drawing/2014/main" id="{0F9D8767-548B-49B1-97CE-7703065C1C05}"/>
              </a:ext>
            </a:extLst>
          </p:cNvPr>
          <p:cNvSpPr txBox="1"/>
          <p:nvPr/>
        </p:nvSpPr>
        <p:spPr>
          <a:xfrm>
            <a:off x="1114619" y="152964"/>
            <a:ext cx="9953523"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Today, our topic is …….???</a:t>
            </a:r>
          </a:p>
        </p:txBody>
      </p:sp>
      <p:pic>
        <p:nvPicPr>
          <p:cNvPr id="6" name="Picture 5">
            <a:extLst>
              <a:ext uri="{FF2B5EF4-FFF2-40B4-BE49-F238E27FC236}">
                <a16:creationId xmlns:a16="http://schemas.microsoft.com/office/drawing/2014/main" id="{455B3FD8-7160-41CE-B1E5-777610388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938" y="3802039"/>
            <a:ext cx="2892869" cy="162723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723EE23-4D8F-4553-A217-3651CFD23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898193" y="3802039"/>
            <a:ext cx="2892869" cy="1627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1345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par>
                          <p:cTn id="31" fill="hold">
                            <p:stCondLst>
                              <p:cond delay="1200"/>
                            </p:stCondLst>
                            <p:childTnLst>
                              <p:par>
                                <p:cTn id="32" presetID="31"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 calcmode="lin" valueType="num">
                                      <p:cBhvr>
                                        <p:cTn id="36" dur="1000" fill="hold"/>
                                        <p:tgtEl>
                                          <p:spTgt spid="3"/>
                                        </p:tgtEl>
                                        <p:attrNameLst>
                                          <p:attrName>style.rotation</p:attrName>
                                        </p:attrNameLst>
                                      </p:cBhvr>
                                      <p:tavLst>
                                        <p:tav tm="0">
                                          <p:val>
                                            <p:fltVal val="90"/>
                                          </p:val>
                                        </p:tav>
                                        <p:tav tm="100000">
                                          <p:val>
                                            <p:fltVal val="0"/>
                                          </p:val>
                                        </p:tav>
                                      </p:tavLst>
                                    </p:anim>
                                    <p:animEffect transition="in" filter="fade">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237112"/>
            <a:ext cx="10836852" cy="1015663"/>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NewRomanPS-BoldMT"/>
                <a:ea typeface="+mn-ea"/>
                <a:cs typeface="+mn-cs"/>
              </a:rPr>
              <a:t>Learning outcomes</a:t>
            </a:r>
            <a:endParaRPr kumimoji="0" lang="en-US"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994904" y="1557675"/>
            <a:ext cx="9854311" cy="1323439"/>
          </a:xfrm>
          <a:prstGeom prst="rect">
            <a:avLst/>
          </a:prstGeom>
          <a:noFill/>
          <a:ln w="762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NewRomanPSMT"/>
                <a:ea typeface="+mn-ea"/>
                <a:cs typeface="+mn-cs"/>
              </a:rPr>
              <a:t>After we have studied this lesson, </a:t>
            </a:r>
            <a:r>
              <a:rPr lang="en-US" sz="4000" b="1" dirty="0">
                <a:solidFill>
                  <a:srgbClr val="0070C0"/>
                </a:solidFill>
                <a:latin typeface="TimesNewRomanPSMT"/>
              </a:rPr>
              <a:t>we</a:t>
            </a:r>
            <a:r>
              <a:rPr kumimoji="0" lang="en-US" sz="4000" b="1" i="0" u="none" strike="noStrike" kern="1200" cap="none" spc="0" normalizeH="0" baseline="0" noProof="0" dirty="0">
                <a:ln>
                  <a:noFill/>
                </a:ln>
                <a:solidFill>
                  <a:srgbClr val="0070C0"/>
                </a:solidFill>
                <a:effectLst/>
                <a:uLnTx/>
                <a:uFillTx/>
                <a:latin typeface="TimesNewRomanPSMT"/>
                <a:ea typeface="+mn-ea"/>
                <a:cs typeface="+mn-cs"/>
              </a:rPr>
              <a:t> will be able to</a:t>
            </a:r>
            <a:r>
              <a:rPr kumimoji="0" lang="en-US" sz="4000" b="1" i="0" u="none" strike="noStrike" kern="1200" cap="none" spc="0" normalizeH="0" noProof="0" dirty="0">
                <a:ln>
                  <a:noFill/>
                </a:ln>
                <a:solidFill>
                  <a:srgbClr val="0070C0"/>
                </a:solidFill>
                <a:effectLst/>
                <a:uLnTx/>
                <a:uFillTx/>
                <a:latin typeface="TimesNewRomanPSMT"/>
                <a:ea typeface="+mn-ea"/>
                <a:cs typeface="+mn-cs"/>
              </a:rPr>
              <a:t> ………………</a:t>
            </a:r>
            <a:endPar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p:cNvSpPr/>
          <p:nvPr/>
        </p:nvSpPr>
        <p:spPr>
          <a:xfrm>
            <a:off x="341742" y="3790549"/>
            <a:ext cx="11160636"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solidFill>
                  <a:srgbClr val="002060"/>
                </a:solidFill>
                <a:effectLst>
                  <a:outerShdw blurRad="38100" dist="38100" dir="2700000" algn="tl">
                    <a:srgbClr val="000000">
                      <a:alpha val="43137"/>
                    </a:srgbClr>
                  </a:outerShdw>
                </a:effectLst>
                <a:latin typeface="TimesNewRomanPSMT"/>
              </a:rPr>
              <a:t>read and understand text for specific information.</a:t>
            </a:r>
          </a:p>
        </p:txBody>
      </p:sp>
      <p:sp>
        <p:nvSpPr>
          <p:cNvPr id="10" name="Rectangle 9"/>
          <p:cNvSpPr/>
          <p:nvPr/>
        </p:nvSpPr>
        <p:spPr>
          <a:xfrm>
            <a:off x="341741" y="4990877"/>
            <a:ext cx="9328725" cy="707886"/>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4000" b="1" dirty="0">
                <a:solidFill>
                  <a:srgbClr val="002060"/>
                </a:solidFill>
                <a:effectLst>
                  <a:outerShdw blurRad="38100" dist="38100" dir="2700000" algn="tl">
                    <a:srgbClr val="000000">
                      <a:alpha val="43137"/>
                    </a:srgbClr>
                  </a:outerShdw>
                </a:effectLst>
                <a:latin typeface="SymbolMT"/>
              </a:rPr>
              <a:t> </a:t>
            </a:r>
            <a:r>
              <a:rPr lang="en-US" sz="4000" b="1" dirty="0">
                <a:solidFill>
                  <a:srgbClr val="002060"/>
                </a:solidFill>
                <a:effectLst>
                  <a:outerShdw blurRad="38100" dist="38100" dir="2700000" algn="tl">
                    <a:srgbClr val="000000">
                      <a:alpha val="43137"/>
                    </a:srgbClr>
                  </a:outerShdw>
                </a:effectLst>
                <a:latin typeface="TimesNewRomanPSMT"/>
              </a:rPr>
              <a:t>ask and answer questions.</a:t>
            </a:r>
            <a:endParaRPr lang="en-US"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698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3"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par>
                          <p:cTn id="15" fill="hold">
                            <p:stCondLst>
                              <p:cond delay="4000"/>
                            </p:stCondLst>
                            <p:childTnLst>
                              <p:par>
                                <p:cTn id="16" presetID="4"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479" y="929980"/>
            <a:ext cx="4160017" cy="923330"/>
          </a:xfrm>
          <a:prstGeom prst="rect">
            <a:avLst/>
          </a:prstGeom>
          <a:noFill/>
          <a:ln w="57150">
            <a:noFill/>
          </a:ln>
        </p:spPr>
        <p:txBody>
          <a:bodyPr wrap="square" rtlCol="0">
            <a:spAutoFit/>
          </a:bodyPr>
          <a:lstStyle/>
          <a:p>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Destitute </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(adj)</a:t>
            </a:r>
            <a:endPar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441480" y="2735671"/>
            <a:ext cx="4268171" cy="1200329"/>
          </a:xfrm>
          <a:prstGeom prst="rect">
            <a:avLst/>
          </a:prstGeom>
          <a:noFill/>
          <a:ln w="38100">
            <a:solidFill>
              <a:srgbClr val="002060"/>
            </a:solidFill>
          </a:ln>
        </p:spPr>
        <p:txBody>
          <a:bodyPr wrap="square" rtlCol="0">
            <a:spAutoFit/>
          </a:bodyPr>
          <a:lstStyle/>
          <a:p>
            <a:pPr algn="just"/>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Having no food, money and shelter.</a:t>
            </a:r>
          </a:p>
        </p:txBody>
      </p:sp>
      <p:sp>
        <p:nvSpPr>
          <p:cNvPr id="9" name="Rectangle 8"/>
          <p:cNvSpPr/>
          <p:nvPr/>
        </p:nvSpPr>
        <p:spPr>
          <a:xfrm>
            <a:off x="441480" y="4915895"/>
            <a:ext cx="5959319" cy="646331"/>
          </a:xfrm>
          <a:prstGeom prst="rect">
            <a:avLst/>
          </a:prstGeom>
          <a:noFill/>
          <a:ln w="57150">
            <a:noFill/>
          </a:ln>
        </p:spPr>
        <p:txBody>
          <a:bodyPr wrap="square">
            <a:spAutoFit/>
          </a:bodyPr>
          <a:lstStyle/>
          <a:p>
            <a:pPr lvl="0"/>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 poor, helpless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610747" y="1391645"/>
            <a:ext cx="5768448" cy="38883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15228C0-9C2A-497F-9DBD-679F3FB9C44E}"/>
              </a:ext>
            </a:extLst>
          </p:cNvPr>
          <p:cNvSpPr txBox="1"/>
          <p:nvPr/>
        </p:nvSpPr>
        <p:spPr>
          <a:xfrm>
            <a:off x="4013296" y="278450"/>
            <a:ext cx="4775006" cy="830997"/>
          </a:xfrm>
          <a:prstGeom prst="rect">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b="1" dirty="0">
                <a:solidFill>
                  <a:srgbClr val="0070C0"/>
                </a:solidFill>
                <a:effectLst>
                  <a:outerShdw blurRad="38100" dist="38100" dir="2700000" algn="tl">
                    <a:srgbClr val="000000">
                      <a:alpha val="43137"/>
                    </a:srgbClr>
                  </a:outerShdw>
                </a:effectLst>
                <a:latin typeface="Castellar" panose="020A0402060406010301" pitchFamily="18" charset="0"/>
              </a:rPr>
              <a:t>New Word</a:t>
            </a:r>
          </a:p>
        </p:txBody>
      </p:sp>
    </p:spTree>
    <p:extLst>
      <p:ext uri="{BB962C8B-B14F-4D97-AF65-F5344CB8AC3E}">
        <p14:creationId xmlns:p14="http://schemas.microsoft.com/office/powerpoint/2010/main" val="112563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1344</Words>
  <Application>Microsoft Office PowerPoint</Application>
  <PresentationFormat>Widescreen</PresentationFormat>
  <Paragraphs>97</Paragraphs>
  <Slides>21</Slides>
  <Notes>2</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Algerian</vt:lpstr>
      <vt:lpstr>Arial</vt:lpstr>
      <vt:lpstr>Bahnschrift SemiBold</vt:lpstr>
      <vt:lpstr>Calibri</vt:lpstr>
      <vt:lpstr>Calibri Light</vt:lpstr>
      <vt:lpstr>Castellar</vt:lpstr>
      <vt:lpstr>Monotype Corsiva</vt:lpstr>
      <vt:lpstr>SymbolMT</vt:lpstr>
      <vt:lpstr>Times New Roman</vt:lpstr>
      <vt:lpstr>TimesNewRomanPS-BoldMT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SWAPNIL</cp:lastModifiedBy>
  <cp:revision>319</cp:revision>
  <dcterms:created xsi:type="dcterms:W3CDTF">2020-05-04T06:38:32Z</dcterms:created>
  <dcterms:modified xsi:type="dcterms:W3CDTF">2020-12-26T17:54:58Z</dcterms:modified>
</cp:coreProperties>
</file>