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59" r:id="rId4"/>
    <p:sldId id="262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83" r:id="rId15"/>
    <p:sldId id="384" r:id="rId16"/>
    <p:sldId id="385" r:id="rId17"/>
    <p:sldId id="386" r:id="rId18"/>
    <p:sldId id="387" r:id="rId19"/>
    <p:sldId id="388" r:id="rId20"/>
    <p:sldId id="389" r:id="rId21"/>
    <p:sldId id="390" r:id="rId22"/>
    <p:sldId id="391" r:id="rId23"/>
    <p:sldId id="392" r:id="rId24"/>
    <p:sldId id="393" r:id="rId25"/>
    <p:sldId id="333" r:id="rId26"/>
    <p:sldId id="30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0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1A24B-1B02-4756-99E5-7F39CE12B1CC}" type="datetimeFigureOut">
              <a:rPr lang="en-US" smtClean="0"/>
              <a:t>2020-12-03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8726D-8DD5-47BC-8398-4D28B1632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81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E30E5-D41B-40F2-A3DC-1261E387C61F}" type="datetime1">
              <a:rPr lang="en-US" smtClean="0"/>
              <a:t>2020-12-03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Majid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133-E654-48E8-BECC-30097490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81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2D409-82CE-42C5-AC6D-6CADCC82BDE2}" type="datetime1">
              <a:rPr lang="en-US" smtClean="0"/>
              <a:t>2020-12-03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Majid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133-E654-48E8-BECC-30097490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02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1F2EB-6CD4-43FD-B4D9-C37E894B7819}" type="datetime1">
              <a:rPr lang="en-US" smtClean="0"/>
              <a:t>2020-12-03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Majid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133-E654-48E8-BECC-30097490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06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6F9C8-2D02-4EB3-AA7F-95938130DF61}" type="datetime1">
              <a:rPr lang="en-US" smtClean="0"/>
              <a:t>2020-12-03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Majid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133-E654-48E8-BECC-30097490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11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D2C75-B1BD-4702-8106-56A92BBF4115}" type="datetime1">
              <a:rPr lang="en-US" smtClean="0"/>
              <a:t>2020-12-03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Majid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133-E654-48E8-BECC-30097490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73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BEABE-D92F-4C44-B677-D5A33743B237}" type="datetime1">
              <a:rPr lang="en-US" smtClean="0"/>
              <a:t>2020-12-03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Majid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133-E654-48E8-BECC-30097490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3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B5B45-6A90-46DA-860E-C0843554D592}" type="datetime1">
              <a:rPr lang="en-US" smtClean="0"/>
              <a:t>2020-12-03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Majid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133-E654-48E8-BECC-30097490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246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547"/>
            </a:avLst>
          </a:prstGeom>
          <a:solidFill>
            <a:srgbClr val="00B050"/>
          </a:solidFill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33596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B780-8025-4A96-A34B-59024F55EF2C}" type="datetime1">
              <a:rPr lang="en-US" smtClean="0"/>
              <a:t>2020-12-03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Majid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133-E654-48E8-BECC-30097490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89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72E24-3D37-448D-A178-5D10081E646C}" type="datetime1">
              <a:rPr lang="en-US" smtClean="0"/>
              <a:t>2020-12-03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Majid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133-E654-48E8-BECC-30097490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2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016A4-0EA6-4FE8-9118-349873FEE61E}" type="datetime1">
              <a:rPr lang="en-US" smtClean="0"/>
              <a:t>2020-12-03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Majid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133-E654-48E8-BECC-30097490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44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4CC62-AD64-4123-ABFC-6146CA6C9D2A}" type="datetime1">
              <a:rPr lang="en-US" smtClean="0"/>
              <a:t>2020-12-03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Abdul Majid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65133-E654-48E8-BECC-30097490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44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6715" y="1780674"/>
            <a:ext cx="8197518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6134101" y="72189"/>
            <a:ext cx="4469732" cy="67136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1636296" y="72190"/>
            <a:ext cx="4497805" cy="671362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Majid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133-E654-48E8-BECC-300974904E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27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4367" y="701040"/>
            <a:ext cx="6934200" cy="548640"/>
          </a:xfrm>
          <a:prstGeom prst="rect">
            <a:avLst/>
          </a:prstGeom>
          <a:gradFill flip="none" rotWithShape="1">
            <a:gsLst>
              <a:gs pos="0">
                <a:srgbClr val="FFFF89">
                  <a:tint val="66000"/>
                  <a:satMod val="160000"/>
                </a:srgbClr>
              </a:gs>
              <a:gs pos="50000">
                <a:srgbClr val="FFFF89">
                  <a:tint val="44500"/>
                  <a:satMod val="160000"/>
                </a:srgbClr>
              </a:gs>
              <a:gs pos="100000">
                <a:srgbClr val="FFFF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উপপাদ্য </a:t>
            </a:r>
            <a:r>
              <a:rPr lang="en-US" sz="3600" b="1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: </a:t>
            </a:r>
            <a:r>
              <a:rPr lang="en-US" sz="28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Complement Law</a:t>
            </a:r>
            <a:endParaRPr lang="en-US" sz="28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horautra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5167" y="1463040"/>
            <a:ext cx="9448800" cy="17242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Complement Law </a:t>
            </a:r>
            <a:r>
              <a:rPr lang="en-US" sz="4000" b="1" spc="3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spc="3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Inverted</a:t>
            </a:r>
            <a:r>
              <a:rPr lang="bn-BD" sz="4000" b="1" spc="3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ভেলুটা-কে যোগ বা গুন করা হয়।</a:t>
            </a:r>
            <a:endParaRPr lang="en-US" sz="4000" b="1" spc="3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840" y="3705497"/>
            <a:ext cx="5861027" cy="238782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72137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38687" y="635726"/>
            <a:ext cx="6934200" cy="548640"/>
          </a:xfrm>
          <a:prstGeom prst="rect">
            <a:avLst/>
          </a:prstGeom>
          <a:gradFill flip="none" rotWithShape="1">
            <a:gsLst>
              <a:gs pos="0">
                <a:srgbClr val="FFFF89">
                  <a:tint val="66000"/>
                  <a:satMod val="160000"/>
                </a:srgbClr>
              </a:gs>
              <a:gs pos="50000">
                <a:srgbClr val="FFFF89">
                  <a:tint val="44500"/>
                  <a:satMod val="160000"/>
                </a:srgbClr>
              </a:gs>
              <a:gs pos="100000">
                <a:srgbClr val="FFFF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সত্যক সারণি </a:t>
            </a:r>
            <a:r>
              <a:rPr lang="en-US" sz="4000" b="1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: </a:t>
            </a:r>
            <a:r>
              <a:rPr lang="en-US" sz="3200" b="1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Complement Law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115" y="2730137"/>
            <a:ext cx="9907955" cy="2455818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93295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3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33144" y="648788"/>
            <a:ext cx="8077200" cy="548640"/>
          </a:xfrm>
          <a:prstGeom prst="rect">
            <a:avLst/>
          </a:prstGeom>
          <a:gradFill flip="none" rotWithShape="1">
            <a:gsLst>
              <a:gs pos="0">
                <a:srgbClr val="FFFF89">
                  <a:tint val="66000"/>
                  <a:satMod val="160000"/>
                </a:srgbClr>
              </a:gs>
              <a:gs pos="50000">
                <a:srgbClr val="FFFF89">
                  <a:tint val="44500"/>
                  <a:satMod val="160000"/>
                </a:srgbClr>
              </a:gs>
              <a:gs pos="100000">
                <a:srgbClr val="FFFF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 উপপাদ্য</a:t>
            </a:r>
            <a:r>
              <a:rPr lang="en-US" sz="2800" b="1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(Commutative </a:t>
            </a:r>
            <a:r>
              <a:rPr lang="en-US" sz="2800" b="1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Theorem)</a:t>
            </a:r>
          </a:p>
        </p:txBody>
      </p:sp>
      <p:sp>
        <p:nvSpPr>
          <p:cNvPr id="3" name="Rectangle 2"/>
          <p:cNvSpPr/>
          <p:nvPr/>
        </p:nvSpPr>
        <p:spPr>
          <a:xfrm>
            <a:off x="1532549" y="2508069"/>
            <a:ext cx="9509760" cy="267788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 </a:t>
            </a:r>
            <a:r>
              <a:rPr lang="bn-BD" sz="4000" b="1" spc="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বোঝায় শুধু স্থান </a:t>
            </a:r>
            <a:r>
              <a:rPr lang="bn-BD" sz="4000" b="1" spc="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bn-BD" sz="40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b="1" spc="3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0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A </a:t>
            </a:r>
            <a:r>
              <a:rPr lang="en-US" sz="40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+ B = B + A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40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A.B = B.A</a:t>
            </a:r>
            <a:endParaRPr lang="en-US" sz="32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horautr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9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9898" y="635726"/>
            <a:ext cx="8077200" cy="548640"/>
          </a:xfrm>
          <a:prstGeom prst="rect">
            <a:avLst/>
          </a:prstGeom>
          <a:gradFill flip="none" rotWithShape="1">
            <a:gsLst>
              <a:gs pos="0">
                <a:srgbClr val="FFFF89">
                  <a:tint val="66000"/>
                  <a:satMod val="160000"/>
                </a:srgbClr>
              </a:gs>
              <a:gs pos="50000">
                <a:srgbClr val="FFFF89">
                  <a:tint val="44500"/>
                  <a:satMod val="160000"/>
                </a:srgbClr>
              </a:gs>
              <a:gs pos="100000">
                <a:srgbClr val="FFFF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সত্যক সারণি </a:t>
            </a:r>
            <a:r>
              <a:rPr lang="en-US" sz="3600" b="1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: </a:t>
            </a:r>
            <a:r>
              <a:rPr lang="en-US" sz="28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Commutative Theorem</a:t>
            </a:r>
            <a:endParaRPr lang="en-US" sz="28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horautra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950" y="3442788"/>
            <a:ext cx="9144000" cy="22352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24958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6172" y="648789"/>
            <a:ext cx="7924800" cy="548640"/>
          </a:xfrm>
          <a:prstGeom prst="rect">
            <a:avLst/>
          </a:prstGeom>
          <a:gradFill flip="none" rotWithShape="1">
            <a:gsLst>
              <a:gs pos="0">
                <a:srgbClr val="FFFF89">
                  <a:tint val="66000"/>
                  <a:satMod val="160000"/>
                </a:srgbClr>
              </a:gs>
              <a:gs pos="50000">
                <a:srgbClr val="FFFF89">
                  <a:tint val="44500"/>
                  <a:satMod val="160000"/>
                </a:srgbClr>
              </a:gs>
              <a:gs pos="100000">
                <a:srgbClr val="FFFF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অনুষঙ্গ </a:t>
            </a:r>
            <a:r>
              <a:rPr lang="bn-BD" sz="3200" b="1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3200" b="1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(Associative </a:t>
            </a:r>
            <a:r>
              <a:rPr lang="en-US" sz="3200" b="1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Theorem)</a:t>
            </a:r>
          </a:p>
        </p:txBody>
      </p:sp>
      <p:sp>
        <p:nvSpPr>
          <p:cNvPr id="3" name="Rectangle 2"/>
          <p:cNvSpPr/>
          <p:nvPr/>
        </p:nvSpPr>
        <p:spPr>
          <a:xfrm>
            <a:off x="1454172" y="1410789"/>
            <a:ext cx="9509760" cy="48463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b="1" spc="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অনুষঙ্গ অর্থ হিসাবে বলা যায় ”সৎ সঙ্গে স্বর্গ বাস, অসৎ </a:t>
            </a:r>
            <a:r>
              <a:rPr lang="bn-BD" sz="4000" b="1" spc="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 </a:t>
            </a:r>
            <a:r>
              <a:rPr lang="bn-BD" sz="40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সর্বনাশ</a:t>
            </a:r>
            <a:endParaRPr lang="en-US" sz="4000" b="1" spc="3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0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A </a:t>
            </a:r>
            <a:r>
              <a:rPr lang="en-US" sz="40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+ (B+C) = (A+B) + C</a:t>
            </a:r>
          </a:p>
          <a:p>
            <a:pPr marL="571500" indent="-571500" algn="just">
              <a:buFont typeface="Wingdings" panose="05000000000000000000" pitchFamily="2" charset="2"/>
              <a:buChar char="q"/>
            </a:pPr>
            <a:r>
              <a:rPr lang="en-US" sz="40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A(BC) = (AB)C</a:t>
            </a:r>
            <a:endParaRPr lang="en-US" sz="32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horautr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208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3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6355" y="439782"/>
            <a:ext cx="7924800" cy="548640"/>
          </a:xfrm>
          <a:prstGeom prst="rect">
            <a:avLst/>
          </a:prstGeom>
          <a:gradFill flip="none" rotWithShape="1">
            <a:gsLst>
              <a:gs pos="0">
                <a:srgbClr val="FFFF89">
                  <a:tint val="66000"/>
                  <a:satMod val="160000"/>
                </a:srgbClr>
              </a:gs>
              <a:gs pos="50000">
                <a:srgbClr val="FFFF89">
                  <a:tint val="44500"/>
                  <a:satMod val="160000"/>
                </a:srgbClr>
              </a:gs>
              <a:gs pos="100000">
                <a:srgbClr val="FFFF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সত্যক সারণি </a:t>
            </a:r>
            <a:r>
              <a:rPr lang="en-US" sz="4000" b="1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: </a:t>
            </a:r>
            <a:r>
              <a:rPr lang="en-US" sz="32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Associative Theorem</a:t>
            </a:r>
            <a:endParaRPr lang="en-US" sz="3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horautra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61" y="1678576"/>
            <a:ext cx="11109348" cy="474834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70633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0493" y="622662"/>
            <a:ext cx="8001000" cy="548640"/>
          </a:xfrm>
          <a:prstGeom prst="rect">
            <a:avLst/>
          </a:prstGeom>
          <a:gradFill flip="none" rotWithShape="1">
            <a:gsLst>
              <a:gs pos="0">
                <a:srgbClr val="FFFF89">
                  <a:tint val="66000"/>
                  <a:satMod val="160000"/>
                </a:srgbClr>
              </a:gs>
              <a:gs pos="50000">
                <a:srgbClr val="FFFF89">
                  <a:tint val="44500"/>
                  <a:satMod val="160000"/>
                </a:srgbClr>
              </a:gs>
              <a:gs pos="100000">
                <a:srgbClr val="FFFF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বিভাজন </a:t>
            </a:r>
            <a:r>
              <a:rPr lang="bn-BD" sz="2800" b="1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2800" b="1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(Distributed </a:t>
            </a:r>
            <a:r>
              <a:rPr lang="en-US" sz="2800" b="1" spc="3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Theorem)</a:t>
            </a:r>
          </a:p>
        </p:txBody>
      </p:sp>
      <p:sp>
        <p:nvSpPr>
          <p:cNvPr id="3" name="Rectangle 2"/>
          <p:cNvSpPr/>
          <p:nvPr/>
        </p:nvSpPr>
        <p:spPr>
          <a:xfrm>
            <a:off x="1736113" y="2560319"/>
            <a:ext cx="9509760" cy="265175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5400" b="1" spc="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বিভাজন বলতে বোঝায় বিভাজিত </a:t>
            </a:r>
            <a:r>
              <a:rPr lang="bn-BD" sz="5400" b="1" spc="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bn-BD" sz="54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b="1" spc="30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54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A(B+C) = AB + AC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en-US" sz="54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A+BC </a:t>
            </a:r>
            <a:r>
              <a:rPr lang="en-US" sz="54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= (A+B) (A+C)</a:t>
            </a:r>
            <a:endParaRPr lang="en-US" sz="54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horautr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0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3292" y="648789"/>
            <a:ext cx="8001000" cy="548640"/>
          </a:xfrm>
          <a:prstGeom prst="rect">
            <a:avLst/>
          </a:prstGeom>
          <a:gradFill flip="none" rotWithShape="1">
            <a:gsLst>
              <a:gs pos="0">
                <a:srgbClr val="FFFF89">
                  <a:tint val="66000"/>
                  <a:satMod val="160000"/>
                </a:srgbClr>
              </a:gs>
              <a:gs pos="50000">
                <a:srgbClr val="FFFF89">
                  <a:tint val="44500"/>
                  <a:satMod val="160000"/>
                </a:srgbClr>
              </a:gs>
              <a:gs pos="100000">
                <a:srgbClr val="FFFF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সত্যক সারণি </a:t>
            </a:r>
            <a:r>
              <a:rPr lang="en-US" sz="3600" b="1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: </a:t>
            </a:r>
            <a:r>
              <a:rPr lang="en-US" sz="28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Distributed Theorem</a:t>
            </a:r>
            <a:endParaRPr lang="en-US" sz="28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horautra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92" y="1639389"/>
            <a:ext cx="9067800" cy="4191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5992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8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9880" y="381000"/>
            <a:ext cx="11684885" cy="5867402"/>
          </a:xfrm>
          <a:prstGeom prst="rect">
            <a:avLst/>
          </a:prstGeom>
          <a:noFill/>
          <a:ln w="3175">
            <a:solidFill>
              <a:srgbClr val="BEFEF8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4000" b="1" spc="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/>
            </a:r>
            <a:br>
              <a:rPr lang="en-US" sz="4000" b="1" spc="3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</a:b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53281" y="762000"/>
            <a:ext cx="10386564" cy="518160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spc="3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ডি-মরগানের উপপাদ্য</a:t>
            </a:r>
            <a:endParaRPr lang="en-US" sz="88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99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41893" y="609600"/>
            <a:ext cx="5641296" cy="548640"/>
          </a:xfrm>
          <a:prstGeom prst="rect">
            <a:avLst/>
          </a:prstGeom>
          <a:gradFill flip="none" rotWithShape="1">
            <a:gsLst>
              <a:gs pos="0">
                <a:srgbClr val="FFFF89">
                  <a:tint val="66000"/>
                  <a:satMod val="160000"/>
                </a:srgbClr>
              </a:gs>
              <a:gs pos="50000">
                <a:srgbClr val="FFFF89">
                  <a:tint val="44500"/>
                  <a:satMod val="160000"/>
                </a:srgbClr>
              </a:gs>
              <a:gs pos="100000">
                <a:srgbClr val="FFFF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ডি-মরগানের </a:t>
            </a:r>
            <a:r>
              <a:rPr lang="bn-BD" sz="4000" b="1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উপপাদ্য </a:t>
            </a:r>
            <a:r>
              <a:rPr lang="bn-IN" sz="4000" b="1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BD" sz="4000" b="1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49224" y="1423851"/>
            <a:ext cx="9509760" cy="48463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400" b="1" spc="3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১৮০৬ সালে অগাস্টাস ডি-মরগান ভারতের মাদ্রাজে জন্মগ্রহন করেন। তার বাবা তৎকালীন ইষ্ট ইন্ডিয়া কোম্পানির নানা পদে কর্মরত ছিলেন। ডি-মরগ্যান বুলিয় বীজগণিতের ওপর দুটি প্রয়োজনীয় সূত্র দেন। এই সূত্র দুটিকে ডি-মরগানের উপপাদ্য বলা হয়।</a:t>
            </a:r>
            <a:endParaRPr lang="en-US" sz="4400" b="1" spc="3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1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9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171076"/>
            <a:ext cx="91841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 আবদুল মজিল</a:t>
            </a:r>
          </a:p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 (বাংলা)</a:t>
            </a:r>
          </a:p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গারাংগিয়া ইসলামিয়া রব্বানী মহিলা ফাজিল মাদরাসা</a:t>
            </a:r>
          </a:p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সাতকানিয়া, চট্টগ্রাম</a:t>
            </a:r>
          </a:p>
          <a:p>
            <a:pPr algn="ctr"/>
            <a:r>
              <a:rPr lang="bn-IN" sz="36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০১৮১২৪২৭৫১৩</a:t>
            </a:r>
            <a:endParaRPr lang="en-US" sz="36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71474" y="141022"/>
            <a:ext cx="3449052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64368" y="4303456"/>
            <a:ext cx="8903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আলিম </a:t>
            </a:r>
          </a:p>
          <a:p>
            <a:pPr algn="ctr"/>
            <a:r>
              <a:rPr lang="bn-IN" sz="4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bn-IN" sz="400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</a:t>
            </a:r>
            <a:endParaRPr lang="bn-IN" sz="40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৫০ মিনিট</a:t>
            </a:r>
            <a:endParaRPr lang="en-US" sz="400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636295" y="4104396"/>
            <a:ext cx="413084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37158" y="4120438"/>
            <a:ext cx="4130842" cy="0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955631" y="3995294"/>
            <a:ext cx="320842" cy="19905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479" y="735381"/>
            <a:ext cx="1520139" cy="1520139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Majid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133-E654-48E8-BECC-300974904E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8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73373" y="674914"/>
            <a:ext cx="6934200" cy="548640"/>
          </a:xfrm>
          <a:prstGeom prst="rect">
            <a:avLst/>
          </a:prstGeom>
          <a:gradFill flip="none" rotWithShape="1">
            <a:gsLst>
              <a:gs pos="0">
                <a:srgbClr val="FFFF89">
                  <a:tint val="66000"/>
                  <a:satMod val="160000"/>
                </a:srgbClr>
              </a:gs>
              <a:gs pos="50000">
                <a:srgbClr val="FFFF89">
                  <a:tint val="44500"/>
                  <a:satMod val="160000"/>
                </a:srgbClr>
              </a:gs>
              <a:gs pos="100000">
                <a:srgbClr val="FFFF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ডি-মরগানের : প্রথম উপপাদ্য </a:t>
            </a:r>
            <a:endParaRPr lang="en-US" sz="40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54173" y="1482634"/>
            <a:ext cx="9509760" cy="48463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bn-BD" sz="4000" b="1" spc="3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 উপপাদ্য : যে কোনো সংখ্যক চলকের যৌক্তিক যোগের কমপ্লিমেন্ট হলো প্রত্যেক চলকের কমপ্লিমেন্টের যৌক্তিক গুনফলের সমান ।</a:t>
            </a:r>
          </a:p>
          <a:p>
            <a:pPr marL="0" lvl="1" algn="just"/>
            <a:r>
              <a:rPr lang="bn-BD" sz="4000" b="1" spc="3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উপপাদ্য :</a:t>
            </a:r>
            <a:r>
              <a:rPr lang="en-US" sz="36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784" y="4458788"/>
            <a:ext cx="3429000" cy="762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19056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1041" y="570412"/>
            <a:ext cx="8001000" cy="548640"/>
          </a:xfrm>
          <a:prstGeom prst="rect">
            <a:avLst/>
          </a:prstGeom>
          <a:gradFill flip="none" rotWithShape="1">
            <a:gsLst>
              <a:gs pos="0">
                <a:srgbClr val="FFFF89">
                  <a:tint val="66000"/>
                  <a:satMod val="160000"/>
                </a:srgbClr>
              </a:gs>
              <a:gs pos="50000">
                <a:srgbClr val="FFFF89">
                  <a:tint val="44500"/>
                  <a:satMod val="160000"/>
                </a:srgbClr>
              </a:gs>
              <a:gs pos="100000">
                <a:srgbClr val="FFFF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সত্যক সারণি : ডি-মরগানের প্রথম উপপাদ্য </a:t>
            </a:r>
            <a:endParaRPr lang="en-US" sz="36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96" y="1613263"/>
            <a:ext cx="8187689" cy="472978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23331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5281" y="1521823"/>
            <a:ext cx="9509760" cy="48463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/>
            <a:r>
              <a:rPr lang="bn-BD" sz="4000" b="1" spc="3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উপপাদ্য : যে কোনো সংখ্যক পরিবর্তনশীল রাশির যৌক্তিক গুনফলের কমম্লিমেন্ট হলো প্রত্যেক রাশির কমপ্লিমেন্টের যৌক্তিক যোগের সমান ।</a:t>
            </a:r>
          </a:p>
          <a:p>
            <a:pPr marL="0" lvl="1" algn="just"/>
            <a:r>
              <a:rPr lang="bn-BD" sz="4000" b="1" spc="3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উপপাদ্য :</a:t>
            </a:r>
            <a:endParaRPr lang="bn-BD" sz="4000" b="1" spc="300" dirty="0" err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343" y="4474901"/>
            <a:ext cx="3124200" cy="7328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6" name="Rectangle 5"/>
          <p:cNvSpPr/>
          <p:nvPr/>
        </p:nvSpPr>
        <p:spPr>
          <a:xfrm>
            <a:off x="2643981" y="727165"/>
            <a:ext cx="5938316" cy="548640"/>
          </a:xfrm>
          <a:prstGeom prst="rect">
            <a:avLst/>
          </a:prstGeom>
          <a:gradFill flip="none" rotWithShape="1">
            <a:gsLst>
              <a:gs pos="0">
                <a:srgbClr val="FFFF89">
                  <a:tint val="66000"/>
                  <a:satMod val="160000"/>
                </a:srgbClr>
              </a:gs>
              <a:gs pos="50000">
                <a:srgbClr val="FFFF89">
                  <a:tint val="44500"/>
                  <a:satMod val="160000"/>
                </a:srgbClr>
              </a:gs>
              <a:gs pos="100000">
                <a:srgbClr val="FFFF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4000" b="1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ডি-মরগানের : দ্বিতীয় উপপাদ্য </a:t>
            </a:r>
            <a:endParaRPr lang="en-US" sz="40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4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3659" y="701040"/>
            <a:ext cx="8001000" cy="548640"/>
          </a:xfrm>
          <a:prstGeom prst="rect">
            <a:avLst/>
          </a:prstGeom>
          <a:gradFill flip="none" rotWithShape="1">
            <a:gsLst>
              <a:gs pos="0">
                <a:srgbClr val="FFFF89">
                  <a:tint val="66000"/>
                  <a:satMod val="160000"/>
                </a:srgbClr>
              </a:gs>
              <a:gs pos="50000">
                <a:srgbClr val="FFFF89">
                  <a:tint val="44500"/>
                  <a:satMod val="160000"/>
                </a:srgbClr>
              </a:gs>
              <a:gs pos="100000">
                <a:srgbClr val="FFFF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সত্যক সারণি : ডি-মরগানের দ্বিতীয় উপপাদ্য </a:t>
            </a:r>
            <a:endParaRPr lang="en-US" sz="36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059" y="1699223"/>
            <a:ext cx="8610600" cy="4175833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428386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4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5368" y="655320"/>
            <a:ext cx="3738472" cy="548640"/>
          </a:xfrm>
          <a:prstGeom prst="rect">
            <a:avLst/>
          </a:prstGeom>
          <a:gradFill flip="none" rotWithShape="1">
            <a:gsLst>
              <a:gs pos="0">
                <a:srgbClr val="FFFF89">
                  <a:tint val="66000"/>
                  <a:satMod val="160000"/>
                </a:srgbClr>
              </a:gs>
              <a:gs pos="50000">
                <a:srgbClr val="FFFF89">
                  <a:tint val="44500"/>
                  <a:satMod val="160000"/>
                </a:srgbClr>
              </a:gs>
              <a:gs pos="100000">
                <a:srgbClr val="FFFF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0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62733" y="2248989"/>
            <a:ext cx="9525000" cy="914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IN" sz="32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যৌক্তিক যোগ </a:t>
            </a:r>
            <a:r>
              <a:rPr lang="en-US" sz="32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1+1 </a:t>
            </a:r>
            <a:r>
              <a:rPr lang="en-US" sz="32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32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62733" y="3468189"/>
            <a:ext cx="9525000" cy="100584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</a:scheme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1"/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itchFamily="2" charset="2"/>
              <a:buChar char="v"/>
            </a:pPr>
            <a:r>
              <a:rPr lang="bn-IN" sz="32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বুলিয়ান অ্যালজেবরায় </a:t>
            </a:r>
            <a:r>
              <a:rPr lang="en-US" sz="28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A+AB</a:t>
            </a:r>
            <a:r>
              <a:rPr lang="en-US" sz="32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bn-IN" sz="32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722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3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081" y="1143000"/>
            <a:ext cx="9509760" cy="512064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2" algn="just"/>
            <a:r>
              <a:rPr lang="bn-IN" sz="36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উদ্দীপক </a:t>
            </a:r>
            <a:endParaRPr lang="en-US" sz="3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2" indent="-742950" algn="just">
              <a:buFont typeface="+mj-lt"/>
              <a:buAutoNum type="arabicPeriod"/>
            </a:pPr>
            <a:endParaRPr lang="en-US" sz="32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2" algn="just"/>
            <a:endParaRPr lang="en-US" sz="3200" b="1" spc="3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2" algn="just"/>
            <a:endParaRPr lang="en-US" sz="32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2" algn="just"/>
            <a:endParaRPr lang="en-US" sz="3200" b="1" spc="3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lvl="2" algn="just"/>
            <a:r>
              <a:rPr lang="bn-BD" sz="3200" b="1" spc="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প্রশ্ন:</a:t>
            </a:r>
          </a:p>
          <a:p>
            <a:pPr marL="0" lvl="2" algn="just"/>
            <a:r>
              <a:rPr lang="bn-BD" sz="3200" b="1" spc="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বুলিয়ান উপপাদ্য কি ? </a:t>
            </a:r>
          </a:p>
          <a:p>
            <a:pPr marL="0" lvl="2" algn="just"/>
            <a:r>
              <a:rPr lang="bn-BD" sz="3200" b="1" spc="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বুলিয় রাশিমালা ও ফাংশন সম্পর্কে লিখ।</a:t>
            </a:r>
          </a:p>
          <a:p>
            <a:pPr marL="0" lvl="2" algn="just"/>
            <a:r>
              <a:rPr lang="bn-BD" sz="3200" b="1" spc="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উল্লেখিত ২নং উপপাদ্যটির বর্ণনা দাও।</a:t>
            </a:r>
          </a:p>
          <a:p>
            <a:pPr marL="0" lvl="2" algn="just"/>
            <a:r>
              <a:rPr lang="bn-BD" sz="3200" b="1" spc="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উল্লেখিত উপপাদ্য দুটি সত্যক সারণির মাধ্যমে প্রমান করো।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057" y="2026920"/>
            <a:ext cx="4840698" cy="14478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36600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477039"/>
            <a:ext cx="8630654" cy="304698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9600" b="1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আককের মত সবাইকে ধন্যবাদ </a:t>
            </a:r>
            <a:endParaRPr lang="bn-BD" sz="9600" b="1" dirty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6134100" y="72190"/>
            <a:ext cx="4469732" cy="6713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1636296" y="72189"/>
            <a:ext cx="4497805" cy="6713621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Majid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133-E654-48E8-BECC-300974904EF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8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41022"/>
            <a:ext cx="10896600" cy="830997"/>
          </a:xfrm>
          <a:custGeom>
            <a:avLst/>
            <a:gdLst>
              <a:gd name="connsiteX0" fmla="*/ 0 w 3449052"/>
              <a:gd name="connsiteY0" fmla="*/ 0 h 830997"/>
              <a:gd name="connsiteX1" fmla="*/ 3449052 w 3449052"/>
              <a:gd name="connsiteY1" fmla="*/ 0 h 830997"/>
              <a:gd name="connsiteX2" fmla="*/ 3449052 w 3449052"/>
              <a:gd name="connsiteY2" fmla="*/ 830997 h 830997"/>
              <a:gd name="connsiteX3" fmla="*/ 0 w 3449052"/>
              <a:gd name="connsiteY3" fmla="*/ 830997 h 830997"/>
              <a:gd name="connsiteX4" fmla="*/ 0 w 3449052"/>
              <a:gd name="connsiteY4" fmla="*/ 0 h 830997"/>
              <a:gd name="connsiteX0" fmla="*/ 0 w 3449052"/>
              <a:gd name="connsiteY0" fmla="*/ 0 h 830997"/>
              <a:gd name="connsiteX1" fmla="*/ 3449052 w 3449052"/>
              <a:gd name="connsiteY1" fmla="*/ 0 h 830997"/>
              <a:gd name="connsiteX2" fmla="*/ 2830488 w 3449052"/>
              <a:gd name="connsiteY2" fmla="*/ 817550 h 830997"/>
              <a:gd name="connsiteX3" fmla="*/ 0 w 3449052"/>
              <a:gd name="connsiteY3" fmla="*/ 830997 h 830997"/>
              <a:gd name="connsiteX4" fmla="*/ 0 w 3449052"/>
              <a:gd name="connsiteY4" fmla="*/ 0 h 830997"/>
              <a:gd name="connsiteX0" fmla="*/ 753036 w 3449052"/>
              <a:gd name="connsiteY0" fmla="*/ 13447 h 830997"/>
              <a:gd name="connsiteX1" fmla="*/ 3449052 w 3449052"/>
              <a:gd name="connsiteY1" fmla="*/ 0 h 830997"/>
              <a:gd name="connsiteX2" fmla="*/ 2830488 w 3449052"/>
              <a:gd name="connsiteY2" fmla="*/ 817550 h 830997"/>
              <a:gd name="connsiteX3" fmla="*/ 0 w 3449052"/>
              <a:gd name="connsiteY3" fmla="*/ 830997 h 830997"/>
              <a:gd name="connsiteX4" fmla="*/ 753036 w 3449052"/>
              <a:gd name="connsiteY4" fmla="*/ 13447 h 830997"/>
              <a:gd name="connsiteX0" fmla="*/ 524436 w 3220452"/>
              <a:gd name="connsiteY0" fmla="*/ 13447 h 830997"/>
              <a:gd name="connsiteX1" fmla="*/ 3220452 w 3220452"/>
              <a:gd name="connsiteY1" fmla="*/ 0 h 830997"/>
              <a:gd name="connsiteX2" fmla="*/ 2601888 w 3220452"/>
              <a:gd name="connsiteY2" fmla="*/ 817550 h 830997"/>
              <a:gd name="connsiteX3" fmla="*/ 0 w 3220452"/>
              <a:gd name="connsiteY3" fmla="*/ 830997 h 830997"/>
              <a:gd name="connsiteX4" fmla="*/ 524436 w 3220452"/>
              <a:gd name="connsiteY4" fmla="*/ 13447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0452" h="830997">
                <a:moveTo>
                  <a:pt x="524436" y="13447"/>
                </a:moveTo>
                <a:lnTo>
                  <a:pt x="3220452" y="0"/>
                </a:lnTo>
                <a:lnTo>
                  <a:pt x="2601888" y="817550"/>
                </a:lnTo>
                <a:lnTo>
                  <a:pt x="0" y="830997"/>
                </a:lnTo>
                <a:lnTo>
                  <a:pt x="524436" y="13447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চিত্রটি লক্ষ্য কর  </a:t>
            </a:r>
            <a:endParaRPr lang="en-US" sz="4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 Majid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65133-E654-48E8-BECC-300974904EFE}" type="slidenum">
              <a:rPr lang="en-US" smtClean="0"/>
              <a:t>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20772" y="1911584"/>
            <a:ext cx="9525000" cy="35052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 algn="ctr">
              <a:buAutoNum type="arabicPeriod"/>
            </a:pPr>
            <a:r>
              <a:rPr lang="en-US" sz="96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0 </a:t>
            </a:r>
            <a:r>
              <a:rPr lang="en-US" sz="96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+ A = A</a:t>
            </a:r>
          </a:p>
          <a:p>
            <a:pPr marL="742950" indent="-742950" algn="ctr">
              <a:buAutoNum type="arabicPeriod"/>
            </a:pPr>
            <a:r>
              <a:rPr lang="en-US" sz="96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A  . 1 = A</a:t>
            </a:r>
          </a:p>
        </p:txBody>
      </p:sp>
    </p:spTree>
    <p:extLst>
      <p:ext uri="{BB962C8B-B14F-4D97-AF65-F5344CB8AC3E}">
        <p14:creationId xmlns:p14="http://schemas.microsoft.com/office/powerpoint/2010/main" val="225341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295400" y="381000"/>
            <a:ext cx="9601200" cy="5867402"/>
          </a:xfrm>
          <a:noFill/>
          <a:ln w="3175">
            <a:solidFill>
              <a:srgbClr val="BEFEF8"/>
            </a:solidFill>
            <a:prstDash val="solid"/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4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/>
            </a:r>
            <a:br>
              <a:rPr lang="en-US" sz="4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354642" y="6356356"/>
            <a:ext cx="2389558" cy="365125"/>
          </a:xfrm>
        </p:spPr>
        <p:txBody>
          <a:bodyPr/>
          <a:lstStyle/>
          <a:p>
            <a:fld id="{35140E5D-1A20-4D08-B03B-8637590C1EA7}" type="slidenum">
              <a:rPr lang="en-US" sz="1600" b="1"/>
              <a:pPr/>
              <a:t>4</a:t>
            </a:fld>
            <a:endParaRPr lang="en-US" sz="1600" b="1" dirty="0"/>
          </a:p>
        </p:txBody>
      </p:sp>
      <p:sp>
        <p:nvSpPr>
          <p:cNvPr id="5" name="Rectangle 4"/>
          <p:cNvSpPr/>
          <p:nvPr/>
        </p:nvSpPr>
        <p:spPr>
          <a:xfrm>
            <a:off x="4625788" y="685799"/>
            <a:ext cx="3092824" cy="731520"/>
          </a:xfrm>
          <a:prstGeom prst="rect">
            <a:avLst/>
          </a:prstGeom>
          <a:gradFill flip="none" rotWithShape="1">
            <a:gsLst>
              <a:gs pos="0">
                <a:srgbClr val="FFFF89">
                  <a:tint val="66000"/>
                  <a:satMod val="160000"/>
                </a:srgbClr>
              </a:gs>
              <a:gs pos="50000">
                <a:srgbClr val="FFFF89">
                  <a:tint val="44500"/>
                  <a:satMod val="160000"/>
                </a:srgbClr>
              </a:gs>
              <a:gs pos="100000">
                <a:srgbClr val="FFFF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 পদ্ধতি</a:t>
            </a:r>
            <a:endParaRPr lang="en-US" sz="4800" spc="3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828800" y="1676400"/>
            <a:ext cx="8534400" cy="4297680"/>
          </a:xfrm>
          <a:prstGeom prst="ellipse">
            <a:avLst/>
          </a:prstGeom>
          <a:noFill/>
          <a:ln>
            <a:solidFill>
              <a:schemeClr val="bg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spc="3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বুলিয়ান ও ডি-মরগানের উপপাদ্য</a:t>
            </a:r>
            <a:endParaRPr lang="en-US" sz="60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6424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53846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1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9873" y="685800"/>
            <a:ext cx="2528454" cy="548640"/>
          </a:xfrm>
          <a:prstGeom prst="rect">
            <a:avLst/>
          </a:prstGeom>
          <a:gradFill flip="none" rotWithShape="1">
            <a:gsLst>
              <a:gs pos="0">
                <a:srgbClr val="FFFF89">
                  <a:tint val="66000"/>
                  <a:satMod val="160000"/>
                </a:srgbClr>
              </a:gs>
              <a:gs pos="50000">
                <a:srgbClr val="FFFF89">
                  <a:tint val="44500"/>
                  <a:satMod val="160000"/>
                </a:srgbClr>
              </a:gs>
              <a:gs pos="100000">
                <a:srgbClr val="FFFF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spc="30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spc="3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38300" y="1455741"/>
            <a:ext cx="8915400" cy="685800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spc="3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000" b="1" spc="3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spc="30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------</a:t>
            </a:r>
            <a:endParaRPr lang="en-US" sz="4000" b="1" spc="3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5900" y="2862640"/>
            <a:ext cx="9296400" cy="667741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2" indent="-571500" algn="just">
              <a:buFont typeface="Arial" pitchFamily="34" charset="0"/>
              <a:buChar char="•"/>
            </a:pPr>
            <a:r>
              <a:rPr lang="bn-IN" sz="28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বুলিয়ান উপপাদ্য কী তা ব্যাখ্যা করতে পারবে। </a:t>
            </a:r>
            <a:endParaRPr lang="bn-BD" sz="2800" b="1" spc="3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85900" y="4251480"/>
            <a:ext cx="9296400" cy="666972"/>
          </a:xfrm>
          <a:prstGeom prst="rect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lvl="2" indent="-571500" algn="just">
              <a:buFont typeface="Arial" pitchFamily="34" charset="0"/>
              <a:buChar char="•"/>
            </a:pPr>
            <a:r>
              <a:rPr lang="bn-IN" sz="28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ডে-মরগানের উপপাদ্য কী তা ব্যাখ্যা করতে পারবে। </a:t>
            </a:r>
            <a:endParaRPr lang="bn-BD" sz="2800" b="1" spc="3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8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0727" y="685800"/>
            <a:ext cx="4786746" cy="548640"/>
          </a:xfrm>
          <a:prstGeom prst="rect">
            <a:avLst/>
          </a:prstGeom>
          <a:gradFill flip="none" rotWithShape="1">
            <a:gsLst>
              <a:gs pos="0">
                <a:srgbClr val="FFFF89">
                  <a:tint val="66000"/>
                  <a:satMod val="160000"/>
                </a:srgbClr>
              </a:gs>
              <a:gs pos="50000">
                <a:srgbClr val="FFFF89">
                  <a:tint val="44500"/>
                  <a:satMod val="160000"/>
                </a:srgbClr>
              </a:gs>
              <a:gs pos="100000">
                <a:srgbClr val="FFFF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spc="30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বুলিয়ান উপপাদ্য কী?</a:t>
            </a:r>
            <a:endParaRPr lang="en-US" sz="4400" b="1" spc="3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9220" y="1443446"/>
            <a:ext cx="9509760" cy="48463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6000" b="1" spc="30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যেসব উপপাদ্য ব্যবহার করে জর্জ বুল সকল প্রকার যুক্তিসঙ্গত বিষয়ের গাণিতিক রূপ প্রদান করেন সেগুলোই মূলত বুলিয়ান উপপাদ্য। </a:t>
            </a:r>
            <a:endParaRPr lang="en-US" sz="6000" b="1" spc="3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06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2183" y="727166"/>
            <a:ext cx="3633334" cy="762000"/>
          </a:xfrm>
          <a:prstGeom prst="rect">
            <a:avLst/>
          </a:prstGeom>
          <a:gradFill flip="none" rotWithShape="1">
            <a:gsLst>
              <a:gs pos="0">
                <a:srgbClr val="FFFF89">
                  <a:tint val="66000"/>
                  <a:satMod val="160000"/>
                </a:srgbClr>
              </a:gs>
              <a:gs pos="50000">
                <a:srgbClr val="FFFF89">
                  <a:tint val="44500"/>
                  <a:satMod val="160000"/>
                </a:srgbClr>
              </a:gs>
              <a:gs pos="100000">
                <a:srgbClr val="FFFF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বুলিয়ান উপপাদ্য</a:t>
            </a:r>
            <a:endParaRPr lang="en-US" sz="40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2550" y="1489166"/>
            <a:ext cx="9509760" cy="484632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itchFamily="34" charset="0"/>
              <a:buChar char="•"/>
            </a:pPr>
            <a:r>
              <a:rPr lang="bn-BD" sz="4000" b="1" spc="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</a:t>
            </a:r>
            <a:r>
              <a:rPr lang="bn-BD" sz="40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bn-IN" sz="40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(Basic </a:t>
            </a:r>
            <a:r>
              <a:rPr lang="en-US" sz="32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Theorem)</a:t>
            </a:r>
          </a:p>
          <a:p>
            <a:pPr marL="571500" indent="-571500" algn="just">
              <a:buFont typeface="Arial" pitchFamily="34" charset="0"/>
              <a:buChar char="•"/>
            </a:pPr>
            <a:r>
              <a:rPr lang="bn-IN" sz="40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bn-BD" sz="40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উপপাদ্য</a:t>
            </a:r>
            <a:r>
              <a:rPr lang="bn-IN" sz="40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(Commutative </a:t>
            </a:r>
            <a:r>
              <a:rPr lang="en-US" sz="32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Theorem</a:t>
            </a:r>
            <a:r>
              <a:rPr lang="en-US" sz="32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)</a:t>
            </a:r>
            <a:endParaRPr lang="en-US" sz="32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horautraMJ" pitchFamily="2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bn-IN" sz="40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অনুষঙ্গ</a:t>
            </a:r>
            <a:r>
              <a:rPr lang="bn-BD" sz="40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spc="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32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(Associative </a:t>
            </a:r>
            <a:r>
              <a:rPr lang="en-US" sz="32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Theorem</a:t>
            </a:r>
            <a:r>
              <a:rPr lang="en-US" sz="32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)</a:t>
            </a:r>
            <a:endParaRPr lang="en-US" sz="32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horautraMJ" pitchFamily="2" charset="0"/>
            </a:endParaRPr>
          </a:p>
          <a:p>
            <a:pPr marL="571500" indent="-571500" algn="just">
              <a:buFont typeface="Arial" pitchFamily="34" charset="0"/>
              <a:buChar char="•"/>
            </a:pPr>
            <a:r>
              <a:rPr lang="bn-IN" sz="40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r>
              <a:rPr lang="bn-BD" sz="40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spc="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32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(Distributed </a:t>
            </a:r>
            <a:r>
              <a:rPr lang="en-US" sz="3200" b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Theorem</a:t>
            </a:r>
            <a:r>
              <a:rPr lang="en-US" sz="32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)</a:t>
            </a:r>
            <a:endParaRPr lang="en-US" sz="3200" b="1" spc="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horautra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33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2096" y="648789"/>
            <a:ext cx="6339998" cy="548640"/>
          </a:xfrm>
          <a:prstGeom prst="rect">
            <a:avLst/>
          </a:prstGeom>
          <a:gradFill flip="none" rotWithShape="1">
            <a:gsLst>
              <a:gs pos="0">
                <a:srgbClr val="FFFF89">
                  <a:tint val="66000"/>
                  <a:satMod val="160000"/>
                </a:srgbClr>
              </a:gs>
              <a:gs pos="50000">
                <a:srgbClr val="FFFF89">
                  <a:tint val="44500"/>
                  <a:satMod val="160000"/>
                </a:srgbClr>
              </a:gs>
              <a:gs pos="100000">
                <a:srgbClr val="FFFF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বুলিয়ান </a:t>
            </a:r>
            <a:r>
              <a:rPr lang="bn-BD" sz="3600" b="1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উপপাদ্য</a:t>
            </a:r>
            <a:r>
              <a:rPr lang="en-US" sz="3600" b="1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:</a:t>
            </a:r>
            <a:r>
              <a:rPr lang="en-US" sz="4000" b="1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 </a:t>
            </a:r>
            <a:r>
              <a:rPr lang="en-US" sz="32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Identity Law</a:t>
            </a:r>
            <a:endParaRPr lang="en-US" sz="3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horautra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0160" y="1593669"/>
            <a:ext cx="9949384" cy="4445725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Identity </a:t>
            </a:r>
            <a:r>
              <a:rPr lang="en-US" sz="4000" b="1" spc="3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Law : </a:t>
            </a:r>
            <a:endParaRPr lang="en-US" sz="4000" b="1" spc="3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horautraMJ" pitchFamily="2" charset="0"/>
            </a:endParaRPr>
          </a:p>
          <a:p>
            <a:pPr algn="ctr"/>
            <a:r>
              <a:rPr lang="bn-BD" sz="4000" b="1" spc="3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যেমন </a:t>
            </a:r>
            <a:r>
              <a:rPr lang="en-US" sz="4000" b="1" spc="3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A</a:t>
            </a:r>
            <a:r>
              <a:rPr lang="bn-BD" sz="4000" b="1" spc="3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 </a:t>
            </a:r>
            <a:r>
              <a:rPr lang="bn-BD" sz="4000" b="1" spc="3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একটি </a:t>
            </a:r>
            <a:r>
              <a:rPr lang="bn-BD" sz="4000" b="1" spc="3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ভেরিয়েবল </a:t>
            </a:r>
            <a:r>
              <a:rPr lang="en-US" sz="4000" b="1" spc="30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Identity</a:t>
            </a:r>
            <a:r>
              <a:rPr lang="bn-BD" sz="4000" b="1" spc="3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 </a:t>
            </a:r>
            <a:r>
              <a:rPr lang="bn-BD" sz="4000" b="1" spc="3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এবং এর ইনপুট ও আউটপুট একই </a:t>
            </a:r>
            <a:r>
              <a:rPr lang="bn-BD" sz="4000" b="1" spc="30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থাকবে</a:t>
            </a:r>
            <a:r>
              <a:rPr lang="bn-BD" sz="4000" b="1" spc="30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।</a:t>
            </a:r>
            <a:endParaRPr lang="bn-IN" sz="4000" b="1" spc="30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horautraMJ" pitchFamily="2" charset="0"/>
              <a:cs typeface="GhorautraMJ" pitchFamily="2" charset="0"/>
            </a:endParaRPr>
          </a:p>
          <a:p>
            <a:pPr algn="ctr"/>
            <a:r>
              <a:rPr lang="en-US" sz="40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GhorautraMJ" pitchFamily="2" charset="0"/>
              </a:rPr>
              <a:t>1. </a:t>
            </a:r>
            <a:r>
              <a:rPr lang="en-US" sz="40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0 </a:t>
            </a:r>
            <a:r>
              <a:rPr lang="en-US" sz="40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+ A = A</a:t>
            </a:r>
          </a:p>
          <a:p>
            <a:pPr algn="ctr"/>
            <a:r>
              <a:rPr lang="en-US" sz="4000" b="1" spc="30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2. A  </a:t>
            </a:r>
            <a:r>
              <a:rPr lang="en-US" sz="4000" b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. 1 = A</a:t>
            </a:r>
          </a:p>
        </p:txBody>
      </p:sp>
    </p:spTree>
    <p:extLst>
      <p:ext uri="{BB962C8B-B14F-4D97-AF65-F5344CB8AC3E}">
        <p14:creationId xmlns:p14="http://schemas.microsoft.com/office/powerpoint/2010/main" val="368773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6252" y="753292"/>
            <a:ext cx="6934200" cy="548640"/>
          </a:xfrm>
          <a:prstGeom prst="rect">
            <a:avLst/>
          </a:prstGeom>
          <a:gradFill flip="none" rotWithShape="1">
            <a:gsLst>
              <a:gs pos="0">
                <a:srgbClr val="FFFF89">
                  <a:tint val="66000"/>
                  <a:satMod val="160000"/>
                </a:srgbClr>
              </a:gs>
              <a:gs pos="50000">
                <a:srgbClr val="FFFF89">
                  <a:tint val="44500"/>
                  <a:satMod val="160000"/>
                </a:srgbClr>
              </a:gs>
              <a:gs pos="100000">
                <a:srgbClr val="FFFF8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সত্যক সারণি </a:t>
            </a:r>
            <a:r>
              <a:rPr lang="en-US" sz="4000" b="1" spc="30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horautraMJ" pitchFamily="2" charset="0"/>
                <a:cs typeface="GhorautraMJ" pitchFamily="2" charset="0"/>
              </a:rPr>
              <a:t>: </a:t>
            </a:r>
            <a:r>
              <a:rPr lang="en-US" sz="3200" b="1" spc="3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horautraMJ" pitchFamily="2" charset="0"/>
              </a:rPr>
              <a:t>Identity Law</a:t>
            </a:r>
            <a:endParaRPr lang="en-US" sz="3200" b="1" spc="3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GhorautraMJ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578" y="2309948"/>
            <a:ext cx="11024690" cy="287600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5144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1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445</Words>
  <Application>Microsoft Office PowerPoint</Application>
  <PresentationFormat>Widescreen</PresentationFormat>
  <Paragraphs>87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GhorautraMJ</vt:lpstr>
      <vt:lpstr>Lucida Sans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ASUS-PC</dc:creator>
  <cp:lastModifiedBy>ASUS-PC</cp:lastModifiedBy>
  <cp:revision>51</cp:revision>
  <dcterms:created xsi:type="dcterms:W3CDTF">2020-11-19T02:03:56Z</dcterms:created>
  <dcterms:modified xsi:type="dcterms:W3CDTF">2020-12-03T03:27:44Z</dcterms:modified>
</cp:coreProperties>
</file>