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57" r:id="rId6"/>
    <p:sldId id="259" r:id="rId7"/>
    <p:sldId id="268" r:id="rId8"/>
    <p:sldId id="260" r:id="rId9"/>
    <p:sldId id="261" r:id="rId10"/>
    <p:sldId id="258" r:id="rId11"/>
    <p:sldId id="262" r:id="rId12"/>
    <p:sldId id="263" r:id="rId13"/>
    <p:sldId id="264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6F011-1F1F-D544-BA16-256E7F20A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28C2A-36D7-CB48-8828-0063C3FB8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1E663-5E90-8048-8315-6E01EC9C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B8BB9-6DDA-1647-BF1F-6A8441EB3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E1AAC-E89D-BF48-BD37-B16ECCFED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93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10784-9C4F-964D-AA76-7BE8F99E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5CE87-D544-F243-B06B-B365A348F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AB431-4AAC-D24E-AA70-EE4D32F9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17C8D-7555-3349-B063-992300F3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32275-3379-6A4B-9440-E98BF447A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34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BE1444-3EB6-1746-BEAA-06DAD5B1E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9BA3F-1DBA-EF41-AEDB-A5FECEBE8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E7087-FE32-E84A-81CB-59E13C94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FD8DC-B846-D34B-8AE4-2F45BA12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03334-956C-B54C-A420-DA688B9D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93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6A57-972E-6B40-B5EE-32E66B50F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73413-A960-3E4B-ADF9-DDD5A0D2D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01B50-8CA9-2443-BC04-1053F0D9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83D55-0A3F-DB49-878F-48819E9A6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B622E-E316-9A4A-87CA-36ACE4AD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95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30E87-28D4-234A-BD88-4CCB2386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224C4-72EB-854D-BB04-AED38AABF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04086-F4CE-774D-B41C-C047714E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AC1A2-FCB0-A441-802F-5BEE4BD3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E7356-4BB2-3948-8EED-FB0BFC7F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9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732BC-5672-6D40-AB32-8CCAE78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869F5-3191-124A-86B4-55C7D8453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327F6-ECC7-E44D-9D70-3BD89612B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F0D75-BD0A-C849-BD44-67720BB1F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1C3AB-408B-7F4E-A3F6-78947B3C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5111B-87D3-F744-8F00-0B67FA71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6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88AA-A128-B94A-991D-071ACAEC2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D4FA4-FA83-D647-91DD-C26B583A7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CD7DB-1FB5-484D-A5B6-E1565E170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F853C-16F2-214A-9E0B-1995BEB57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3CD1C3-EAAF-0A4C-917D-0673B7C64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228AF1-56CA-F24C-BAD0-23EE2E48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7399B7-6C3B-A448-BBEF-614E5FF7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AE3686-456E-124A-BE6B-6F5EE6B2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04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FD6E-2993-5C4B-A8D6-4EE4559C6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B6D3B-63CF-A24E-8AFD-8F064F5A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860DB-0204-0D4D-93AB-E1A28138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2FC7D-6ACC-9B41-9536-EC5063779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2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F959E8-BB8B-BE4B-A8EF-51F3E006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8A20D-0652-5E4B-99E7-44FD7DEA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CE684-95F5-6648-B60D-8809A006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41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A6B9-5343-424C-8C1D-765C28B6F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7A274-B6E6-734F-997C-80E912EA6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425A7-BEBD-9F4F-825D-E98255057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963F8-C821-3541-BA6A-50468CE42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6089A-4233-C54A-B74F-B59C53AB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0F6B7-0831-0F4E-9D39-EA812D8B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18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823B7-C8F6-664B-9B00-16947507B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E281D-B042-744C-BBFF-D3E4721E8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B700F-9B35-CB4F-9D0B-5A523B71C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FF76F-E7B1-014B-8E53-59553EA3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DD4C2-22AE-C144-9703-59A97AB1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727CC-DF06-C849-B47D-CC917BC8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70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A7B4A-D348-434E-AB8D-251F13805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076AB-86F0-4A46-B035-B80630870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944D-7E9E-274C-856D-7B1AA799A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934CB-4FFE-024E-A453-A063C0E40B8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B8E7E-7D1B-2543-92CC-A27A60EE3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566FA-A731-1A47-921F-F15B77075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3FEB-57A8-FF41-A197-0F4C51E5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7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12045A9-6B90-354B-A8A8-51A4F1032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0"/>
            <a:ext cx="11525250" cy="66794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BD7CEC-2976-1E41-8229-73E8B1B9E4BD}"/>
              </a:ext>
            </a:extLst>
          </p:cNvPr>
          <p:cNvSpPr txBox="1"/>
          <p:nvPr/>
        </p:nvSpPr>
        <p:spPr>
          <a:xfrm rot="18137389">
            <a:off x="-605152" y="1548501"/>
            <a:ext cx="4441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>
                <a:solidFill>
                  <a:srgbClr val="FF0000"/>
                </a:solidFill>
              </a:rPr>
              <a:t>শুভেচছা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9C2689-FC49-2948-B7A5-9CF0FE3F700E}"/>
              </a:ext>
            </a:extLst>
          </p:cNvPr>
          <p:cNvSpPr txBox="1"/>
          <p:nvPr/>
        </p:nvSpPr>
        <p:spPr>
          <a:xfrm>
            <a:off x="7613450" y="5113139"/>
            <a:ext cx="3387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200" b="1">
                <a:solidFill>
                  <a:srgbClr val="FFFF00"/>
                </a:solidFill>
              </a:rPr>
              <a:t>সবাইকে</a:t>
            </a:r>
          </a:p>
        </p:txBody>
      </p:sp>
    </p:spTree>
    <p:extLst>
      <p:ext uri="{BB962C8B-B14F-4D97-AF65-F5344CB8AC3E}">
        <p14:creationId xmlns:p14="http://schemas.microsoft.com/office/powerpoint/2010/main" val="3058267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BAE638CB-2DC3-9A46-83BD-3A00E6769097}"/>
              </a:ext>
            </a:extLst>
          </p:cNvPr>
          <p:cNvSpPr/>
          <p:nvPr/>
        </p:nvSpPr>
        <p:spPr>
          <a:xfrm>
            <a:off x="1491257" y="0"/>
            <a:ext cx="9724430" cy="1086851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00B050"/>
                </a:solidFill>
              </a:rPr>
              <a:t>বাস্তুতন্ত্রের প্রকারভেদ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C19978-3876-4B44-B797-430DAB4329F6}"/>
              </a:ext>
            </a:extLst>
          </p:cNvPr>
          <p:cNvSpPr/>
          <p:nvPr/>
        </p:nvSpPr>
        <p:spPr>
          <a:xfrm rot="10800000">
            <a:off x="5965029" y="1134873"/>
            <a:ext cx="5650113" cy="92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8116BCFB-E9C4-8D44-9ED9-76425294C588}"/>
              </a:ext>
            </a:extLst>
          </p:cNvPr>
          <p:cNvSpPr/>
          <p:nvPr/>
        </p:nvSpPr>
        <p:spPr>
          <a:xfrm>
            <a:off x="10871549" y="1227865"/>
            <a:ext cx="743594" cy="1031986"/>
          </a:xfrm>
          <a:prstGeom prst="downArrow">
            <a:avLst>
              <a:gd name="adj1" fmla="val 51592"/>
              <a:gd name="adj2" fmla="val 3494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FC2EB522-D604-704D-8015-B42CB3C1525F}"/>
              </a:ext>
            </a:extLst>
          </p:cNvPr>
          <p:cNvSpPr/>
          <p:nvPr/>
        </p:nvSpPr>
        <p:spPr>
          <a:xfrm>
            <a:off x="5775072" y="1203058"/>
            <a:ext cx="743594" cy="1031986"/>
          </a:xfrm>
          <a:prstGeom prst="downArrow">
            <a:avLst>
              <a:gd name="adj1" fmla="val 51592"/>
              <a:gd name="adj2" fmla="val 3494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D89DD6-3618-EE48-B707-F3626FFA24F2}"/>
              </a:ext>
            </a:extLst>
          </p:cNvPr>
          <p:cNvSpPr txBox="1"/>
          <p:nvPr/>
        </p:nvSpPr>
        <p:spPr>
          <a:xfrm>
            <a:off x="5332399" y="221023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স্থলজ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FF02B5-4360-A949-816D-1FB1C8631505}"/>
              </a:ext>
            </a:extLst>
          </p:cNvPr>
          <p:cNvSpPr txBox="1"/>
          <p:nvPr/>
        </p:nvSpPr>
        <p:spPr>
          <a:xfrm>
            <a:off x="10277475" y="225985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জলজ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26C5E8-9B89-F042-8FBA-74577FDA6068}"/>
              </a:ext>
            </a:extLst>
          </p:cNvPr>
          <p:cNvSpPr txBox="1"/>
          <p:nvPr/>
        </p:nvSpPr>
        <p:spPr>
          <a:xfrm>
            <a:off x="7582871" y="123353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২প্রকার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6703F3-DC18-E146-A405-4482521947CA}"/>
              </a:ext>
            </a:extLst>
          </p:cNvPr>
          <p:cNvSpPr txBox="1"/>
          <p:nvPr/>
        </p:nvSpPr>
        <p:spPr>
          <a:xfrm>
            <a:off x="5284774" y="2736501"/>
            <a:ext cx="3852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/>
              <a:t>বনভূমির বাস্তুতন্ত্র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/>
              <a:t>মরুভূমির বাস্তুতন্ত্র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7364BF-BFEE-534B-B06E-71C3FAF6B5C7}"/>
              </a:ext>
            </a:extLst>
          </p:cNvPr>
          <p:cNvSpPr txBox="1"/>
          <p:nvPr/>
        </p:nvSpPr>
        <p:spPr>
          <a:xfrm>
            <a:off x="8774609" y="2736501"/>
            <a:ext cx="3852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/>
              <a:t>পুকুরের বাস্তুতন্ত্র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/>
              <a:t>নদ-নদীর বাস্তুতন্ত্র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/>
              <a:t>সমুদ্রের বাস্তুতন্ত্র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5ECB69-FF72-1444-BA02-6ED662B8ED13}"/>
              </a:ext>
            </a:extLst>
          </p:cNvPr>
          <p:cNvSpPr txBox="1"/>
          <p:nvPr/>
        </p:nvSpPr>
        <p:spPr>
          <a:xfrm>
            <a:off x="-307254" y="1074507"/>
            <a:ext cx="63319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B050"/>
                </a:solidFill>
              </a:rPr>
              <a:t>স্থলজ বাস্তুতন্ত্রঃ</a:t>
            </a:r>
            <a:r>
              <a:rPr lang="en-US" sz="3200"/>
              <a:t>বাংলাদেশের বনভূমি অঞ্চলকেপ্রধান ২টি অঞ্চলে ভাগ করা যায়।</a:t>
            </a:r>
          </a:p>
          <a:p>
            <a:pPr algn="ctr"/>
            <a:r>
              <a:rPr lang="en-US" sz="3200" b="1">
                <a:solidFill>
                  <a:srgbClr val="00B050"/>
                </a:solidFill>
              </a:rPr>
              <a:t>১.সিলেট ও পার্বত্য চট্টগ্রামের বনাঞ্চল</a:t>
            </a:r>
          </a:p>
          <a:p>
            <a:pPr algn="ctr"/>
            <a:r>
              <a:rPr lang="en-US" sz="3200" b="1">
                <a:solidFill>
                  <a:srgbClr val="00B050"/>
                </a:solidFill>
              </a:rPr>
              <a:t>২.খুলনা সমুদ্র উপকূলবর্তী সুন্দরবন অঞ্চল</a:t>
            </a:r>
          </a:p>
          <a:p>
            <a:pPr algn="ctr"/>
            <a:r>
              <a:rPr lang="en-US" sz="3200" b="1">
                <a:solidFill>
                  <a:srgbClr val="00B050"/>
                </a:solidFill>
              </a:rPr>
              <a:t>    </a:t>
            </a:r>
            <a:r>
              <a:rPr lang="en-US" sz="4000" b="1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1C441E-A3CA-684A-BAA1-778D02F9E9DE}"/>
              </a:ext>
            </a:extLst>
          </p:cNvPr>
          <p:cNvSpPr txBox="1"/>
          <p:nvPr/>
        </p:nvSpPr>
        <p:spPr>
          <a:xfrm>
            <a:off x="395598" y="4992899"/>
            <a:ext cx="1150254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/>
              <a:t>সুন্দবনের বনাঞ্চলঃ</a:t>
            </a:r>
            <a:r>
              <a:rPr lang="en-US" sz="3200">
                <a:solidFill>
                  <a:srgbClr val="00B050"/>
                </a:solidFill>
              </a:rPr>
              <a:t>ম্যানগ্রোভ বন নামে পরিচিত।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00B050"/>
                </a:solidFill>
              </a:rPr>
              <a:t> </a:t>
            </a:r>
            <a:r>
              <a:rPr lang="en-US" sz="3200">
                <a:solidFill>
                  <a:srgbClr val="FF0000"/>
                </a:solidFill>
              </a:rPr>
              <a:t> জোয়ার-ভাটার</a:t>
            </a:r>
            <a:r>
              <a:rPr lang="en-US" sz="3200"/>
              <a:t> কারণে এ অঞ্চলে মাটির লবনাক্ততা বেশি,মাটি বেশ কর্দমাক্ত। তাই লবনাক্ততা সহ্যকারী উদ্ভিদই এ বনে জন্মে।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35042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4DD83-BC1E-5145-B69A-241BCD30B5B0}"/>
              </a:ext>
            </a:extLst>
          </p:cNvPr>
          <p:cNvSpPr txBox="1"/>
          <p:nvPr/>
        </p:nvSpPr>
        <p:spPr>
          <a:xfrm>
            <a:off x="59532" y="482203"/>
            <a:ext cx="60364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/>
              <a:t>মাটি কর্দমাক্ত থাকার কারণে উদ্ভিদসমূহ অক্সিজেন গ্রহণ করতে পারে না।  তাই এখানকার উদ্ভিদের </a:t>
            </a:r>
            <a:r>
              <a:rPr lang="en-US" sz="3200">
                <a:solidFill>
                  <a:srgbClr val="FF0000"/>
                </a:solidFill>
              </a:rPr>
              <a:t>মূল মাটির নিচে না গিয়ে উপরে উঠে আসে এবং মূলের আগায় অসংখ্য ছিদ্র</a:t>
            </a:r>
            <a:r>
              <a:rPr lang="en-US" sz="3200"/>
              <a:t> থাকে।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>
                <a:solidFill>
                  <a:srgbClr val="FF0000"/>
                </a:solidFill>
              </a:rPr>
              <a:t>সুন্দরী, গরান,গেওয়া,গোলপাতা </a:t>
            </a:r>
            <a:r>
              <a:rPr lang="en-US" sz="3200"/>
              <a:t>প্রধান উদ্ভিদ,এরা উৎপাদক।</a:t>
            </a:r>
          </a:p>
          <a:p>
            <a:pPr algn="ctr"/>
            <a:r>
              <a:rPr lang="en-US" sz="3200"/>
              <a:t>পোকামাকড়, পাখি,হরিণ ১ম স্তরের,</a:t>
            </a:r>
            <a:r>
              <a:rPr lang="en-US" sz="3200">
                <a:solidFill>
                  <a:srgbClr val="FF0000"/>
                </a:solidFill>
              </a:rPr>
              <a:t> বানর,কচ্ছপ, সারস</a:t>
            </a:r>
            <a:r>
              <a:rPr lang="en-US" sz="3200"/>
              <a:t> ২য় স্তরের, বাঘ,শূকর সর্বোচ্চ স্তরের খাদক।  </a:t>
            </a:r>
            <a:r>
              <a:rPr lang="en-US" sz="3200">
                <a:solidFill>
                  <a:srgbClr val="FF0000"/>
                </a:solidFill>
              </a:rPr>
              <a:t>  </a:t>
            </a:r>
            <a:r>
              <a:rPr lang="en-US" sz="3200"/>
              <a:t>     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CAF17C2F-774B-0341-864A-06F129C8F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94742"/>
            <a:ext cx="5816204" cy="51966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8689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F72B6979-DC20-E542-9E71-86F4C32E0627}"/>
              </a:ext>
            </a:extLst>
          </p:cNvPr>
          <p:cNvSpPr/>
          <p:nvPr/>
        </p:nvSpPr>
        <p:spPr>
          <a:xfrm>
            <a:off x="3062881" y="0"/>
            <a:ext cx="6741915" cy="836819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/>
              <a:t>জলজ বাস্তুতন্ত্র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5A68AA-12EB-B34C-83A9-59937CCB03B0}"/>
              </a:ext>
            </a:extLst>
          </p:cNvPr>
          <p:cNvSpPr txBox="1"/>
          <p:nvPr/>
        </p:nvSpPr>
        <p:spPr>
          <a:xfrm>
            <a:off x="345335" y="950872"/>
            <a:ext cx="11501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70C0"/>
                </a:solidFill>
              </a:rPr>
              <a:t>স্বাদু পানির ১টি ছোট পুকুর জলজ বাস্তুতন্ত্রের স্বয়ংসম্পূর্ণ উদাহরণ।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437624-1644-C742-AB8A-BB4D83898C22}"/>
              </a:ext>
            </a:extLst>
          </p:cNvPr>
          <p:cNvSpPr/>
          <p:nvPr/>
        </p:nvSpPr>
        <p:spPr>
          <a:xfrm rot="10800000" flipV="1">
            <a:off x="1464467" y="2352794"/>
            <a:ext cx="9736286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7439C713-E4A4-9A4C-B75D-C67905661374}"/>
              </a:ext>
            </a:extLst>
          </p:cNvPr>
          <p:cNvSpPr/>
          <p:nvPr/>
        </p:nvSpPr>
        <p:spPr>
          <a:xfrm>
            <a:off x="1047751" y="2395716"/>
            <a:ext cx="978744" cy="1140555"/>
          </a:xfrm>
          <a:prstGeom prst="downArrow">
            <a:avLst>
              <a:gd name="adj1" fmla="val 27890"/>
              <a:gd name="adj2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5B6862C-FE56-7A44-A8F2-6BB63C94B03A}"/>
              </a:ext>
            </a:extLst>
          </p:cNvPr>
          <p:cNvSpPr/>
          <p:nvPr/>
        </p:nvSpPr>
        <p:spPr>
          <a:xfrm>
            <a:off x="10522585" y="2340682"/>
            <a:ext cx="978744" cy="1140555"/>
          </a:xfrm>
          <a:prstGeom prst="downArrow">
            <a:avLst>
              <a:gd name="adj1" fmla="val 27890"/>
              <a:gd name="adj2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4CDDC-8CAC-5847-8F93-7E5FDB1E9317}"/>
              </a:ext>
            </a:extLst>
          </p:cNvPr>
          <p:cNvSpPr txBox="1"/>
          <p:nvPr/>
        </p:nvSpPr>
        <p:spPr>
          <a:xfrm>
            <a:off x="9333307" y="3406770"/>
            <a:ext cx="2858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accent6"/>
                </a:solidFill>
              </a:rPr>
              <a:t>জীব উপাদান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0804C5-1B52-9245-BB35-BD6FE213C332}"/>
              </a:ext>
            </a:extLst>
          </p:cNvPr>
          <p:cNvSpPr txBox="1"/>
          <p:nvPr/>
        </p:nvSpPr>
        <p:spPr>
          <a:xfrm>
            <a:off x="194019" y="3445399"/>
            <a:ext cx="3051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accent6"/>
                </a:solidFill>
              </a:rPr>
              <a:t>অজীব উপাদান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4A3BF8-931D-6D44-9DF7-7A67068898E3}"/>
              </a:ext>
            </a:extLst>
          </p:cNvPr>
          <p:cNvSpPr/>
          <p:nvPr/>
        </p:nvSpPr>
        <p:spPr>
          <a:xfrm>
            <a:off x="0" y="3991545"/>
            <a:ext cx="5756673" cy="15719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C00000"/>
                </a:solidFill>
              </a:rPr>
              <a:t>পানি,দ্রবীভূত অক্সিজেন,কার্বন-ডাইঅক্সাইড,জৈব পদার্থ।</a:t>
            </a:r>
            <a:r>
              <a:rPr lang="en-US" sz="2400">
                <a:solidFill>
                  <a:schemeClr val="tx1"/>
                </a:solidFill>
              </a:rPr>
              <a:t>যা জীব সরাসরি গ্রহণ করতে পারে। </a:t>
            </a:r>
            <a:r>
              <a:rPr lang="en-US" sz="240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64435B-D52E-934D-9A2D-075BC500CA64}"/>
              </a:ext>
            </a:extLst>
          </p:cNvPr>
          <p:cNvSpPr/>
          <p:nvPr/>
        </p:nvSpPr>
        <p:spPr>
          <a:xfrm>
            <a:off x="7276452" y="3921288"/>
            <a:ext cx="5056688" cy="18644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B0F0"/>
                </a:solidFill>
              </a:rPr>
              <a:t>উৎপাদক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B0F0"/>
                </a:solidFill>
              </a:rPr>
              <a:t>১ম স্তরের খাদক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B0F0"/>
                </a:solidFill>
              </a:rPr>
              <a:t>২য় স্তরের খাদক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B0F0"/>
                </a:solidFill>
              </a:rPr>
              <a:t>৩য় স্তরের খাদক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B0F0"/>
                </a:solidFill>
              </a:rPr>
              <a:t>বিয়োজক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CBEDA8-5307-E745-AEE9-4A084E35FDBF}"/>
              </a:ext>
            </a:extLst>
          </p:cNvPr>
          <p:cNvSpPr txBox="1"/>
          <p:nvPr/>
        </p:nvSpPr>
        <p:spPr>
          <a:xfrm>
            <a:off x="4193004" y="2363026"/>
            <a:ext cx="4772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পুকুরের বাস্তুতন্ত্রের উপাদানসমূহ </a:t>
            </a:r>
          </a:p>
        </p:txBody>
      </p:sp>
    </p:spTree>
    <p:extLst>
      <p:ext uri="{BB962C8B-B14F-4D97-AF65-F5344CB8AC3E}">
        <p14:creationId xmlns:p14="http://schemas.microsoft.com/office/powerpoint/2010/main" val="506450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4F87DC-7469-844A-B65A-538D7962C51B}"/>
              </a:ext>
            </a:extLst>
          </p:cNvPr>
          <p:cNvSpPr txBox="1"/>
          <p:nvPr/>
        </p:nvSpPr>
        <p:spPr>
          <a:xfrm>
            <a:off x="-201458" y="0"/>
            <a:ext cx="842272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B050"/>
                </a:solidFill>
              </a:rPr>
              <a:t>জীবজ উপাদানঃ</a:t>
            </a:r>
            <a:endParaRPr lang="en-US" sz="320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/>
              <a:t>উৎপাদকঃভাসমান ক্ষুদ্র ক্ষুদ্র আণুবীক্ষণিক উদ্ভিদ,যেগুলো</a:t>
            </a:r>
            <a:r>
              <a:rPr lang="en-US" sz="32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>
                <a:solidFill>
                  <a:schemeClr val="accent6">
                    <a:lumMod val="50000"/>
                  </a:schemeClr>
                </a:solidFill>
              </a:rPr>
              <a:t>ফাইটোপ্লাংটন </a:t>
            </a:r>
            <a:r>
              <a:rPr lang="en-US" sz="3200"/>
              <a:t>নামে পরিচিত। রয়েছে ক্ষুদ্র ক্ষুদ্র আণুবীক্ষণিক প্রাণি,যা </a:t>
            </a:r>
            <a:r>
              <a:rPr lang="en-US" sz="3200" b="1">
                <a:solidFill>
                  <a:srgbClr val="00B0F0"/>
                </a:solidFill>
              </a:rPr>
              <a:t>জুপ্লাংকটন </a:t>
            </a:r>
            <a:r>
              <a:rPr lang="en-US" sz="3200"/>
              <a:t>নামে পরিচিত। এছাড়াও ভাসনাম উদ্ভিদ শাপলা, কচুরিপানা।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/>
              <a:t>১ম স্তরের খাদকঃজলজ কীটপতঙ্গ, ছোট মাছ,শামুক, ঝিনুক যারা উৎপাদক খেয়ে জীবন ধারণ করে।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/>
              <a:t>২য় স্তরের খাদকঃএকটু বড় মাছ,ব্যাঙ।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/>
              <a:t>৩য় স্তরের খাদকঃকচ্ছপ,বক,সাপ।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/>
              <a:t>বিয়োজকঃপুকুরের মৃত জীবকে পঁচনে সহায়তাকারী </a:t>
            </a:r>
            <a:r>
              <a:rPr lang="en-US" sz="3200">
                <a:solidFill>
                  <a:srgbClr val="FF0000"/>
                </a:solidFill>
              </a:rPr>
              <a:t>ব্যাকটেরিয়া, ছত্রাক </a:t>
            </a:r>
            <a:r>
              <a:rPr lang="en-US" sz="3200"/>
              <a:t>হল বিয়োজক।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D1CCFF-3065-DC4D-9795-8EDEA092C52E}"/>
              </a:ext>
            </a:extLst>
          </p:cNvPr>
          <p:cNvSpPr txBox="1"/>
          <p:nvPr/>
        </p:nvSpPr>
        <p:spPr>
          <a:xfrm>
            <a:off x="5184576" y="2800885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AB8860-1E4A-DB4D-9FE5-C2F46B701BDB}"/>
              </a:ext>
            </a:extLst>
          </p:cNvPr>
          <p:cNvSpPr txBox="1"/>
          <p:nvPr/>
        </p:nvSpPr>
        <p:spPr>
          <a:xfrm>
            <a:off x="5184576" y="2803564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39498-5356-2244-99A0-52498F2F971B}"/>
              </a:ext>
            </a:extLst>
          </p:cNvPr>
          <p:cNvSpPr txBox="1"/>
          <p:nvPr/>
        </p:nvSpPr>
        <p:spPr>
          <a:xfrm>
            <a:off x="5184576" y="1401603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D25DC0-566A-BB48-A685-D3D8733BCE43}"/>
              </a:ext>
            </a:extLst>
          </p:cNvPr>
          <p:cNvSpPr txBox="1"/>
          <p:nvPr/>
        </p:nvSpPr>
        <p:spPr>
          <a:xfrm>
            <a:off x="5184576" y="1401603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B96C68-EA55-3A4D-B655-BC6E4E3956E6}"/>
              </a:ext>
            </a:extLst>
          </p:cNvPr>
          <p:cNvSpPr txBox="1"/>
          <p:nvPr/>
        </p:nvSpPr>
        <p:spPr>
          <a:xfrm>
            <a:off x="5675709" y="1401603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D217EB-32E3-6F4A-A78B-ED318E1D3C13}"/>
              </a:ext>
            </a:extLst>
          </p:cNvPr>
          <p:cNvSpPr txBox="1"/>
          <p:nvPr/>
        </p:nvSpPr>
        <p:spPr>
          <a:xfrm>
            <a:off x="5675709" y="1401603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B8F752-E36E-E840-B6EE-6FE2F788D03F}"/>
              </a:ext>
            </a:extLst>
          </p:cNvPr>
          <p:cNvSpPr txBox="1"/>
          <p:nvPr/>
        </p:nvSpPr>
        <p:spPr>
          <a:xfrm>
            <a:off x="4904183" y="2270640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BF5E9FBC-E39E-4C48-B450-1ED10D746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582" y="556170"/>
            <a:ext cx="5124450" cy="57456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258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52E04EA5-4C29-0040-8360-1D2EE7C2E856}"/>
              </a:ext>
            </a:extLst>
          </p:cNvPr>
          <p:cNvSpPr/>
          <p:nvPr/>
        </p:nvSpPr>
        <p:spPr>
          <a:xfrm>
            <a:off x="660796" y="269748"/>
            <a:ext cx="10537031" cy="1176861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দলীয় কাজ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23D4A-12F6-7842-BE3A-EE4D93FD2C64}"/>
              </a:ext>
            </a:extLst>
          </p:cNvPr>
          <p:cNvSpPr txBox="1"/>
          <p:nvPr/>
        </p:nvSpPr>
        <p:spPr>
          <a:xfrm>
            <a:off x="357188" y="2514600"/>
            <a:ext cx="115907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/>
              <a:t>## বাংলাদেশের বনাঞ্চলের প্রধান ভাগ গুলোর নাম লিখ এবং সুন্দর বনের বৈশিষ্ঠগুলো লিখ।  </a:t>
            </a:r>
          </a:p>
        </p:txBody>
      </p:sp>
    </p:spTree>
    <p:extLst>
      <p:ext uri="{BB962C8B-B14F-4D97-AF65-F5344CB8AC3E}">
        <p14:creationId xmlns:p14="http://schemas.microsoft.com/office/powerpoint/2010/main" val="1273070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3098633A-9A2B-E44E-8D47-A2CA1B53D93E}"/>
              </a:ext>
            </a:extLst>
          </p:cNvPr>
          <p:cNvSpPr/>
          <p:nvPr/>
        </p:nvSpPr>
        <p:spPr>
          <a:xfrm>
            <a:off x="1785938" y="216170"/>
            <a:ext cx="9036843" cy="96255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মূল্যায়ন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A75D53-BDC7-4942-97F3-5B75C2CAD002}"/>
              </a:ext>
            </a:extLst>
          </p:cNvPr>
          <p:cNvSpPr txBox="1"/>
          <p:nvPr/>
        </p:nvSpPr>
        <p:spPr>
          <a:xfrm>
            <a:off x="196454" y="1425178"/>
            <a:ext cx="11412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en-US" sz="5400"/>
              <a:t>জলজ বাস্তুতন্ত্র কয় প্রকার ও কি কি?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5400"/>
              <a:t>ফাইটোপ্লাংটন কি?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5400"/>
              <a:t>বিয়োজক ব্যাখ্যা কর।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0CB1F1-D754-054D-9940-5E1BE3A6A39C}"/>
              </a:ext>
            </a:extLst>
          </p:cNvPr>
          <p:cNvSpPr txBox="1"/>
          <p:nvPr/>
        </p:nvSpPr>
        <p:spPr>
          <a:xfrm>
            <a:off x="1591269" y="4010501"/>
            <a:ext cx="9231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বহুনির্বাচনি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en-US" sz="4000">
                <a:solidFill>
                  <a:srgbClr val="FF0000"/>
                </a:solidFill>
              </a:rPr>
              <a:t>নিচের কোনটি ১ম স্তরের খাদক?</a:t>
            </a:r>
          </a:p>
          <a:p>
            <a:pPr algn="ctr"/>
            <a:r>
              <a:rPr lang="en-US" sz="4000" b="1">
                <a:solidFill>
                  <a:srgbClr val="FF0000"/>
                </a:solidFill>
              </a:rPr>
              <a:t>ক.জুপ্লাংটন  খ.ঝিনুক</a:t>
            </a:r>
          </a:p>
          <a:p>
            <a:pPr algn="ctr"/>
            <a:r>
              <a:rPr lang="en-US" sz="4000" b="1">
                <a:solidFill>
                  <a:srgbClr val="FF0000"/>
                </a:solidFill>
              </a:rPr>
              <a:t>গ.কচ্ছপ  ঘ.ছত্রাক</a:t>
            </a:r>
          </a:p>
        </p:txBody>
      </p:sp>
    </p:spTree>
    <p:extLst>
      <p:ext uri="{BB962C8B-B14F-4D97-AF65-F5344CB8AC3E}">
        <p14:creationId xmlns:p14="http://schemas.microsoft.com/office/powerpoint/2010/main" val="1450865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E0B289-9180-5F4A-938C-B44D66863433}"/>
              </a:ext>
            </a:extLst>
          </p:cNvPr>
          <p:cNvSpPr/>
          <p:nvPr/>
        </p:nvSpPr>
        <p:spPr>
          <a:xfrm>
            <a:off x="803672" y="2645865"/>
            <a:ext cx="10670977" cy="374511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## তোমার দেখা ১টি বাস্তুতন্ত্র ব্যাখ্যা</a:t>
            </a:r>
          </a:p>
          <a:p>
            <a:pPr algn="ctr"/>
            <a:r>
              <a:rPr lang="en-US" sz="4400" b="1">
                <a:solidFill>
                  <a:srgbClr val="FF0000"/>
                </a:solidFill>
              </a:rPr>
              <a:t>কর।  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7417BB47-EC6A-7D44-857F-8FD3953F01C6}"/>
              </a:ext>
            </a:extLst>
          </p:cNvPr>
          <p:cNvSpPr/>
          <p:nvPr/>
        </p:nvSpPr>
        <p:spPr>
          <a:xfrm>
            <a:off x="918269" y="0"/>
            <a:ext cx="10441781" cy="264586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00B0F0"/>
                </a:solidFill>
              </a:rPr>
              <a:t>বাড়ির কাজ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151DB4-55F9-9848-B09F-EDF902E39C5D}"/>
              </a:ext>
            </a:extLst>
          </p:cNvPr>
          <p:cNvSpPr/>
          <p:nvPr/>
        </p:nvSpPr>
        <p:spPr>
          <a:xfrm>
            <a:off x="918269" y="2645866"/>
            <a:ext cx="392906" cy="37451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466268-34D2-FA41-AA8B-E828875D4357}"/>
              </a:ext>
            </a:extLst>
          </p:cNvPr>
          <p:cNvSpPr/>
          <p:nvPr/>
        </p:nvSpPr>
        <p:spPr>
          <a:xfrm flipH="1">
            <a:off x="10942590" y="2645866"/>
            <a:ext cx="392906" cy="37451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FF4C49-9024-7147-95E1-075D13B3756D}"/>
              </a:ext>
            </a:extLst>
          </p:cNvPr>
          <p:cNvSpPr/>
          <p:nvPr/>
        </p:nvSpPr>
        <p:spPr>
          <a:xfrm rot="5400000">
            <a:off x="5942705" y="4714875"/>
            <a:ext cx="392906" cy="374511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99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9BBC236-704A-6C46-A92B-09932E56D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41" y="433089"/>
            <a:ext cx="11251406" cy="59918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B150B7-94FA-8749-8884-BFBF33E368F7}"/>
              </a:ext>
            </a:extLst>
          </p:cNvPr>
          <p:cNvSpPr txBox="1"/>
          <p:nvPr/>
        </p:nvSpPr>
        <p:spPr>
          <a:xfrm rot="18728556">
            <a:off x="-780457" y="2175273"/>
            <a:ext cx="4745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</a:rPr>
              <a:t>সবাইকে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520C25-2EA8-414E-BB4F-5EFF2F3AEEDD}"/>
              </a:ext>
            </a:extLst>
          </p:cNvPr>
          <p:cNvSpPr txBox="1"/>
          <p:nvPr/>
        </p:nvSpPr>
        <p:spPr>
          <a:xfrm>
            <a:off x="5898536" y="4068366"/>
            <a:ext cx="5397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FF0000"/>
                </a:solidFill>
              </a:rPr>
              <a:t>ধন্যবাদ </a:t>
            </a:r>
          </a:p>
        </p:txBody>
      </p:sp>
    </p:spTree>
    <p:extLst>
      <p:ext uri="{BB962C8B-B14F-4D97-AF65-F5344CB8AC3E}">
        <p14:creationId xmlns:p14="http://schemas.microsoft.com/office/powerpoint/2010/main" val="160729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74C1-0E6F-E542-830C-E5A250CC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পরিচিতি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34C10-0214-4447-81DD-A9650DAE34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rgbClr val="FFC000"/>
                </a:solidFill>
              </a:rPr>
              <a:t>শিক্ষক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6F28F-A6B7-3F48-B2C1-CB2DDE3A09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জান্নাতুল ফেরদৌস</a:t>
            </a:r>
          </a:p>
          <a:p>
            <a:pPr algn="ctr"/>
            <a:r>
              <a:rPr lang="en-US" sz="4000" b="1">
                <a:solidFill>
                  <a:srgbClr val="FF0000"/>
                </a:solidFill>
              </a:rPr>
              <a:t>সহকারী শিক্ষক বিজ্ঞান</a:t>
            </a:r>
          </a:p>
          <a:p>
            <a:pPr algn="ctr"/>
            <a:r>
              <a:rPr lang="en-US" sz="4000" b="1">
                <a:solidFill>
                  <a:srgbClr val="FF0000"/>
                </a:solidFill>
              </a:rPr>
              <a:t>ফেনী আলিয়া কামিল মাদ্রাসা     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B0CDAC-31D9-3443-9703-22FE8F517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rgbClr val="00B050"/>
                </a:solidFill>
              </a:rPr>
              <a:t>পাঠ পরিচিতি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25A4A8-6127-B544-B0D9-D6332B5A85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>
                <a:solidFill>
                  <a:srgbClr val="92D050"/>
                </a:solidFill>
              </a:rPr>
              <a:t>৮ম শ্রেণি</a:t>
            </a:r>
          </a:p>
          <a:p>
            <a:pPr algn="ctr"/>
            <a:r>
              <a:rPr lang="en-US" sz="3600" b="1">
                <a:solidFill>
                  <a:srgbClr val="92D050"/>
                </a:solidFill>
              </a:rPr>
              <a:t>বিজ্ঞান</a:t>
            </a:r>
          </a:p>
          <a:p>
            <a:pPr algn="ctr"/>
            <a:r>
              <a:rPr lang="en-US" sz="3600" b="1">
                <a:solidFill>
                  <a:srgbClr val="92D050"/>
                </a:solidFill>
              </a:rPr>
              <a:t>চতুর্দশ অধ্যায়</a:t>
            </a:r>
          </a:p>
          <a:p>
            <a:pPr marL="0" indent="0" algn="ctr">
              <a:buNone/>
            </a:pPr>
            <a:r>
              <a:rPr lang="en-US" sz="3600" b="1">
                <a:solidFill>
                  <a:srgbClr val="92D050"/>
                </a:solidFill>
              </a:rPr>
              <a:t>(পরিবেশ এবং বাস্তুতন্ত্র) </a:t>
            </a:r>
          </a:p>
        </p:txBody>
      </p:sp>
    </p:spTree>
    <p:extLst>
      <p:ext uri="{BB962C8B-B14F-4D97-AF65-F5344CB8AC3E}">
        <p14:creationId xmlns:p14="http://schemas.microsoft.com/office/powerpoint/2010/main" val="3226591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94346-170D-8543-94BC-BD88D0CD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1825624"/>
            <a:ext cx="11644312" cy="43358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400" b="1">
                <a:solidFill>
                  <a:srgbClr val="00B050"/>
                </a:solidFill>
              </a:rPr>
              <a:t>এই পাঠ শেষে শিক্ষার্থীরা.. </a:t>
            </a:r>
          </a:p>
          <a:p>
            <a:pPr algn="ctr"/>
            <a:r>
              <a:rPr lang="en-US" sz="5400" b="1">
                <a:solidFill>
                  <a:srgbClr val="00B0F0"/>
                </a:solidFill>
              </a:rPr>
              <a:t>বাস্তুতন্ত্র কী তা বলতে পারবে ;</a:t>
            </a:r>
          </a:p>
          <a:p>
            <a:pPr algn="ctr"/>
            <a:r>
              <a:rPr lang="en-US" sz="5400" b="1">
                <a:solidFill>
                  <a:srgbClr val="00B0F0"/>
                </a:solidFill>
              </a:rPr>
              <a:t>বাস্তুতন্ত্রের উপাদানসমূহ ব্যাখ্যা করতে পারবে ;</a:t>
            </a:r>
          </a:p>
          <a:p>
            <a:pPr algn="ctr"/>
            <a:r>
              <a:rPr lang="en-US" sz="5400" b="1">
                <a:solidFill>
                  <a:srgbClr val="00B0F0"/>
                </a:solidFill>
              </a:rPr>
              <a:t>সুন্দরবনের বাস্তুতন্ত্র বর্ণনা করতে পারবে ;</a:t>
            </a:r>
          </a:p>
          <a:p>
            <a:pPr algn="ctr"/>
            <a:r>
              <a:rPr lang="en-US" sz="5400" b="1">
                <a:solidFill>
                  <a:srgbClr val="00B0F0"/>
                </a:solidFill>
              </a:rPr>
              <a:t>পুকুরের বাস্তুতন্ত্র বর্ণনা করতে পারবে ।          </a:t>
            </a:r>
          </a:p>
        </p:txBody>
      </p: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2301AD1C-6B66-C647-92D5-D6DD9BDBFE91}"/>
              </a:ext>
            </a:extLst>
          </p:cNvPr>
          <p:cNvSpPr/>
          <p:nvPr/>
        </p:nvSpPr>
        <p:spPr>
          <a:xfrm>
            <a:off x="1640086" y="359044"/>
            <a:ext cx="8911827" cy="926831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val="1701687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94AE3-4DA5-A046-AD6B-5CF18EA1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chemeClr val="accent1">
                    <a:lumMod val="75000"/>
                  </a:schemeClr>
                </a:solidFill>
              </a:rPr>
              <a:t>আজকের পাঠ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C959A-A06C-2F40-94F7-132EE7625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>
                <a:solidFill>
                  <a:srgbClr val="00B0F0"/>
                </a:solidFill>
              </a:rPr>
              <a:t>## বাস্তুতন্ত্র, বাস্তুতন্ত্রের উপাদান,বাস্তুতন্ত্রের প্রকারভেদ।</a:t>
            </a:r>
          </a:p>
          <a:p>
            <a:pPr marL="0" indent="0" algn="ctr">
              <a:buNone/>
            </a:pPr>
            <a:r>
              <a:rPr lang="en-US" sz="4000" b="1">
                <a:solidFill>
                  <a:srgbClr val="00B0F0"/>
                </a:solidFill>
              </a:rPr>
              <a:t>(পাঠঃ১, ২,৩-৫) </a:t>
            </a:r>
          </a:p>
        </p:txBody>
      </p:sp>
    </p:spTree>
    <p:extLst>
      <p:ext uri="{BB962C8B-B14F-4D97-AF65-F5344CB8AC3E}">
        <p14:creationId xmlns:p14="http://schemas.microsoft.com/office/powerpoint/2010/main" val="2409659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2A18D778-7127-5840-A1D0-F77DB622AC3B}"/>
              </a:ext>
            </a:extLst>
          </p:cNvPr>
          <p:cNvSpPr/>
          <p:nvPr/>
        </p:nvSpPr>
        <p:spPr>
          <a:xfrm rot="10800000" flipV="1">
            <a:off x="1482327" y="0"/>
            <a:ext cx="9751220" cy="1214439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বাস্তুতন্ত্র(ECOSYSTEM)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9677EF-35C4-D144-95A3-485B289B96E5}"/>
              </a:ext>
            </a:extLst>
          </p:cNvPr>
          <p:cNvSpPr txBox="1"/>
          <p:nvPr/>
        </p:nvSpPr>
        <p:spPr>
          <a:xfrm>
            <a:off x="446485" y="1214440"/>
            <a:ext cx="115550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/>
              <a:t>যে কোন ধরনের বাস্তুতন্ত্র </a:t>
            </a:r>
            <a:r>
              <a:rPr lang="en-US" sz="4000">
                <a:solidFill>
                  <a:srgbClr val="FF0000"/>
                </a:solidFill>
              </a:rPr>
              <a:t>২টি </a:t>
            </a:r>
            <a:r>
              <a:rPr lang="en-US" sz="4000"/>
              <a:t>প্রধান উপাদান (</a:t>
            </a:r>
            <a:r>
              <a:rPr lang="en-US" sz="4000">
                <a:solidFill>
                  <a:srgbClr val="00B0F0"/>
                </a:solidFill>
              </a:rPr>
              <a:t>জীব ও অজীব উপাদান)</a:t>
            </a:r>
            <a:r>
              <a:rPr lang="en-US" sz="4000"/>
              <a:t>  নিয়ে গঠিত।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023374-323F-1E44-8EFF-928D9ABD7EBD}"/>
              </a:ext>
            </a:extLst>
          </p:cNvPr>
          <p:cNvSpPr/>
          <p:nvPr/>
        </p:nvSpPr>
        <p:spPr>
          <a:xfrm>
            <a:off x="190499" y="2428881"/>
            <a:ext cx="6149579" cy="42326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/>
              <a:t>যে কোন পরিবেশের জীব ও অজীব উপাদানসমূহের মধ্যে পারস্পরিক ক্রিয়া,আদান-প্রদান ইত্যাদির মাধ্যমে যে তন্ত্র(</a:t>
            </a:r>
            <a:r>
              <a:rPr lang="en-US" sz="4000">
                <a:solidFill>
                  <a:srgbClr val="00B0F0"/>
                </a:solidFill>
              </a:rPr>
              <a:t>system) </a:t>
            </a:r>
            <a:r>
              <a:rPr lang="en-US" sz="4000">
                <a:solidFill>
                  <a:schemeClr val="tx1"/>
                </a:solidFill>
              </a:rPr>
              <a:t>গড়ে উঠে তাকে </a:t>
            </a:r>
            <a:r>
              <a:rPr lang="en-US" sz="4000">
                <a:solidFill>
                  <a:srgbClr val="FF0000"/>
                </a:solidFill>
              </a:rPr>
              <a:t>বাস্তুতন্ত্র </a:t>
            </a:r>
            <a:r>
              <a:rPr lang="en-US" sz="4000">
                <a:solidFill>
                  <a:schemeClr val="tx1"/>
                </a:solidFill>
              </a:rPr>
              <a:t>বলে। </a:t>
            </a:r>
            <a:endParaRPr lang="en-US" sz="400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83E6FDF-91C7-2D4A-B9B2-DA63A3A27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993" y="2590533"/>
            <a:ext cx="5688210" cy="40183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0113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14C7F938-2B73-8E47-8612-169A2901FAD3}"/>
              </a:ext>
            </a:extLst>
          </p:cNvPr>
          <p:cNvSpPr/>
          <p:nvPr/>
        </p:nvSpPr>
        <p:spPr>
          <a:xfrm>
            <a:off x="0" y="-145664"/>
            <a:ext cx="6831212" cy="1533336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00B050"/>
                </a:solidFill>
              </a:rPr>
              <a:t>বাস্তুতন্ত্রের উপাদান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46ECBC-390E-B040-AD6B-D9837B9466D3}"/>
              </a:ext>
            </a:extLst>
          </p:cNvPr>
          <p:cNvSpPr/>
          <p:nvPr/>
        </p:nvSpPr>
        <p:spPr>
          <a:xfrm flipH="1">
            <a:off x="9536614" y="590423"/>
            <a:ext cx="83046" cy="11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36022C-07C6-B64F-91EA-6B0DE4C78D91}"/>
              </a:ext>
            </a:extLst>
          </p:cNvPr>
          <p:cNvSpPr/>
          <p:nvPr/>
        </p:nvSpPr>
        <p:spPr>
          <a:xfrm rot="16200000">
            <a:off x="8816149" y="-799562"/>
            <a:ext cx="66345" cy="4982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A3F8B8-5416-1549-B661-7568B6F87F5D}"/>
              </a:ext>
            </a:extLst>
          </p:cNvPr>
          <p:cNvSpPr/>
          <p:nvPr/>
        </p:nvSpPr>
        <p:spPr>
          <a:xfrm rot="10800000" flipV="1">
            <a:off x="7363419" y="97081"/>
            <a:ext cx="3977287" cy="5825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00B050"/>
                </a:solidFill>
              </a:rPr>
              <a:t>বাস্তুতন্ত্র 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F2C7E52-0E80-BC42-8789-19B615A9E215}"/>
              </a:ext>
            </a:extLst>
          </p:cNvPr>
          <p:cNvSpPr/>
          <p:nvPr/>
        </p:nvSpPr>
        <p:spPr>
          <a:xfrm>
            <a:off x="5934084" y="1646453"/>
            <a:ext cx="1030190" cy="108885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A50FA979-02E7-2C4C-84AF-2ECFAE42AA50}"/>
              </a:ext>
            </a:extLst>
          </p:cNvPr>
          <p:cNvSpPr/>
          <p:nvPr/>
        </p:nvSpPr>
        <p:spPr>
          <a:xfrm>
            <a:off x="10734369" y="1691822"/>
            <a:ext cx="1030190" cy="108885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EE65CB-416B-0540-876D-DD458D70449B}"/>
              </a:ext>
            </a:extLst>
          </p:cNvPr>
          <p:cNvSpPr/>
          <p:nvPr/>
        </p:nvSpPr>
        <p:spPr>
          <a:xfrm rot="10800000" flipV="1">
            <a:off x="4947047" y="2625518"/>
            <a:ext cx="2857500" cy="3998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00B050"/>
                </a:solidFill>
              </a:rPr>
              <a:t>অজীব উপাদান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AAC9FD-869F-EF42-9B8A-57820B5C7E7E}"/>
              </a:ext>
            </a:extLst>
          </p:cNvPr>
          <p:cNvSpPr/>
          <p:nvPr/>
        </p:nvSpPr>
        <p:spPr>
          <a:xfrm rot="10800000" flipV="1">
            <a:off x="9578137" y="2704058"/>
            <a:ext cx="2649728" cy="4191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00B050"/>
                </a:solidFill>
              </a:rPr>
              <a:t>জীব উপাদান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60A0E8-7A32-0A48-A8C5-5E3698F654D3}"/>
              </a:ext>
            </a:extLst>
          </p:cNvPr>
          <p:cNvSpPr txBox="1"/>
          <p:nvPr/>
        </p:nvSpPr>
        <p:spPr>
          <a:xfrm>
            <a:off x="0" y="3123177"/>
            <a:ext cx="71437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অজীব উপাদানঃ </a:t>
            </a:r>
            <a:r>
              <a:rPr lang="en-US" sz="3200"/>
              <a:t>বাস্তুতন্ত্রের সকল প্রাণহীন উপাদান। </a:t>
            </a:r>
            <a:r>
              <a:rPr lang="en-US" sz="4000">
                <a:solidFill>
                  <a:srgbClr val="FF0000"/>
                </a:solidFill>
              </a:rPr>
              <a:t>এরা ২ধরনের। 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১.অজৈব/ভৌত উপাদানঃ</a:t>
            </a:r>
            <a:r>
              <a:rPr lang="en-US" sz="3200"/>
              <a:t>খনিজ লবণ,মাটি, পানি,বায়ু,তাপ,আর্দ্রতা।</a:t>
            </a:r>
            <a:endParaRPr lang="en-US" sz="4000">
              <a:solidFill>
                <a:srgbClr val="FF0000"/>
              </a:solidFill>
            </a:endParaRPr>
          </a:p>
          <a:p>
            <a:pPr algn="ctr"/>
            <a:r>
              <a:rPr lang="en-US" sz="4000">
                <a:solidFill>
                  <a:srgbClr val="FF0000"/>
                </a:solidFill>
              </a:rPr>
              <a:t>২.জৈব উপাদানঃ</a:t>
            </a:r>
            <a:r>
              <a:rPr lang="en-US" sz="3200"/>
              <a:t>সকল জীবের মৃত ও গলিত দেহাবশেষ। </a:t>
            </a:r>
            <a:endParaRPr lang="en-US" sz="400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3A245CDB-1D89-E94A-A00E-C36BA48CE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470" y="3221021"/>
            <a:ext cx="5170288" cy="36369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2272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421898A5-BDEF-C94D-AF4D-4329213E7C53}"/>
              </a:ext>
            </a:extLst>
          </p:cNvPr>
          <p:cNvSpPr/>
          <p:nvPr/>
        </p:nvSpPr>
        <p:spPr>
          <a:xfrm>
            <a:off x="1122164" y="180451"/>
            <a:ext cx="9947672" cy="1105424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একক কাজ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1DA6D-0695-F84D-9645-EA5737B3A894}"/>
              </a:ext>
            </a:extLst>
          </p:cNvPr>
          <p:cNvSpPr txBox="1"/>
          <p:nvPr/>
        </p:nvSpPr>
        <p:spPr>
          <a:xfrm>
            <a:off x="267891" y="2514600"/>
            <a:ext cx="114478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/>
              <a:t>## বাস্তুতন্ত্র কী?৩টি অজৈব উপাদানের নাম লিখ।  </a:t>
            </a:r>
          </a:p>
        </p:txBody>
      </p:sp>
    </p:spTree>
    <p:extLst>
      <p:ext uri="{BB962C8B-B14F-4D97-AF65-F5344CB8AC3E}">
        <p14:creationId xmlns:p14="http://schemas.microsoft.com/office/powerpoint/2010/main" val="2637375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AAB53F-ED7E-1C48-87D3-2155C65CBA94}"/>
              </a:ext>
            </a:extLst>
          </p:cNvPr>
          <p:cNvSpPr txBox="1"/>
          <p:nvPr/>
        </p:nvSpPr>
        <p:spPr>
          <a:xfrm>
            <a:off x="-1" y="-1"/>
            <a:ext cx="51089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>
                <a:solidFill>
                  <a:srgbClr val="00B050"/>
                </a:solidFill>
              </a:rPr>
              <a:t>জীব উপাদানঃ</a:t>
            </a:r>
            <a:r>
              <a:rPr lang="en-US" sz="3200"/>
              <a:t>পরিবেশের সকল জীবন্ত উপাদান।জীব উপাদানকে আবার ৩ভাগে বিভক্ত করা যায়।</a:t>
            </a:r>
          </a:p>
          <a:p>
            <a:pPr algn="l"/>
            <a:r>
              <a:rPr lang="en-US" sz="3200">
                <a:solidFill>
                  <a:srgbClr val="00B050"/>
                </a:solidFill>
              </a:rPr>
              <a:t>১.উৎপাদকঃ</a:t>
            </a:r>
            <a:r>
              <a:rPr lang="en-US" sz="3200"/>
              <a:t>যারা নিজেদের খাদ্য নিজেরা তৈরি করে অর্থাৎ সবুজ উদ্ভিদ হল উৎপাদক। </a:t>
            </a:r>
            <a:endParaRPr lang="en-US" sz="3200">
              <a:solidFill>
                <a:srgbClr val="00B050"/>
              </a:solidFill>
            </a:endParaRPr>
          </a:p>
          <a:p>
            <a:pPr algn="l"/>
            <a:r>
              <a:rPr lang="en-US" sz="3200">
                <a:solidFill>
                  <a:srgbClr val="00B050"/>
                </a:solidFill>
              </a:rPr>
              <a:t>২.খাদকঃ</a:t>
            </a:r>
            <a:r>
              <a:rPr lang="en-US" sz="3200"/>
              <a:t> কোন উদ্ভিদ বা প্রাণীকে খেয়ে যারা বেঁচে থাকে।বাস্তুতন্ত্রে ৩ধরনের খাদক রয়েছে।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C561EE-B76A-034E-B375-0BE791593819}"/>
              </a:ext>
            </a:extLst>
          </p:cNvPr>
          <p:cNvSpPr/>
          <p:nvPr/>
        </p:nvSpPr>
        <p:spPr>
          <a:xfrm>
            <a:off x="8751094" y="125015"/>
            <a:ext cx="3089672" cy="5893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/>
              <a:t>জীব উপাদান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DBBFC6-4EF8-D541-8AEA-CECDE310379B}"/>
              </a:ext>
            </a:extLst>
          </p:cNvPr>
          <p:cNvSpPr/>
          <p:nvPr/>
        </p:nvSpPr>
        <p:spPr>
          <a:xfrm>
            <a:off x="10233420" y="714372"/>
            <a:ext cx="89299" cy="910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43AF05-246F-7D48-B02E-38BB7EE07432}"/>
              </a:ext>
            </a:extLst>
          </p:cNvPr>
          <p:cNvSpPr/>
          <p:nvPr/>
        </p:nvSpPr>
        <p:spPr>
          <a:xfrm rot="16200000" flipH="1">
            <a:off x="8688051" y="-1624668"/>
            <a:ext cx="45719" cy="6545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EDF8984B-57E8-A948-A2D7-B516FC43B111}"/>
              </a:ext>
            </a:extLst>
          </p:cNvPr>
          <p:cNvSpPr/>
          <p:nvPr/>
        </p:nvSpPr>
        <p:spPr>
          <a:xfrm>
            <a:off x="4878859" y="1670923"/>
            <a:ext cx="1118640" cy="773085"/>
          </a:xfrm>
          <a:prstGeom prst="downArrow">
            <a:avLst>
              <a:gd name="adj1" fmla="val 209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5A8EE065-50B3-484B-A18B-96EA65597061}"/>
              </a:ext>
            </a:extLst>
          </p:cNvPr>
          <p:cNvSpPr/>
          <p:nvPr/>
        </p:nvSpPr>
        <p:spPr>
          <a:xfrm>
            <a:off x="7442274" y="1647425"/>
            <a:ext cx="1118640" cy="773085"/>
          </a:xfrm>
          <a:prstGeom prst="downArrow">
            <a:avLst>
              <a:gd name="adj1" fmla="val 209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01EC7880-B80E-EA47-B0FE-3F7DFAC7EDCB}"/>
              </a:ext>
            </a:extLst>
          </p:cNvPr>
          <p:cNvSpPr/>
          <p:nvPr/>
        </p:nvSpPr>
        <p:spPr>
          <a:xfrm>
            <a:off x="10894219" y="1670923"/>
            <a:ext cx="1118640" cy="773085"/>
          </a:xfrm>
          <a:prstGeom prst="downArrow">
            <a:avLst>
              <a:gd name="adj1" fmla="val 209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D281D4-D5BD-C847-8DF0-A4687DD45E22}"/>
              </a:ext>
            </a:extLst>
          </p:cNvPr>
          <p:cNvSpPr/>
          <p:nvPr/>
        </p:nvSpPr>
        <p:spPr>
          <a:xfrm>
            <a:off x="4690764" y="2446294"/>
            <a:ext cx="1494830" cy="3607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/>
              <a:t>উৎদাদক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31D2DA-7A16-A44F-896C-B3EF65CED653}"/>
              </a:ext>
            </a:extLst>
          </p:cNvPr>
          <p:cNvSpPr/>
          <p:nvPr/>
        </p:nvSpPr>
        <p:spPr>
          <a:xfrm>
            <a:off x="7254179" y="2446294"/>
            <a:ext cx="1494830" cy="3607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/>
              <a:t>খাদক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9753A8-8FD6-9D4D-890F-36CC3B135200}"/>
              </a:ext>
            </a:extLst>
          </p:cNvPr>
          <p:cNvSpPr/>
          <p:nvPr/>
        </p:nvSpPr>
        <p:spPr>
          <a:xfrm>
            <a:off x="10518029" y="2489728"/>
            <a:ext cx="1494830" cy="3607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/>
              <a:t>বিয়োজক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F88407-98A4-E94A-B2B1-EF939BECA4CA}"/>
              </a:ext>
            </a:extLst>
          </p:cNvPr>
          <p:cNvSpPr/>
          <p:nvPr/>
        </p:nvSpPr>
        <p:spPr>
          <a:xfrm flipH="1">
            <a:off x="7396555" y="2807053"/>
            <a:ext cx="45719" cy="1993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DACAF94-B2E0-B741-880B-389DB4E1978A}"/>
              </a:ext>
            </a:extLst>
          </p:cNvPr>
          <p:cNvSpPr/>
          <p:nvPr/>
        </p:nvSpPr>
        <p:spPr>
          <a:xfrm rot="16200000">
            <a:off x="7971807" y="2485968"/>
            <a:ext cx="360759" cy="1419824"/>
          </a:xfrm>
          <a:prstGeom prst="downArrow">
            <a:avLst>
              <a:gd name="adj1" fmla="val 50000"/>
              <a:gd name="adj2" fmla="val 2170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DE0B0308-34D7-4244-9827-FFB4065C60B0}"/>
              </a:ext>
            </a:extLst>
          </p:cNvPr>
          <p:cNvSpPr/>
          <p:nvPr/>
        </p:nvSpPr>
        <p:spPr>
          <a:xfrm rot="16200000">
            <a:off x="7980736" y="3163713"/>
            <a:ext cx="360759" cy="1419824"/>
          </a:xfrm>
          <a:prstGeom prst="downArrow">
            <a:avLst>
              <a:gd name="adj1" fmla="val 50000"/>
              <a:gd name="adj2" fmla="val 2170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C0CDDB6C-9A6E-BF48-8A4C-E9E02E0E6FE0}"/>
              </a:ext>
            </a:extLst>
          </p:cNvPr>
          <p:cNvSpPr/>
          <p:nvPr/>
        </p:nvSpPr>
        <p:spPr>
          <a:xfrm rot="16200000">
            <a:off x="7917159" y="4042697"/>
            <a:ext cx="360759" cy="1419824"/>
          </a:xfrm>
          <a:prstGeom prst="downArrow">
            <a:avLst>
              <a:gd name="adj1" fmla="val 50000"/>
              <a:gd name="adj2" fmla="val 2170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1129C8-4ECB-7D44-A958-A86BD54E13E2}"/>
              </a:ext>
            </a:extLst>
          </p:cNvPr>
          <p:cNvSpPr txBox="1"/>
          <p:nvPr/>
        </p:nvSpPr>
        <p:spPr>
          <a:xfrm>
            <a:off x="8380140" y="2996498"/>
            <a:ext cx="2885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১ম স্তরের খাদক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2E7B75-2888-054C-9932-0DB71E613AAF}"/>
              </a:ext>
            </a:extLst>
          </p:cNvPr>
          <p:cNvSpPr txBox="1"/>
          <p:nvPr/>
        </p:nvSpPr>
        <p:spPr>
          <a:xfrm>
            <a:off x="8398001" y="3684339"/>
            <a:ext cx="2885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২য় স্তরের খাদক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2722EF-73D2-0149-B74A-621E264470E7}"/>
              </a:ext>
            </a:extLst>
          </p:cNvPr>
          <p:cNvSpPr txBox="1"/>
          <p:nvPr/>
        </p:nvSpPr>
        <p:spPr>
          <a:xfrm>
            <a:off x="8380141" y="4552554"/>
            <a:ext cx="2885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৩য় স্তরের খাদক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207039-9C9A-764D-9D5B-AA1A32F8ED7D}"/>
              </a:ext>
            </a:extLst>
          </p:cNvPr>
          <p:cNvSpPr txBox="1"/>
          <p:nvPr/>
        </p:nvSpPr>
        <p:spPr>
          <a:xfrm>
            <a:off x="245109" y="5510268"/>
            <a:ext cx="124171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ক.১ম স্তরের খাদকঃ</a:t>
            </a:r>
            <a:r>
              <a:rPr lang="en-US" sz="3200"/>
              <a:t>এরা সাধারণত উদ্ভিদভোজী, তাই তৃণভোজী নামেও পরিচিত।যেমনঃগরু,ছাগল,ছোট কীটপতংগ।    </a:t>
            </a:r>
            <a:endParaRPr lang="en-US" sz="3200">
              <a:solidFill>
                <a:srgbClr val="FF0000"/>
              </a:solidFill>
            </a:endParaRPr>
          </a:p>
          <a:p>
            <a:pPr algn="ctr"/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73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30C92-5394-424B-9033-259A2DF26A42}"/>
              </a:ext>
            </a:extLst>
          </p:cNvPr>
          <p:cNvSpPr txBox="1"/>
          <p:nvPr/>
        </p:nvSpPr>
        <p:spPr>
          <a:xfrm>
            <a:off x="-196453" y="0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খ.২য় স্তরের খাদকঃ</a:t>
            </a:r>
            <a:r>
              <a:rPr lang="en-US" sz="3200"/>
              <a:t>এরা ১ম স্তরের খাদকদের ভক্ষন করে।পাখি, ব্যাঙ,মানুষ।</a:t>
            </a:r>
            <a:endParaRPr lang="en-US" sz="4000">
              <a:solidFill>
                <a:srgbClr val="FF0000"/>
              </a:solidFill>
            </a:endParaRPr>
          </a:p>
          <a:p>
            <a:pPr algn="ctr"/>
            <a:r>
              <a:rPr lang="en-US" sz="4000">
                <a:solidFill>
                  <a:srgbClr val="FF0000"/>
                </a:solidFill>
              </a:rPr>
              <a:t>গ.৩য় স্তরের খাদকঃ  </a:t>
            </a:r>
            <a:r>
              <a:rPr lang="en-US" sz="3200"/>
              <a:t>যারা ২য় স্তরের খাদকদের খায়।যেমনঃবক, মানুষ।এদের মধ্যে যারা আবার একাধিক স্তরের খাদকদের ভক্ষন করে তাদেরকে </a:t>
            </a:r>
            <a:r>
              <a:rPr lang="en-US" sz="3200">
                <a:solidFill>
                  <a:srgbClr val="FF0000"/>
                </a:solidFill>
              </a:rPr>
              <a:t>সর্বভুক </a:t>
            </a:r>
            <a:r>
              <a:rPr lang="en-US" sz="3200"/>
              <a:t>বলে।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285CD5-6376-B743-811B-CC92C42A3437}"/>
              </a:ext>
            </a:extLst>
          </p:cNvPr>
          <p:cNvSpPr txBox="1"/>
          <p:nvPr/>
        </p:nvSpPr>
        <p:spPr>
          <a:xfrm>
            <a:off x="5400675" y="2800767"/>
            <a:ext cx="679132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00B050"/>
                </a:solidFill>
              </a:rPr>
              <a:t>৩.বিয়োজকঃ</a:t>
            </a:r>
            <a:r>
              <a:rPr lang="en-US" sz="3200"/>
              <a:t>এরা(</a:t>
            </a:r>
            <a:r>
              <a:rPr lang="en-US" sz="3200">
                <a:solidFill>
                  <a:srgbClr val="FF0000"/>
                </a:solidFill>
              </a:rPr>
              <a:t>ব্যাকটেরিয়া, ছত্রাক)</a:t>
            </a:r>
            <a:r>
              <a:rPr lang="en-US" sz="3200"/>
              <a:t> মৃত উদ্ভিদ ও প্রাণি দেহকে রাসায়নিক বিক্রিয়ার মাধ্যমে বিয়োজিত(পচিয়ে) করে জৈব ও অজৈব দ্রব্য তৈরি করে।যার কিছু অংশ তস্রা খাদ্য হিসেবে গ্রহণ করে বাকী অংশ মাটি ও বায়ুতে ফিরিয়ে দেয়।যা </a:t>
            </a:r>
            <a:r>
              <a:rPr lang="en-US" sz="3200">
                <a:solidFill>
                  <a:srgbClr val="FF0000"/>
                </a:solidFill>
              </a:rPr>
              <a:t>উৎদাদক তথা উদ্ভিদ </a:t>
            </a:r>
            <a:r>
              <a:rPr lang="en-US" sz="3200"/>
              <a:t>পুনরায় গ্রহণ করে।  </a:t>
            </a:r>
            <a:endParaRPr lang="en-US" sz="4000">
              <a:solidFill>
                <a:srgbClr val="00B05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B067F53-39DF-954C-BDED-C2BB539F1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184" y="2584162"/>
            <a:ext cx="6550819" cy="42738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266293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পরিচিতি</vt:lpstr>
      <vt:lpstr>PowerPoint Presentation</vt:lpstr>
      <vt:lpstr>আজকের পাঠ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nasrin9586@gmail.com</dc:creator>
  <cp:lastModifiedBy>nasrin9586@gmail.com</cp:lastModifiedBy>
  <cp:revision>5</cp:revision>
  <dcterms:created xsi:type="dcterms:W3CDTF">2020-11-22T05:09:55Z</dcterms:created>
  <dcterms:modified xsi:type="dcterms:W3CDTF">2020-12-03T06:01:59Z</dcterms:modified>
</cp:coreProperties>
</file>