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7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7AFFB9B-9FB8-469E-96F9-4D32314110B6}" type="datetimeFigureOut">
              <a:rPr lang="en-US" smtClean="0"/>
              <a:t>03-Dec-20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0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03-Dec-20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1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D4B9363-8B87-41B7-9F8E-64519CBB8F34}" type="datetimeFigureOut">
              <a:rPr lang="en-US" smtClean="0"/>
              <a:t>03-Dec-20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788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AEF5746-5284-4951-9F37-7AE924EDBCB7}" type="datetimeFigureOut">
              <a:rPr lang="en-US" smtClean="0"/>
              <a:t>03-Dec-20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987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35BB1C6-BF8F-4481-8AB2-603A1C8A906A}" type="datetimeFigureOut">
              <a:rPr lang="en-US" smtClean="0"/>
              <a:t>03-Dec-20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4491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03-Dec-20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950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03-Dec-20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700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03-Dec-20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64614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35BB1C6-BF8F-4481-8AB2-603A1C8A906A}" type="datetimeFigureOut">
              <a:rPr lang="en-US" smtClean="0"/>
              <a:t>03-Dec-20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08027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03-Dec-20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46837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03-Dec-20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71305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03-Dec-20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9019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F7F47CF-67C9-420C-80A5-E2069FF0C2DF}" type="datetimeFigureOut">
              <a:rPr lang="en-US" smtClean="0"/>
              <a:t>03-Dec-20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03-Dec-20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3011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03-Dec-20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5196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03-Dec-20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31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03-Dec-20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6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03-Dec-20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06100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03-Dec-20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62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03-Dec-20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524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  <p:sldLayoutId id="2147483785" r:id="rId18"/>
    <p:sldLayoutId id="2147483786" r:id="rId19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7320A-AB8E-403D-86C2-FFFF29152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636227" y="1016631"/>
            <a:ext cx="9755187" cy="2768593"/>
          </a:xfrm>
        </p:spPr>
        <p:txBody>
          <a:bodyPr>
            <a:normAutofit fontScale="90000"/>
          </a:bodyPr>
          <a:lstStyle/>
          <a:p>
            <a:r>
              <a:rPr lang="en-US" sz="9800" b="1" dirty="0" err="1">
                <a:solidFill>
                  <a:schemeClr val="accent1"/>
                </a:solidFill>
              </a:rPr>
              <a:t>পার</a:t>
            </a:r>
            <a:r>
              <a:rPr lang="en-US" sz="9800" b="1" dirty="0">
                <a:solidFill>
                  <a:schemeClr val="accent1"/>
                </a:solidFill>
              </a:rPr>
              <a:t>- </a:t>
            </a:r>
            <a:r>
              <a:rPr lang="en-US" sz="9800" b="1" dirty="0" err="1">
                <a:solidFill>
                  <a:schemeClr val="accent1"/>
                </a:solidFill>
              </a:rPr>
              <a:t>মথুরাপুর</a:t>
            </a:r>
            <a:r>
              <a:rPr lang="en-US" sz="9800" b="1" dirty="0">
                <a:solidFill>
                  <a:schemeClr val="accent1"/>
                </a:solidFill>
              </a:rPr>
              <a:t> </a:t>
            </a:r>
            <a:r>
              <a:rPr lang="en-US" b="1" dirty="0" err="1"/>
              <a:t>অনলাইন</a:t>
            </a:r>
            <a:r>
              <a:rPr lang="en-US" b="1" dirty="0"/>
              <a:t> </a:t>
            </a:r>
            <a:r>
              <a:rPr lang="en-US" dirty="0" err="1"/>
              <a:t>স্কুলের</a:t>
            </a:r>
            <a:r>
              <a:rPr lang="en-US" dirty="0"/>
              <a:t> </a:t>
            </a:r>
            <a:r>
              <a:rPr lang="en-US" dirty="0" err="1"/>
              <a:t>পক্ষ</a:t>
            </a:r>
            <a:r>
              <a:rPr lang="en-US" dirty="0"/>
              <a:t> </a:t>
            </a:r>
            <a:r>
              <a:rPr lang="en-US" dirty="0" err="1"/>
              <a:t>থেকে</a:t>
            </a:r>
            <a:r>
              <a:rPr lang="en-US" dirty="0"/>
              <a:t> </a:t>
            </a:r>
            <a:r>
              <a:rPr lang="en-US" dirty="0" err="1"/>
              <a:t>সবাইকে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715841-807B-4739-A327-1C5F4A5F9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3956833" y="4084921"/>
            <a:ext cx="5485432" cy="2012343"/>
          </a:xfrm>
        </p:spPr>
        <p:txBody>
          <a:bodyPr/>
          <a:lstStyle/>
          <a:p>
            <a:r>
              <a:rPr lang="en-US" sz="96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স্বাগতম</a:t>
            </a:r>
            <a:endParaRPr lang="en-US" sz="96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aamraa-krbo-jy-amra-korbo-joy-ekdin-desher-gaan-vaberdheki-ayon-chaklader">
            <a:hlinkClick r:id="" action="ppaction://media"/>
            <a:extLst>
              <a:ext uri="{FF2B5EF4-FFF2-40B4-BE49-F238E27FC236}">
                <a16:creationId xmlns:a16="http://schemas.microsoft.com/office/drawing/2014/main" id="{5AD20925-71D9-4DA8-998F-81AA22D415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96543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83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1212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F9B1D-4AC9-4168-8A1C-5232D8E07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219266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07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মূল্যায়ন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FDD28-8481-4091-B5E5-270FD939264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8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কাল</a:t>
            </a:r>
            <a:r>
              <a:rPr lang="en-US" sz="8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8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কাকে</a:t>
            </a:r>
            <a:r>
              <a:rPr lang="en-US" sz="8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8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বলে</a:t>
            </a:r>
            <a:r>
              <a:rPr lang="en-US" sz="8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? </a:t>
            </a:r>
            <a:r>
              <a:rPr lang="en-US" sz="8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কত</a:t>
            </a:r>
            <a:r>
              <a:rPr lang="en-US" sz="8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8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প্রকার</a:t>
            </a:r>
            <a:r>
              <a:rPr lang="en-US" sz="8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8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কী</a:t>
            </a:r>
            <a:r>
              <a:rPr lang="en-US" sz="8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8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কী</a:t>
            </a:r>
            <a:r>
              <a:rPr lang="en-US" sz="8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969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D5599-0671-40F0-969B-428E5F7D1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10700" b="1" dirty="0" err="1">
                <a:solidFill>
                  <a:schemeClr val="accent1"/>
                </a:solidFill>
              </a:rPr>
              <a:t>বাড়ির</a:t>
            </a:r>
            <a:r>
              <a:rPr lang="en-US" sz="10700" b="1" dirty="0">
                <a:solidFill>
                  <a:schemeClr val="accent1"/>
                </a:solidFill>
              </a:rPr>
              <a:t> </a:t>
            </a:r>
            <a:r>
              <a:rPr lang="en-US" sz="10700" b="1" dirty="0" err="1">
                <a:solidFill>
                  <a:schemeClr val="accent1"/>
                </a:solidFill>
              </a:rPr>
              <a:t>কাজ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2B8AF-35E6-4EF5-AFEA-A507C04E07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957" y="2971283"/>
            <a:ext cx="11559208" cy="2356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err="1"/>
              <a:t>বর্তমান</a:t>
            </a:r>
            <a:r>
              <a:rPr lang="en-US" sz="4800" b="1" dirty="0"/>
              <a:t>,</a:t>
            </a:r>
            <a:r>
              <a:rPr lang="en-US" sz="1800" dirty="0"/>
              <a:t> </a:t>
            </a:r>
            <a:r>
              <a:rPr lang="en-US" sz="5400" b="1" dirty="0" err="1"/>
              <a:t>অতীত</a:t>
            </a:r>
            <a:endParaRPr lang="en-US" sz="5400" b="1" dirty="0"/>
          </a:p>
          <a:p>
            <a:pPr marL="0" indent="0">
              <a:buNone/>
            </a:pPr>
            <a:r>
              <a:rPr lang="en-US" sz="4800" b="1" dirty="0"/>
              <a:t>  ও </a:t>
            </a:r>
            <a:r>
              <a:rPr lang="en-US" sz="4800" b="1" dirty="0" err="1"/>
              <a:t>ভবিষ্য</a:t>
            </a:r>
            <a:r>
              <a:rPr lang="en-US" sz="4800" b="1" dirty="0"/>
              <a:t>ৎ </a:t>
            </a:r>
            <a:r>
              <a:rPr lang="en-US" sz="4800" b="1" dirty="0" err="1"/>
              <a:t>কালকে</a:t>
            </a:r>
            <a:r>
              <a:rPr lang="en-US" sz="4800" b="1" dirty="0"/>
              <a:t> </a:t>
            </a:r>
            <a:r>
              <a:rPr lang="en-US" sz="4800" b="1" dirty="0" err="1"/>
              <a:t>আবার</a:t>
            </a:r>
            <a:r>
              <a:rPr lang="en-US" sz="4800" b="1" dirty="0"/>
              <a:t> </a:t>
            </a:r>
            <a:r>
              <a:rPr lang="en-US" sz="4800" b="1" dirty="0" err="1"/>
              <a:t>কত</a:t>
            </a:r>
            <a:r>
              <a:rPr lang="en-US" sz="4800" b="1" dirty="0"/>
              <a:t> </a:t>
            </a:r>
            <a:r>
              <a:rPr lang="en-US" sz="4800" b="1" dirty="0" err="1"/>
              <a:t>ভাগে</a:t>
            </a:r>
            <a:r>
              <a:rPr lang="en-US" sz="4800" b="1" dirty="0"/>
              <a:t> </a:t>
            </a:r>
            <a:r>
              <a:rPr lang="en-US" sz="4800" b="1" dirty="0" err="1"/>
              <a:t>ভাগ</a:t>
            </a:r>
            <a:r>
              <a:rPr lang="en-US" sz="4800" b="1" dirty="0"/>
              <a:t> </a:t>
            </a:r>
            <a:r>
              <a:rPr lang="en-US" sz="4800" b="1" dirty="0" err="1"/>
              <a:t>করা</a:t>
            </a:r>
            <a:r>
              <a:rPr lang="en-US" sz="4800" b="1" dirty="0"/>
              <a:t> </a:t>
            </a:r>
            <a:r>
              <a:rPr lang="en-US" sz="4800" b="1" dirty="0" err="1"/>
              <a:t>যায়</a:t>
            </a:r>
            <a:r>
              <a:rPr lang="en-US" sz="4800" b="1" dirty="0"/>
              <a:t>, </a:t>
            </a:r>
            <a:r>
              <a:rPr lang="en-US" sz="4800" b="1" dirty="0" err="1"/>
              <a:t>লিখে</a:t>
            </a:r>
            <a:r>
              <a:rPr lang="en-US" sz="4800" b="1" dirty="0"/>
              <a:t> </a:t>
            </a:r>
            <a:r>
              <a:rPr lang="en-US" sz="4800" b="1" dirty="0" err="1"/>
              <a:t>নিয়ে</a:t>
            </a:r>
            <a:r>
              <a:rPr lang="en-US" sz="4800" b="1" dirty="0"/>
              <a:t> </a:t>
            </a:r>
            <a:r>
              <a:rPr lang="en-US" sz="4800" b="1" dirty="0" err="1"/>
              <a:t>আসবে</a:t>
            </a:r>
            <a:r>
              <a:rPr lang="en-US" sz="18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8226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0FD42-6A42-41E8-BA56-52A3C4C38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1069008"/>
            <a:ext cx="10396882" cy="12368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0700" b="1" dirty="0" err="1">
                <a:solidFill>
                  <a:srgbClr val="FF0000"/>
                </a:solidFill>
              </a:rPr>
              <a:t>সবাইকে</a:t>
            </a:r>
            <a:r>
              <a:rPr lang="en-US" sz="10700" b="1" dirty="0">
                <a:solidFill>
                  <a:srgbClr val="FF0000"/>
                </a:solidFill>
              </a:rPr>
              <a:t> </a:t>
            </a:r>
            <a:r>
              <a:rPr lang="en-US" sz="10700" b="1" dirty="0" err="1">
                <a:solidFill>
                  <a:srgbClr val="FF0000"/>
                </a:solidFill>
              </a:rPr>
              <a:t>ধন্যবাদ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630875-90D2-4492-9D1D-5709B04A439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3083" y="2712277"/>
            <a:ext cx="10769600" cy="3973689"/>
          </a:xfrm>
        </p:spPr>
      </p:pic>
    </p:spTree>
    <p:extLst>
      <p:ext uri="{BB962C8B-B14F-4D97-AF65-F5344CB8AC3E}">
        <p14:creationId xmlns:p14="http://schemas.microsoft.com/office/powerpoint/2010/main" val="127486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17EBB-0939-4653-BAEC-3CD049CC5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518" y="707863"/>
            <a:ext cx="8003482" cy="115814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</a:rPr>
              <a:t>শিক্ষক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পরিচিতি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BFB18-6E02-4A52-8A8B-7028B7EC2F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799" y="1704622"/>
            <a:ext cx="6426199" cy="3669963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4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মোছাঃ</a:t>
            </a:r>
            <a:r>
              <a:rPr 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লাবনী</a:t>
            </a:r>
            <a:r>
              <a:rPr 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পারভীন</a:t>
            </a:r>
            <a:endParaRPr lang="en-US" sz="4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32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প্রধান</a:t>
            </a:r>
            <a:r>
              <a:rPr 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শিক্ষক</a:t>
            </a:r>
            <a:endParaRPr lang="en-US" sz="32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US" sz="3200" b="1" dirty="0" err="1"/>
              <a:t>পার-মথুরাপুর</a:t>
            </a:r>
            <a:r>
              <a:rPr lang="en-US" sz="3200" b="1" dirty="0"/>
              <a:t> </a:t>
            </a:r>
            <a:r>
              <a:rPr lang="en-US" sz="3200" b="1" dirty="0" err="1"/>
              <a:t>মাধ্যমিক</a:t>
            </a:r>
            <a:r>
              <a:rPr lang="en-US" sz="3200" b="1" dirty="0"/>
              <a:t> </a:t>
            </a:r>
            <a:r>
              <a:rPr lang="en-US" sz="3200" b="1" dirty="0" err="1"/>
              <a:t>বিদ্যালয়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 err="1">
                <a:solidFill>
                  <a:srgbClr val="FFFF00"/>
                </a:solidFill>
              </a:rPr>
              <a:t>হরিনাকুন্ডু</a:t>
            </a:r>
            <a:r>
              <a:rPr lang="en-US" sz="3200" b="1" dirty="0">
                <a:solidFill>
                  <a:srgbClr val="FFFF00"/>
                </a:solidFill>
              </a:rPr>
              <a:t>, </a:t>
            </a:r>
            <a:r>
              <a:rPr lang="en-US" sz="3200" b="1" dirty="0" err="1">
                <a:solidFill>
                  <a:srgbClr val="FFFF00"/>
                </a:solidFill>
              </a:rPr>
              <a:t>ঝিনাইদহ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C0E72B1-A1F0-41BC-9965-B9B5C0E3C13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591688" y="1286933"/>
            <a:ext cx="2686755" cy="3377172"/>
          </a:xfrm>
        </p:spPr>
      </p:pic>
    </p:spTree>
    <p:extLst>
      <p:ext uri="{BB962C8B-B14F-4D97-AF65-F5344CB8AC3E}">
        <p14:creationId xmlns:p14="http://schemas.microsoft.com/office/powerpoint/2010/main" val="112318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EB84A-04EC-45FB-86B9-EE5715985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145" y="952029"/>
            <a:ext cx="8610600" cy="1448740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</a:rPr>
              <a:t>পাঠ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 err="1">
                <a:solidFill>
                  <a:srgbClr val="FF0000"/>
                </a:solidFill>
              </a:rPr>
              <a:t>পরিচিতি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C7E62-5650-4365-888D-824611568D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3110319"/>
            <a:ext cx="5974644" cy="33037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 err="1"/>
              <a:t>শ্রেণি</a:t>
            </a:r>
            <a:r>
              <a:rPr lang="en-US" sz="4000" b="1" dirty="0"/>
              <a:t>: </a:t>
            </a:r>
            <a:r>
              <a:rPr lang="en-US" sz="4000" b="1" dirty="0" err="1"/>
              <a:t>নবম</a:t>
            </a:r>
            <a:r>
              <a:rPr lang="en-US" sz="4000" b="1" dirty="0"/>
              <a:t> ও </a:t>
            </a:r>
            <a:r>
              <a:rPr lang="en-US" sz="4000" b="1" dirty="0" err="1"/>
              <a:t>দশম</a:t>
            </a:r>
            <a:endParaRPr lang="en-US" sz="4000" b="1" dirty="0"/>
          </a:p>
          <a:p>
            <a:pPr marL="0" indent="0">
              <a:buNone/>
            </a:pPr>
            <a:r>
              <a:rPr lang="en-US" sz="4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বিষয়</a:t>
            </a:r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4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বাংলা</a:t>
            </a:r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২য় </a:t>
            </a:r>
            <a:r>
              <a:rPr lang="en-US" sz="4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পত্র</a:t>
            </a:r>
            <a:endParaRPr lang="en-US" sz="4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4000" b="1" dirty="0" err="1"/>
              <a:t>ক্রিয়ার</a:t>
            </a:r>
            <a:r>
              <a:rPr lang="en-US" sz="4000" b="1" dirty="0"/>
              <a:t> </a:t>
            </a:r>
            <a:r>
              <a:rPr lang="en-US" sz="4000" b="1" dirty="0" err="1"/>
              <a:t>কাল</a:t>
            </a:r>
            <a:endParaRPr lang="en-US" sz="4000" b="1" dirty="0"/>
          </a:p>
          <a:p>
            <a:pPr marL="0" indent="0">
              <a:buNone/>
            </a:pPr>
            <a:r>
              <a:rPr lang="en-US" sz="2400" b="1" dirty="0">
                <a:solidFill>
                  <a:srgbClr val="92D050"/>
                </a:solidFill>
              </a:rPr>
              <a:t> </a:t>
            </a:r>
            <a:r>
              <a:rPr lang="en-US" sz="5400" b="1" dirty="0" err="1">
                <a:solidFill>
                  <a:srgbClr val="92D050"/>
                </a:solidFill>
              </a:rPr>
              <a:t>চতুর্থ</a:t>
            </a:r>
            <a:r>
              <a:rPr lang="en-US" sz="5400" b="1" dirty="0">
                <a:solidFill>
                  <a:srgbClr val="92D050"/>
                </a:solidFill>
              </a:rPr>
              <a:t> </a:t>
            </a:r>
            <a:r>
              <a:rPr lang="en-US" sz="5400" b="1" dirty="0" err="1">
                <a:solidFill>
                  <a:srgbClr val="92D050"/>
                </a:solidFill>
              </a:rPr>
              <a:t>অধ্যায়</a:t>
            </a:r>
            <a:r>
              <a:rPr lang="en-US" sz="5400" b="1" dirty="0">
                <a:solidFill>
                  <a:srgbClr val="92D050"/>
                </a:solidFill>
              </a:rPr>
              <a:t>, </a:t>
            </a:r>
            <a:r>
              <a:rPr lang="en-US" sz="5400" b="1" dirty="0" err="1">
                <a:solidFill>
                  <a:srgbClr val="92D050"/>
                </a:solidFill>
              </a:rPr>
              <a:t>তৃতীয়</a:t>
            </a:r>
            <a:r>
              <a:rPr lang="en-US" sz="5400" b="1" dirty="0">
                <a:solidFill>
                  <a:srgbClr val="92D050"/>
                </a:solidFill>
              </a:rPr>
              <a:t> </a:t>
            </a:r>
            <a:r>
              <a:rPr lang="en-US" sz="5400" b="1" dirty="0" err="1">
                <a:solidFill>
                  <a:srgbClr val="92D050"/>
                </a:solidFill>
              </a:rPr>
              <a:t>পরচ্ছেদ</a:t>
            </a:r>
            <a:endParaRPr lang="en-US" sz="54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8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D0E15-B93B-41B8-BB9B-CD725E09B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10700" b="1" dirty="0" err="1">
                <a:solidFill>
                  <a:srgbClr val="FF0000"/>
                </a:solidFill>
              </a:rPr>
              <a:t>শিখনফল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796A5-4416-4FD9-A9AD-77D2C55DE09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5400" dirty="0" err="1">
                <a:solidFill>
                  <a:srgbClr val="FFFF00"/>
                </a:solidFill>
              </a:rPr>
              <a:t>এই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  <a:r>
              <a:rPr lang="en-US" sz="5400" dirty="0" err="1">
                <a:solidFill>
                  <a:srgbClr val="FFFF00"/>
                </a:solidFill>
              </a:rPr>
              <a:t>পাঠ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  <a:r>
              <a:rPr lang="en-US" sz="5400" dirty="0" err="1">
                <a:solidFill>
                  <a:srgbClr val="FFFF00"/>
                </a:solidFill>
              </a:rPr>
              <a:t>শেষে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  <a:r>
              <a:rPr lang="en-US" sz="54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শিক্ষার্থীরা</a:t>
            </a:r>
            <a:r>
              <a:rPr lang="en-US" sz="5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,,,,,,,,,,,,,,,,,,,,,।</a:t>
            </a:r>
            <a:br>
              <a:rPr lang="en-US" sz="54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n-US" sz="3800" b="1" dirty="0" err="1"/>
              <a:t>ক্রিয়ার</a:t>
            </a:r>
            <a:r>
              <a:rPr lang="en-US" sz="3800" b="1" dirty="0"/>
              <a:t> </a:t>
            </a:r>
            <a:r>
              <a:rPr lang="en-US" sz="3800" b="1" dirty="0" err="1"/>
              <a:t>কাল</a:t>
            </a:r>
            <a:r>
              <a:rPr lang="en-US" sz="3800" b="1" dirty="0"/>
              <a:t> </a:t>
            </a:r>
            <a:r>
              <a:rPr lang="en-US" sz="3800" b="1" dirty="0" err="1"/>
              <a:t>কাকে</a:t>
            </a:r>
            <a:r>
              <a:rPr lang="en-US" sz="3800" b="1" dirty="0"/>
              <a:t> </a:t>
            </a:r>
            <a:r>
              <a:rPr lang="en-US" sz="3800" b="1" dirty="0" err="1"/>
              <a:t>বলে</a:t>
            </a:r>
            <a:r>
              <a:rPr lang="en-US" sz="3800" b="1" dirty="0"/>
              <a:t> , </a:t>
            </a:r>
            <a:r>
              <a:rPr lang="en-US" sz="3800" b="1" dirty="0" err="1"/>
              <a:t>বলতে</a:t>
            </a:r>
            <a:r>
              <a:rPr lang="en-US" sz="3800" b="1" dirty="0"/>
              <a:t> </a:t>
            </a:r>
            <a:r>
              <a:rPr lang="en-US" sz="3800" b="1" dirty="0" err="1"/>
              <a:t>পারবে</a:t>
            </a:r>
            <a:r>
              <a:rPr lang="en-US" sz="3800" b="1" dirty="0"/>
              <a:t>।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4700" b="1" dirty="0" err="1"/>
              <a:t>কাল</a:t>
            </a:r>
            <a:r>
              <a:rPr lang="en-US" sz="4700" b="1" dirty="0"/>
              <a:t> </a:t>
            </a:r>
            <a:r>
              <a:rPr lang="en-US" sz="4700" b="1" dirty="0" err="1"/>
              <a:t>কত</a:t>
            </a:r>
            <a:r>
              <a:rPr lang="en-US" sz="4700" b="1" dirty="0"/>
              <a:t> </a:t>
            </a:r>
            <a:r>
              <a:rPr lang="en-US" sz="4700" b="1" dirty="0" err="1"/>
              <a:t>প্রকার</a:t>
            </a:r>
            <a:r>
              <a:rPr lang="en-US" sz="4700" b="1" dirty="0"/>
              <a:t> ও </a:t>
            </a:r>
            <a:r>
              <a:rPr lang="en-US" sz="4700" b="1" dirty="0" err="1"/>
              <a:t>কী</a:t>
            </a:r>
            <a:r>
              <a:rPr lang="en-US" sz="4700" b="1" dirty="0"/>
              <a:t> </a:t>
            </a:r>
            <a:r>
              <a:rPr lang="en-US" sz="4700" b="1" dirty="0" err="1"/>
              <a:t>কী</a:t>
            </a:r>
            <a:r>
              <a:rPr lang="en-US" sz="4700" b="1" dirty="0"/>
              <a:t> </a:t>
            </a:r>
            <a:r>
              <a:rPr lang="en-US" sz="4700" b="1" dirty="0" err="1"/>
              <a:t>জানতে</a:t>
            </a:r>
            <a:r>
              <a:rPr lang="en-US" sz="4700" b="1" dirty="0"/>
              <a:t> </a:t>
            </a:r>
            <a:r>
              <a:rPr lang="en-US" sz="4700" b="1" dirty="0" err="1"/>
              <a:t>পারবে</a:t>
            </a:r>
            <a:r>
              <a:rPr lang="en-US" sz="2400" dirty="0"/>
              <a:t>।</a:t>
            </a:r>
          </a:p>
          <a:p>
            <a:pPr marL="0" indent="0">
              <a:lnSpc>
                <a:spcPct val="16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204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24980-D6FD-4B87-A278-AC9D37168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8330" y="490362"/>
            <a:ext cx="4876800" cy="1156251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err="1">
                <a:solidFill>
                  <a:schemeClr val="accent1"/>
                </a:solidFill>
              </a:rPr>
              <a:t>ক্রিয়ার</a:t>
            </a:r>
            <a:r>
              <a:rPr lang="en-US" sz="5400" b="1" dirty="0">
                <a:solidFill>
                  <a:schemeClr val="accent1"/>
                </a:solidFill>
              </a:rPr>
              <a:t> </a:t>
            </a:r>
            <a:r>
              <a:rPr lang="en-US" sz="5400" b="1" dirty="0" err="1">
                <a:solidFill>
                  <a:schemeClr val="accent1"/>
                </a:solidFill>
              </a:rPr>
              <a:t>কাল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2AC4C-254A-4761-B26E-5A9D6124AD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6530" y="3074504"/>
            <a:ext cx="10870096" cy="32003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err="1"/>
              <a:t>কাল</a:t>
            </a:r>
            <a:r>
              <a:rPr lang="en-US" sz="4000" b="1" dirty="0"/>
              <a:t> </a:t>
            </a:r>
            <a:r>
              <a:rPr lang="en-US" sz="4000" b="1" dirty="0" err="1"/>
              <a:t>তুমি</a:t>
            </a:r>
            <a:r>
              <a:rPr lang="en-US" sz="4000" b="1" dirty="0"/>
              <a:t> </a:t>
            </a:r>
            <a:r>
              <a:rPr lang="en-US" sz="4000" b="1" dirty="0" err="1"/>
              <a:t>শহরে</a:t>
            </a:r>
            <a:r>
              <a:rPr lang="en-US" sz="4000" b="1" dirty="0"/>
              <a:t> </a:t>
            </a:r>
            <a:r>
              <a:rPr lang="en-US" sz="4000" b="1" dirty="0" err="1"/>
              <a:t>গিয়েছিলে</a:t>
            </a:r>
            <a:r>
              <a:rPr lang="en-US" sz="4000" b="1" dirty="0"/>
              <a:t>।</a:t>
            </a:r>
          </a:p>
          <a:p>
            <a:pPr marL="0" indent="0">
              <a:buNone/>
            </a:pP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আগামীকাল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স্কুল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বন্ধ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থাকবে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।</a:t>
            </a:r>
          </a:p>
          <a:p>
            <a:pPr marL="0" indent="0">
              <a:buNone/>
            </a:pPr>
            <a:r>
              <a:rPr lang="en-US" sz="4000" b="1" dirty="0" err="1"/>
              <a:t>সুতরাং</a:t>
            </a:r>
            <a:endParaRPr lang="en-US" sz="4000" b="1" dirty="0"/>
          </a:p>
          <a:p>
            <a:pPr marL="0" indent="0">
              <a:buNone/>
            </a:pPr>
            <a:r>
              <a:rPr lang="en-US" sz="4000" b="1" dirty="0" err="1">
                <a:solidFill>
                  <a:srgbClr val="FFFF00"/>
                </a:solidFill>
              </a:rPr>
              <a:t>ক্রিয়া</a:t>
            </a:r>
            <a:r>
              <a:rPr lang="as-IN" sz="4000" b="1" dirty="0">
                <a:solidFill>
                  <a:srgbClr val="FFFF00"/>
                </a:solidFill>
              </a:rPr>
              <a:t>র</a:t>
            </a:r>
            <a:r>
              <a:rPr lang="en-US" sz="4000" b="1" dirty="0">
                <a:solidFill>
                  <a:srgbClr val="FFFF00"/>
                </a:solidFill>
              </a:rPr>
              <a:t>, </a:t>
            </a:r>
            <a:r>
              <a:rPr lang="en-US" sz="4000" b="1" dirty="0" err="1">
                <a:solidFill>
                  <a:srgbClr val="FFFF00"/>
                </a:solidFill>
              </a:rPr>
              <a:t>বর্তমান</a:t>
            </a:r>
            <a:r>
              <a:rPr lang="en-US" sz="4000" b="1" dirty="0">
                <a:solidFill>
                  <a:srgbClr val="FFFF00"/>
                </a:solidFill>
              </a:rPr>
              <a:t>, </a:t>
            </a:r>
            <a:r>
              <a:rPr lang="en-US" sz="4000" b="1" dirty="0" err="1">
                <a:solidFill>
                  <a:srgbClr val="FFFF00"/>
                </a:solidFill>
              </a:rPr>
              <a:t>অতীত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বা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ভবিষ্যতে</a:t>
            </a:r>
            <a:r>
              <a:rPr lang="en-US" sz="4000" b="1" dirty="0">
                <a:solidFill>
                  <a:srgbClr val="FFFF00"/>
                </a:solidFill>
              </a:rPr>
              <a:t>  </a:t>
            </a:r>
            <a:r>
              <a:rPr lang="en-US" sz="4000" b="1" dirty="0" err="1">
                <a:solidFill>
                  <a:srgbClr val="FFFF00"/>
                </a:solidFill>
              </a:rPr>
              <a:t>সম্পন্ন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হওয়ার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সময়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নির্দেশই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ক্রিয়ার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কাল</a:t>
            </a:r>
            <a:r>
              <a:rPr lang="en-US" sz="4000" b="1" dirty="0">
                <a:solidFill>
                  <a:srgbClr val="FFFF00"/>
                </a:solidFill>
              </a:rPr>
              <a:t>।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6A04B9-E335-48E9-A100-1458EA32F8E3}"/>
              </a:ext>
            </a:extLst>
          </p:cNvPr>
          <p:cNvSpPr txBox="1">
            <a:spLocks/>
          </p:cNvSpPr>
          <p:nvPr/>
        </p:nvSpPr>
        <p:spPr>
          <a:xfrm>
            <a:off x="424069" y="1885155"/>
            <a:ext cx="11105321" cy="1156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ক্রিয়া</a:t>
            </a:r>
            <a:r>
              <a:rPr lang="en-US" sz="5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সংঘটনের</a:t>
            </a:r>
            <a:r>
              <a:rPr lang="en-US" sz="5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সময়কে</a:t>
            </a:r>
            <a:r>
              <a:rPr lang="en-US" sz="5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কাল</a:t>
            </a:r>
            <a:r>
              <a:rPr lang="en-US" sz="5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বলে</a:t>
            </a:r>
            <a:r>
              <a:rPr lang="en-US" sz="5400" b="1" dirty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02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A9C4F-CAA7-49E5-B131-C05DC3E74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834" y="539086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</a:rPr>
              <a:t>কালের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প্রকারভেদ</a:t>
            </a:r>
            <a:endParaRPr lang="en-US" sz="7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29CD7-837E-4D41-BE71-BC0D13532E6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i="1" dirty="0">
                <a:solidFill>
                  <a:schemeClr val="accent6">
                    <a:lumMod val="75000"/>
                  </a:schemeClr>
                </a:solidFill>
              </a:rPr>
              <a:t>১। </a:t>
            </a:r>
            <a:r>
              <a:rPr lang="en-US" sz="6000" i="1" dirty="0" err="1">
                <a:solidFill>
                  <a:schemeClr val="accent6">
                    <a:lumMod val="75000"/>
                  </a:schemeClr>
                </a:solidFill>
              </a:rPr>
              <a:t>বর্তমান</a:t>
            </a:r>
            <a:r>
              <a:rPr lang="en-US" sz="60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6000" i="1" dirty="0" err="1">
                <a:solidFill>
                  <a:schemeClr val="accent6">
                    <a:lumMod val="75000"/>
                  </a:schemeClr>
                </a:solidFill>
              </a:rPr>
              <a:t>কাল</a:t>
            </a:r>
            <a:endParaRPr lang="en-US" sz="60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6000" i="1" dirty="0">
                <a:solidFill>
                  <a:schemeClr val="accent6">
                    <a:lumMod val="75000"/>
                  </a:schemeClr>
                </a:solidFill>
              </a:rPr>
              <a:t>২। </a:t>
            </a:r>
            <a:r>
              <a:rPr lang="en-US" sz="6000" i="1" dirty="0" err="1">
                <a:solidFill>
                  <a:schemeClr val="accent6">
                    <a:lumMod val="75000"/>
                  </a:schemeClr>
                </a:solidFill>
              </a:rPr>
              <a:t>অতীত</a:t>
            </a:r>
            <a:r>
              <a:rPr lang="en-US" sz="60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6000" i="1" dirty="0" err="1">
                <a:solidFill>
                  <a:schemeClr val="accent6">
                    <a:lumMod val="75000"/>
                  </a:schemeClr>
                </a:solidFill>
              </a:rPr>
              <a:t>কাল</a:t>
            </a:r>
            <a:endParaRPr lang="en-US" sz="60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6000" i="1" dirty="0">
                <a:solidFill>
                  <a:schemeClr val="accent6">
                    <a:lumMod val="75000"/>
                  </a:schemeClr>
                </a:solidFill>
              </a:rPr>
              <a:t>৩। </a:t>
            </a:r>
            <a:r>
              <a:rPr lang="en-US" sz="6000" i="1" dirty="0" err="1">
                <a:solidFill>
                  <a:schemeClr val="accent6">
                    <a:lumMod val="75000"/>
                  </a:schemeClr>
                </a:solidFill>
              </a:rPr>
              <a:t>ভবিষ্য</a:t>
            </a:r>
            <a:r>
              <a:rPr lang="en-US" sz="6000" i="1" dirty="0">
                <a:solidFill>
                  <a:schemeClr val="accent6">
                    <a:lumMod val="75000"/>
                  </a:schemeClr>
                </a:solidFill>
              </a:rPr>
              <a:t>ৎ </a:t>
            </a:r>
            <a:r>
              <a:rPr lang="en-US" sz="6000" i="1" dirty="0" err="1">
                <a:solidFill>
                  <a:schemeClr val="accent6">
                    <a:lumMod val="75000"/>
                  </a:schemeClr>
                </a:solidFill>
              </a:rPr>
              <a:t>কাল</a:t>
            </a:r>
            <a:endParaRPr lang="en-US" sz="60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854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E11AA-21CE-4EF2-8FAD-D5FD6FCF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3" y="282222"/>
            <a:ext cx="11002617" cy="1612839"/>
          </a:xfrm>
        </p:spPr>
        <p:txBody>
          <a:bodyPr>
            <a:normAutofit/>
          </a:bodyPr>
          <a:lstStyle/>
          <a:p>
            <a:pPr algn="ctr"/>
            <a:r>
              <a:rPr lang="en-US" sz="67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বর্তমান</a:t>
            </a:r>
            <a:r>
              <a:rPr lang="en-US" sz="67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67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কালের</a:t>
            </a:r>
            <a:r>
              <a:rPr lang="en-US" sz="67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67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শ্রেণি</a:t>
            </a:r>
            <a:r>
              <a:rPr lang="en-US" sz="67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67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বিভাগ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7CFE6-0402-4091-9126-075D898816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715948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rgbClr val="FFFF00"/>
                </a:solidFill>
              </a:rPr>
              <a:t>ক. </a:t>
            </a:r>
            <a:r>
              <a:rPr lang="en-US" sz="6000" dirty="0" err="1">
                <a:solidFill>
                  <a:srgbClr val="FFFF00"/>
                </a:solidFill>
              </a:rPr>
              <a:t>সাধারণ</a:t>
            </a:r>
            <a:r>
              <a:rPr lang="en-US" sz="6000" dirty="0">
                <a:solidFill>
                  <a:srgbClr val="FFFF00"/>
                </a:solidFill>
              </a:rPr>
              <a:t> </a:t>
            </a:r>
            <a:r>
              <a:rPr lang="en-US" sz="6000" dirty="0" err="1">
                <a:solidFill>
                  <a:srgbClr val="FFFF00"/>
                </a:solidFill>
              </a:rPr>
              <a:t>বর্তমান</a:t>
            </a:r>
            <a:endParaRPr lang="en-US" sz="6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6000" dirty="0">
                <a:solidFill>
                  <a:srgbClr val="FFFF00"/>
                </a:solidFill>
              </a:rPr>
              <a:t>খ. </a:t>
            </a:r>
            <a:r>
              <a:rPr lang="en-US" sz="6000" dirty="0" err="1">
                <a:solidFill>
                  <a:srgbClr val="FFFF00"/>
                </a:solidFill>
              </a:rPr>
              <a:t>ঘটমান</a:t>
            </a:r>
            <a:r>
              <a:rPr lang="en-US" sz="6000" dirty="0">
                <a:solidFill>
                  <a:srgbClr val="FFFF00"/>
                </a:solidFill>
              </a:rPr>
              <a:t> </a:t>
            </a:r>
            <a:r>
              <a:rPr lang="en-US" sz="6000" dirty="0" err="1">
                <a:solidFill>
                  <a:srgbClr val="FFFF00"/>
                </a:solidFill>
              </a:rPr>
              <a:t>বর্তমান</a:t>
            </a:r>
            <a:endParaRPr lang="en-US" sz="6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6000" dirty="0">
                <a:solidFill>
                  <a:srgbClr val="FFFF00"/>
                </a:solidFill>
              </a:rPr>
              <a:t>গ. </a:t>
            </a:r>
            <a:r>
              <a:rPr lang="en-US" sz="6000" dirty="0" err="1">
                <a:solidFill>
                  <a:srgbClr val="FFFF00"/>
                </a:solidFill>
              </a:rPr>
              <a:t>পুরাঘটিত</a:t>
            </a:r>
            <a:r>
              <a:rPr lang="en-US" sz="6000" dirty="0">
                <a:solidFill>
                  <a:srgbClr val="FFFF00"/>
                </a:solidFill>
              </a:rPr>
              <a:t> </a:t>
            </a:r>
            <a:r>
              <a:rPr lang="en-US" sz="6000" dirty="0" err="1">
                <a:solidFill>
                  <a:srgbClr val="FFFF00"/>
                </a:solidFill>
              </a:rPr>
              <a:t>বর্তমান</a:t>
            </a:r>
            <a:endParaRPr lang="en-US" sz="6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69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7159A-45A0-4BEB-8492-06F2CB00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315" y="169333"/>
            <a:ext cx="10740886" cy="1888068"/>
          </a:xfrm>
        </p:spPr>
        <p:txBody>
          <a:bodyPr>
            <a:normAutofit/>
          </a:bodyPr>
          <a:lstStyle/>
          <a:p>
            <a:pPr algn="ctr"/>
            <a:r>
              <a:rPr lang="en-US" sz="6700" b="1" dirty="0" err="1">
                <a:solidFill>
                  <a:srgbClr val="FFFF00"/>
                </a:solidFill>
              </a:rPr>
              <a:t>অতীত</a:t>
            </a:r>
            <a:r>
              <a:rPr lang="en-US" sz="6700" b="1" dirty="0">
                <a:solidFill>
                  <a:srgbClr val="FFFF00"/>
                </a:solidFill>
              </a:rPr>
              <a:t> </a:t>
            </a:r>
            <a:r>
              <a:rPr lang="en-US" sz="6700" b="1" dirty="0" err="1">
                <a:solidFill>
                  <a:srgbClr val="FFFF00"/>
                </a:solidFill>
              </a:rPr>
              <a:t>কালের</a:t>
            </a:r>
            <a:r>
              <a:rPr lang="en-US" sz="6700" b="1" dirty="0">
                <a:solidFill>
                  <a:srgbClr val="FFFF00"/>
                </a:solidFill>
              </a:rPr>
              <a:t> </a:t>
            </a:r>
            <a:r>
              <a:rPr lang="en-US" sz="6700" b="1" dirty="0" err="1">
                <a:solidFill>
                  <a:srgbClr val="FFFF00"/>
                </a:solidFill>
              </a:rPr>
              <a:t>শ্রেণিবিভাগ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2B623-DC58-4BFA-98FD-CCFA80B3FB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5314" y="2425149"/>
            <a:ext cx="6200422" cy="3498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ক .</a:t>
            </a:r>
            <a:r>
              <a:rPr lang="en-US" sz="4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সাধারণ</a:t>
            </a:r>
            <a:r>
              <a:rPr lang="en-US" sz="4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অতীত</a:t>
            </a:r>
            <a:endParaRPr lang="en-US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খ. </a:t>
            </a:r>
            <a:r>
              <a:rPr lang="en-US" sz="4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নিত্যবৃত্ত</a:t>
            </a:r>
            <a:r>
              <a:rPr lang="en-US" sz="4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অতীত</a:t>
            </a:r>
            <a:endParaRPr lang="en-US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গ. </a:t>
            </a:r>
            <a:r>
              <a:rPr lang="en-US" sz="4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ঘটমান</a:t>
            </a:r>
            <a:r>
              <a:rPr lang="en-US" sz="4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অতীত</a:t>
            </a:r>
            <a:endParaRPr lang="en-US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ঘ .</a:t>
            </a:r>
            <a:r>
              <a:rPr lang="en-US" sz="4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পুরাঘটিত</a:t>
            </a:r>
            <a:r>
              <a:rPr lang="en-US" sz="4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অতীত</a:t>
            </a:r>
            <a:endParaRPr lang="en-US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9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2E575-F130-4D61-8D18-9DE79F9DB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39" y="1260970"/>
            <a:ext cx="11770261" cy="1293028"/>
          </a:xfrm>
        </p:spPr>
        <p:txBody>
          <a:bodyPr>
            <a:normAutofit/>
          </a:bodyPr>
          <a:lstStyle/>
          <a:p>
            <a:pPr algn="ctr"/>
            <a:r>
              <a:rPr lang="en-US" sz="6700" b="1" dirty="0" err="1">
                <a:solidFill>
                  <a:schemeClr val="accent1"/>
                </a:solidFill>
              </a:rPr>
              <a:t>ভবিষ্যৎকালের</a:t>
            </a:r>
            <a:r>
              <a:rPr lang="en-US" sz="6700" b="1" dirty="0">
                <a:solidFill>
                  <a:schemeClr val="accent1"/>
                </a:solidFill>
              </a:rPr>
              <a:t> </a:t>
            </a:r>
            <a:r>
              <a:rPr lang="en-US" sz="6700" b="1" dirty="0" err="1">
                <a:solidFill>
                  <a:schemeClr val="accent1"/>
                </a:solidFill>
              </a:rPr>
              <a:t>শ্রেণিবিভাগ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6DA5C-4CE8-43D6-8428-4BCACE68D5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1330" y="3356423"/>
            <a:ext cx="6358467" cy="2664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ক .</a:t>
            </a:r>
            <a:r>
              <a:rPr lang="en-US" sz="5400" dirty="0" err="1"/>
              <a:t>সাধারণ</a:t>
            </a:r>
            <a:r>
              <a:rPr lang="en-US" sz="5400" dirty="0"/>
              <a:t> </a:t>
            </a:r>
            <a:r>
              <a:rPr lang="en-US" sz="5400" dirty="0" err="1"/>
              <a:t>ভবিষ্য</a:t>
            </a:r>
            <a:r>
              <a:rPr lang="en-US" sz="5400" dirty="0"/>
              <a:t>ৎ</a:t>
            </a:r>
          </a:p>
          <a:p>
            <a:pPr marL="0" indent="0">
              <a:buNone/>
            </a:pPr>
            <a:r>
              <a:rPr lang="en-US" sz="5400" dirty="0"/>
              <a:t>খ .</a:t>
            </a:r>
            <a:r>
              <a:rPr lang="en-US" sz="5400" dirty="0" err="1"/>
              <a:t>ঘটমান</a:t>
            </a:r>
            <a:r>
              <a:rPr lang="en-US" sz="5400" dirty="0"/>
              <a:t> </a:t>
            </a:r>
            <a:r>
              <a:rPr lang="en-US" sz="5400" dirty="0" err="1"/>
              <a:t>ভবিষ্য</a:t>
            </a:r>
            <a:r>
              <a:rPr lang="en-US" sz="5400" dirty="0"/>
              <a:t>ৎ</a:t>
            </a:r>
          </a:p>
          <a:p>
            <a:pPr marL="0" indent="0">
              <a:buNone/>
            </a:pPr>
            <a:r>
              <a:rPr lang="en-US" sz="5400" dirty="0"/>
              <a:t>গ .</a:t>
            </a:r>
            <a:r>
              <a:rPr lang="en-US" sz="5400" dirty="0" err="1"/>
              <a:t>পুরাঘটিত</a:t>
            </a:r>
            <a:r>
              <a:rPr lang="en-US" sz="5400" dirty="0"/>
              <a:t> </a:t>
            </a:r>
            <a:r>
              <a:rPr lang="en-US" sz="5400" dirty="0" err="1"/>
              <a:t>ভবিষ্য</a:t>
            </a:r>
            <a:r>
              <a:rPr lang="en-US" sz="5400" dirty="0"/>
              <a:t>ৎ</a:t>
            </a:r>
          </a:p>
        </p:txBody>
      </p:sp>
    </p:spTree>
    <p:extLst>
      <p:ext uri="{BB962C8B-B14F-4D97-AF65-F5344CB8AC3E}">
        <p14:creationId xmlns:p14="http://schemas.microsoft.com/office/powerpoint/2010/main" val="2258060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247</TotalTime>
  <Words>176</Words>
  <Application>Microsoft Office PowerPoint</Application>
  <PresentationFormat>Widescreen</PresentationFormat>
  <Paragraphs>44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Vrinda</vt:lpstr>
      <vt:lpstr>Vapor Trail</vt:lpstr>
      <vt:lpstr>পার- মথুরাপুর অনলাইন স্কুলের পক্ষ থেকে সবাইকে</vt:lpstr>
      <vt:lpstr>শিক্ষক পরিচিতি</vt:lpstr>
      <vt:lpstr>পাঠ পরিচিতি</vt:lpstr>
      <vt:lpstr>শিখনফল </vt:lpstr>
      <vt:lpstr>ক্রিয়ার কাল</vt:lpstr>
      <vt:lpstr>কালের প্রকারভেদ</vt:lpstr>
      <vt:lpstr>বর্তমান কালের শ্রেণি বিভাগ</vt:lpstr>
      <vt:lpstr>অতীত কালের শ্রেণিবিভাগ</vt:lpstr>
      <vt:lpstr>ভবিষ্যৎকালের শ্রেণিবিভাগ</vt:lpstr>
      <vt:lpstr>মূল্যায়ন </vt:lpstr>
      <vt:lpstr>বাড়ির কাজ </vt:lpstr>
      <vt:lpstr>সবাইকে 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পার- মথুরাপুর অনলাইন স্কুলের পক্ষ থেকে সবাইকে</dc:title>
  <dc:creator>C.L</dc:creator>
  <cp:lastModifiedBy>C.L</cp:lastModifiedBy>
  <cp:revision>120</cp:revision>
  <dcterms:created xsi:type="dcterms:W3CDTF">2020-11-18T13:11:01Z</dcterms:created>
  <dcterms:modified xsi:type="dcterms:W3CDTF">2020-12-03T09:32:54Z</dcterms:modified>
</cp:coreProperties>
</file>