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81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24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07EF-91AF-4FC8-BFA8-6703ED12F0F3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6F92-54B1-4FC3-9311-F80F7136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6F92-54B1-4FC3-9311-F80F71364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5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8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9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4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9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1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6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68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6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2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2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8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18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4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60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1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73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7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00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08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95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17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90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9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59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26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0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0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87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1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1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2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73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1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C3DA-2DD6-4371-98D1-21796DD8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106" y="728871"/>
            <a:ext cx="8676222" cy="3200400"/>
          </a:xfrm>
        </p:spPr>
        <p:txBody>
          <a:bodyPr>
            <a:normAutofit fontScale="90000"/>
          </a:bodyPr>
          <a:lstStyle/>
          <a:p>
            <a:r>
              <a:rPr lang="en-US" sz="10700" b="1" dirty="0" err="1">
                <a:effectLst/>
              </a:rPr>
              <a:t>পার-মথুরাপুর</a:t>
            </a:r>
            <a:r>
              <a:rPr lang="en-US" sz="10700" dirty="0">
                <a:effectLst/>
              </a:rPr>
              <a:t> </a:t>
            </a:r>
            <a:r>
              <a:rPr lang="en-US" sz="8000" dirty="0" err="1">
                <a:effectLst/>
              </a:rPr>
              <a:t>অনলাইন</a:t>
            </a:r>
            <a:r>
              <a:rPr lang="en-US" sz="8000" dirty="0">
                <a:effectLst/>
              </a:rPr>
              <a:t> </a:t>
            </a:r>
            <a:r>
              <a:rPr lang="en-US" sz="8000" dirty="0" err="1">
                <a:effectLst/>
              </a:rPr>
              <a:t>স্কুলের</a:t>
            </a:r>
            <a:r>
              <a:rPr lang="en-US" sz="8000" dirty="0">
                <a:effectLst/>
              </a:rPr>
              <a:t> </a:t>
            </a:r>
            <a:r>
              <a:rPr lang="en-US" sz="8000" dirty="0" err="1">
                <a:effectLst/>
              </a:rPr>
              <a:t>পক্ষ</a:t>
            </a:r>
            <a:r>
              <a:rPr lang="en-US" sz="8000" dirty="0">
                <a:effectLst/>
              </a:rPr>
              <a:t> </a:t>
            </a:r>
            <a:r>
              <a:rPr lang="en-US" sz="8000" dirty="0" err="1">
                <a:effectLst/>
              </a:rPr>
              <a:t>থেকে</a:t>
            </a:r>
            <a:r>
              <a:rPr lang="en-US" sz="8000" dirty="0">
                <a:effectLst/>
              </a:rPr>
              <a:t> </a:t>
            </a:r>
            <a:r>
              <a:rPr lang="en-US" sz="8000" dirty="0" err="1">
                <a:effectLst/>
              </a:rPr>
              <a:t>সবাইকে</a:t>
            </a:r>
            <a:endParaRPr lang="en-US" dirty="0">
              <a:latin typeface="SonkhoMJ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41BB9-D105-4534-B64E-959C6B13F3D3}"/>
              </a:ext>
            </a:extLst>
          </p:cNvPr>
          <p:cNvSpPr txBox="1">
            <a:spLocks/>
          </p:cNvSpPr>
          <p:nvPr/>
        </p:nvSpPr>
        <p:spPr>
          <a:xfrm>
            <a:off x="3613193" y="4197629"/>
            <a:ext cx="6935537" cy="21236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200" b="1" dirty="0" err="1"/>
              <a:t>স্বাগতম</a:t>
            </a:r>
            <a:endParaRPr lang="en-US" sz="9600" b="1" dirty="0">
              <a:latin typeface="Sonkh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9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BBEEB-F794-4D6D-85AC-CC1D16AD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8870" y="569843"/>
            <a:ext cx="12191999" cy="6288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err="1"/>
              <a:t>সবাইকে</a:t>
            </a:r>
            <a:r>
              <a:rPr lang="en-US" sz="8800" b="1" dirty="0"/>
              <a:t> </a:t>
            </a:r>
            <a:r>
              <a:rPr lang="en-US" sz="8800" b="1" dirty="0" err="1"/>
              <a:t>ধন্যবাদ</a:t>
            </a:r>
            <a:endParaRPr lang="en-US" sz="8800" b="1" dirty="0"/>
          </a:p>
          <a:p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B103C-E82F-4FC8-B7C5-D7A09E4A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83027"/>
            <a:ext cx="12191999" cy="51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E58F-5686-4EF1-B0CB-5FB4B69B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621195"/>
            <a:ext cx="7043530" cy="1553819"/>
          </a:xfrm>
        </p:spPr>
        <p:txBody>
          <a:bodyPr>
            <a:normAutofit/>
          </a:bodyPr>
          <a:lstStyle/>
          <a:p>
            <a:r>
              <a:rPr lang="en-US" sz="6600" b="1" dirty="0" err="1"/>
              <a:t>শিক্ষক</a:t>
            </a:r>
            <a:r>
              <a:rPr lang="en-US" sz="6600" b="1" dirty="0"/>
              <a:t> </a:t>
            </a:r>
            <a:r>
              <a:rPr lang="en-US" sz="6600" b="1" dirty="0" err="1"/>
              <a:t>পরিচিতি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0B1D3-A09F-4DC7-ADD0-63476F52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460" y="-106018"/>
            <a:ext cx="3286539" cy="36178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A7B995-8B3C-4E3C-8055-40D170380B68}"/>
              </a:ext>
            </a:extLst>
          </p:cNvPr>
          <p:cNvSpPr txBox="1">
            <a:spLocks/>
          </p:cNvSpPr>
          <p:nvPr/>
        </p:nvSpPr>
        <p:spPr>
          <a:xfrm>
            <a:off x="0" y="2902226"/>
            <a:ext cx="11476383" cy="395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/>
              <a:t>মোছাঃ</a:t>
            </a:r>
            <a:r>
              <a:rPr lang="en-US" sz="6000" dirty="0"/>
              <a:t> </a:t>
            </a:r>
            <a:r>
              <a:rPr lang="en-US" sz="6000" dirty="0" err="1"/>
              <a:t>লাবনী</a:t>
            </a:r>
            <a:r>
              <a:rPr lang="en-US" sz="6000" dirty="0"/>
              <a:t> </a:t>
            </a:r>
            <a:r>
              <a:rPr lang="en-US" sz="6000" dirty="0" err="1"/>
              <a:t>পারভীন</a:t>
            </a:r>
            <a:br>
              <a:rPr lang="en-US" sz="6000" dirty="0"/>
            </a:br>
            <a:r>
              <a:rPr lang="en-US" sz="6000" dirty="0" err="1"/>
              <a:t>প্রধান</a:t>
            </a:r>
            <a:r>
              <a:rPr lang="en-US" sz="6000" dirty="0"/>
              <a:t> </a:t>
            </a:r>
            <a:r>
              <a:rPr lang="en-US" sz="6000" dirty="0" err="1"/>
              <a:t>শিক্ষক</a:t>
            </a:r>
            <a:br>
              <a:rPr lang="en-US" sz="6000" dirty="0"/>
            </a:br>
            <a:r>
              <a:rPr lang="en-US" sz="6000" dirty="0" err="1"/>
              <a:t>পার-মথুরাপুর</a:t>
            </a:r>
            <a:r>
              <a:rPr lang="en-US" sz="6000" dirty="0"/>
              <a:t> </a:t>
            </a:r>
            <a:r>
              <a:rPr lang="en-US" sz="6000" dirty="0" err="1"/>
              <a:t>মাধ্যমিক</a:t>
            </a:r>
            <a:r>
              <a:rPr lang="en-US" sz="6000" dirty="0"/>
              <a:t> </a:t>
            </a:r>
            <a:r>
              <a:rPr lang="en-US" sz="6000" dirty="0" err="1"/>
              <a:t>বিদ্যালয়</a:t>
            </a:r>
            <a:br>
              <a:rPr lang="en-US" sz="6000" dirty="0"/>
            </a:br>
            <a:r>
              <a:rPr lang="en-US" sz="6000" dirty="0" err="1"/>
              <a:t>হরিনাকুন্ড</a:t>
            </a:r>
            <a:r>
              <a:rPr lang="en-US" sz="6000" dirty="0"/>
              <a:t>, </a:t>
            </a:r>
            <a:r>
              <a:rPr lang="en-US" sz="6000" dirty="0" err="1"/>
              <a:t>ঝিনাইদহ</a:t>
            </a:r>
            <a:r>
              <a:rPr lang="en-US" sz="6000" dirty="0"/>
              <a:t>।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526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DE25-E4FE-4115-BB0F-7D39F8F5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3" y="2507974"/>
            <a:ext cx="10694505" cy="3607905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 err="1"/>
              <a:t>শ্রেণি</a:t>
            </a:r>
            <a:r>
              <a:rPr lang="en-US" sz="7200" dirty="0"/>
              <a:t>: </a:t>
            </a:r>
            <a:r>
              <a:rPr lang="en-US" sz="7200" dirty="0" err="1"/>
              <a:t>নবম</a:t>
            </a:r>
            <a:r>
              <a:rPr lang="en-US" sz="7200" dirty="0"/>
              <a:t> ও </a:t>
            </a:r>
            <a:r>
              <a:rPr lang="en-US" sz="7200" dirty="0" err="1"/>
              <a:t>দশম</a:t>
            </a:r>
            <a:endParaRPr lang="en-US" sz="7200" dirty="0"/>
          </a:p>
          <a:p>
            <a:pPr marL="0" indent="0">
              <a:buNone/>
            </a:pPr>
            <a:r>
              <a:rPr lang="en-US" sz="7200" dirty="0" err="1"/>
              <a:t>বিষয়</a:t>
            </a:r>
            <a:r>
              <a:rPr lang="en-US" sz="7200" dirty="0"/>
              <a:t>: </a:t>
            </a:r>
            <a:r>
              <a:rPr lang="en-US" sz="7200" dirty="0" err="1"/>
              <a:t>বাংলা</a:t>
            </a:r>
            <a:r>
              <a:rPr lang="en-US" sz="7200" dirty="0"/>
              <a:t> ২য় </a:t>
            </a:r>
            <a:r>
              <a:rPr lang="en-US" sz="7200" dirty="0" err="1"/>
              <a:t>পত্র</a:t>
            </a:r>
            <a:endParaRPr lang="en-US" sz="7200" dirty="0"/>
          </a:p>
          <a:p>
            <a:pPr marL="0" indent="0">
              <a:buNone/>
            </a:pPr>
            <a:r>
              <a:rPr lang="en-US" sz="6800" dirty="0" err="1"/>
              <a:t>তৃতীয়</a:t>
            </a:r>
            <a:r>
              <a:rPr lang="en-US" sz="6800" dirty="0"/>
              <a:t> </a:t>
            </a:r>
            <a:r>
              <a:rPr lang="en-US" sz="6800" dirty="0" err="1"/>
              <a:t>অধ্যায়</a:t>
            </a:r>
            <a:r>
              <a:rPr lang="en-US" sz="6800" dirty="0"/>
              <a:t> ৭ম </a:t>
            </a:r>
            <a:r>
              <a:rPr lang="en-US" sz="6800" dirty="0" err="1"/>
              <a:t>পরিচে্ছদ</a:t>
            </a:r>
            <a:endParaRPr lang="en-US" sz="6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7EF18C-5206-4DED-9ABC-73F9577E342E}"/>
              </a:ext>
            </a:extLst>
          </p:cNvPr>
          <p:cNvSpPr txBox="1">
            <a:spLocks/>
          </p:cNvSpPr>
          <p:nvPr/>
        </p:nvSpPr>
        <p:spPr>
          <a:xfrm>
            <a:off x="1099932" y="742121"/>
            <a:ext cx="6983894" cy="124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err="1"/>
              <a:t>পাঠ</a:t>
            </a:r>
            <a:r>
              <a:rPr lang="en-US" sz="7200" b="1" dirty="0"/>
              <a:t> </a:t>
            </a:r>
            <a:r>
              <a:rPr lang="en-US" sz="7200" b="1" dirty="0" err="1"/>
              <a:t>পরিচিতি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50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A0335-E051-4C14-A5A7-95ABABEC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92" y="905638"/>
            <a:ext cx="9298566" cy="13207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b="1" dirty="0" err="1"/>
              <a:t>আজকের</a:t>
            </a:r>
            <a:r>
              <a:rPr lang="en-US" sz="9600" b="1" dirty="0"/>
              <a:t> </a:t>
            </a:r>
            <a:r>
              <a:rPr lang="en-US" sz="9600" b="1" dirty="0" err="1"/>
              <a:t>পাঠ</a:t>
            </a:r>
            <a:endParaRPr lang="en-US" sz="96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89A2FE-8C29-44D6-852A-ED4C6CE7F19E}"/>
              </a:ext>
            </a:extLst>
          </p:cNvPr>
          <p:cNvSpPr txBox="1">
            <a:spLocks/>
          </p:cNvSpPr>
          <p:nvPr/>
        </p:nvSpPr>
        <p:spPr>
          <a:xfrm>
            <a:off x="998375" y="3092246"/>
            <a:ext cx="8794983" cy="166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err="1"/>
              <a:t>উপসর্গ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6698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4E809-8573-4409-B29F-E3EBC44F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2239618"/>
            <a:ext cx="12284765" cy="4094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6600" dirty="0" err="1"/>
              <a:t>এই</a:t>
            </a:r>
            <a:r>
              <a:rPr lang="en-US" sz="6600" dirty="0"/>
              <a:t> </a:t>
            </a:r>
            <a:r>
              <a:rPr lang="en-US" sz="6600" dirty="0" err="1"/>
              <a:t>পাঠ</a:t>
            </a:r>
            <a:r>
              <a:rPr lang="en-US" sz="6600" dirty="0"/>
              <a:t> </a:t>
            </a:r>
            <a:r>
              <a:rPr lang="en-US" sz="6600" dirty="0" err="1"/>
              <a:t>শেষে</a:t>
            </a:r>
            <a:r>
              <a:rPr lang="en-US" sz="6600" dirty="0"/>
              <a:t> </a:t>
            </a:r>
            <a:r>
              <a:rPr lang="en-US" sz="6600" dirty="0" err="1"/>
              <a:t>শিক্ষার্থীরা</a:t>
            </a:r>
            <a:r>
              <a:rPr lang="en-US" dirty="0"/>
              <a:t>,,,,,,,,,,,,,,,,,,</a:t>
            </a:r>
          </a:p>
          <a:p>
            <a:pPr marL="0" indent="0">
              <a:buNone/>
            </a:pPr>
            <a:r>
              <a:rPr lang="en-US" sz="4800" dirty="0"/>
              <a:t>১</a:t>
            </a:r>
            <a:r>
              <a:rPr lang="en-US" sz="4400" dirty="0"/>
              <a:t>। </a:t>
            </a:r>
            <a:r>
              <a:rPr lang="en-US" sz="4400" dirty="0" err="1"/>
              <a:t>উপসর্গের</a:t>
            </a:r>
            <a:r>
              <a:rPr lang="en-US" sz="4400" dirty="0"/>
              <a:t> </a:t>
            </a:r>
            <a:r>
              <a:rPr lang="en-US" sz="4400" dirty="0" err="1"/>
              <a:t>অর্থ</a:t>
            </a:r>
            <a:r>
              <a:rPr lang="en-US" sz="4400" dirty="0"/>
              <a:t> ও </a:t>
            </a:r>
            <a:r>
              <a:rPr lang="en-US" sz="4400" dirty="0" err="1"/>
              <a:t>কোথায়</a:t>
            </a:r>
            <a:r>
              <a:rPr lang="en-US" sz="4400" dirty="0"/>
              <a:t> </a:t>
            </a:r>
            <a:r>
              <a:rPr lang="en-US" sz="4400" dirty="0" err="1"/>
              <a:t>বসে</a:t>
            </a:r>
            <a:r>
              <a:rPr lang="en-US" sz="4400" dirty="0"/>
              <a:t> </a:t>
            </a:r>
            <a:r>
              <a:rPr lang="en-US" sz="4400" dirty="0" err="1"/>
              <a:t>বলতে</a:t>
            </a:r>
            <a:r>
              <a:rPr lang="en-US" sz="4400" dirty="0"/>
              <a:t> </a:t>
            </a:r>
            <a:r>
              <a:rPr lang="en-US" sz="4400" dirty="0" err="1"/>
              <a:t>পারবে</a:t>
            </a:r>
            <a:r>
              <a:rPr lang="en-US" sz="4400" dirty="0"/>
              <a:t>।</a:t>
            </a:r>
          </a:p>
          <a:p>
            <a:pPr marL="0" indent="0">
              <a:buNone/>
            </a:pPr>
            <a:r>
              <a:rPr lang="en-US" sz="4800" dirty="0"/>
              <a:t>২। </a:t>
            </a:r>
            <a:r>
              <a:rPr lang="en-US" sz="4800" dirty="0" err="1"/>
              <a:t>উপসর্গের</a:t>
            </a:r>
            <a:r>
              <a:rPr lang="en-US" sz="4800" dirty="0"/>
              <a:t> </a:t>
            </a:r>
            <a:r>
              <a:rPr lang="en-US" sz="4800" dirty="0" err="1"/>
              <a:t>সংজ্ঞা</a:t>
            </a:r>
            <a:r>
              <a:rPr lang="en-US" sz="4800" dirty="0"/>
              <a:t> </a:t>
            </a:r>
            <a:r>
              <a:rPr lang="en-US" sz="4800" dirty="0" err="1"/>
              <a:t>বলতে</a:t>
            </a:r>
            <a:r>
              <a:rPr lang="en-US" sz="4800" dirty="0"/>
              <a:t> </a:t>
            </a:r>
            <a:r>
              <a:rPr lang="en-US" sz="4800" dirty="0" err="1"/>
              <a:t>পারবে</a:t>
            </a:r>
            <a:r>
              <a:rPr lang="en-US" sz="4800" dirty="0"/>
              <a:t>।</a:t>
            </a:r>
          </a:p>
          <a:p>
            <a:pPr marL="0" indent="0">
              <a:buNone/>
            </a:pPr>
            <a:r>
              <a:rPr lang="en-US" sz="4800" dirty="0"/>
              <a:t>৩। </a:t>
            </a:r>
            <a:r>
              <a:rPr lang="en-US" sz="4800" dirty="0" err="1"/>
              <a:t>উপসর্গ</a:t>
            </a:r>
            <a:r>
              <a:rPr lang="en-US" sz="4800" dirty="0"/>
              <a:t> </a:t>
            </a:r>
            <a:r>
              <a:rPr lang="en-US" sz="4800" dirty="0" err="1"/>
              <a:t>কত</a:t>
            </a:r>
            <a:r>
              <a:rPr lang="en-US" sz="4800" dirty="0"/>
              <a:t> </a:t>
            </a:r>
            <a:r>
              <a:rPr lang="en-US" sz="4800" dirty="0" err="1"/>
              <a:t>প্রকার</a:t>
            </a:r>
            <a:r>
              <a:rPr lang="en-US" sz="4800" dirty="0"/>
              <a:t> ও </a:t>
            </a:r>
            <a:r>
              <a:rPr lang="en-US" sz="4800" dirty="0" err="1"/>
              <a:t>কী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en-US" sz="4800" dirty="0"/>
              <a:t> </a:t>
            </a:r>
            <a:r>
              <a:rPr lang="en-US" sz="4800" dirty="0" err="1"/>
              <a:t>বলতে</a:t>
            </a:r>
            <a:r>
              <a:rPr lang="en-US" sz="4800" dirty="0"/>
              <a:t> </a:t>
            </a:r>
            <a:r>
              <a:rPr lang="en-US" sz="4800" dirty="0" err="1"/>
              <a:t>পারবে</a:t>
            </a:r>
            <a:r>
              <a:rPr lang="en-US" sz="4800" dirty="0"/>
              <a:t>।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339FE2-63A7-494B-8D7A-EDC256C264C8}"/>
              </a:ext>
            </a:extLst>
          </p:cNvPr>
          <p:cNvSpPr txBox="1">
            <a:spLocks/>
          </p:cNvSpPr>
          <p:nvPr/>
        </p:nvSpPr>
        <p:spPr>
          <a:xfrm>
            <a:off x="450574" y="808383"/>
            <a:ext cx="8945218" cy="11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err="1"/>
              <a:t>শিখনফল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8478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DA66-A42D-4763-ABAF-D56E6378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02364"/>
            <a:ext cx="12192000" cy="6155635"/>
          </a:xfrm>
        </p:spPr>
        <p:txBody>
          <a:bodyPr>
            <a:normAutofit/>
          </a:bodyPr>
          <a:lstStyle/>
          <a:p>
            <a:r>
              <a:rPr lang="en-US" sz="6600" dirty="0" err="1"/>
              <a:t>উপসর্গ</a:t>
            </a:r>
            <a:r>
              <a:rPr lang="en-US" sz="6600" dirty="0"/>
              <a:t>:</a:t>
            </a:r>
            <a:r>
              <a:rPr lang="en-US" dirty="0"/>
              <a:t> </a:t>
            </a:r>
            <a:r>
              <a:rPr lang="en-US" sz="4800" dirty="0" err="1"/>
              <a:t>অব্যয়</a:t>
            </a:r>
            <a:r>
              <a:rPr lang="en-US" sz="4800" dirty="0"/>
              <a:t> </a:t>
            </a:r>
            <a:r>
              <a:rPr lang="en-US" sz="4800" dirty="0" err="1"/>
              <a:t>সূচক</a:t>
            </a:r>
            <a:r>
              <a:rPr lang="en-US" sz="4800" dirty="0"/>
              <a:t> </a:t>
            </a:r>
            <a:r>
              <a:rPr lang="en-US" sz="4800" dirty="0" err="1"/>
              <a:t>শব্দাংশ।উপসর্গ</a:t>
            </a:r>
            <a:r>
              <a:rPr lang="en-US" sz="4800" dirty="0"/>
              <a:t> </a:t>
            </a:r>
            <a:r>
              <a:rPr lang="en-US" sz="4800" dirty="0" err="1"/>
              <a:t>শব্দের</a:t>
            </a:r>
            <a:r>
              <a:rPr lang="en-US" sz="4800" dirty="0"/>
              <a:t> </a:t>
            </a:r>
            <a:r>
              <a:rPr lang="en-US" sz="4800" dirty="0" err="1"/>
              <a:t>আগে</a:t>
            </a:r>
            <a:r>
              <a:rPr lang="en-US" sz="4800" dirty="0"/>
              <a:t> </a:t>
            </a:r>
            <a:r>
              <a:rPr lang="en-US" sz="4800" dirty="0" err="1"/>
              <a:t>বসে</a:t>
            </a:r>
            <a:r>
              <a:rPr lang="en-US" sz="4800" dirty="0"/>
              <a:t>।</a:t>
            </a:r>
          </a:p>
          <a:p>
            <a:r>
              <a:rPr lang="en-US" sz="4800" dirty="0" err="1"/>
              <a:t>বাংলা</a:t>
            </a:r>
            <a:r>
              <a:rPr lang="en-US" sz="4800" dirty="0"/>
              <a:t> </a:t>
            </a:r>
            <a:r>
              <a:rPr lang="en-US" sz="4800" dirty="0" err="1"/>
              <a:t>ভাষায়</a:t>
            </a:r>
            <a:r>
              <a:rPr lang="en-US" sz="4800" dirty="0"/>
              <a:t> </a:t>
            </a:r>
            <a:r>
              <a:rPr lang="en-US" sz="4800" dirty="0" err="1"/>
              <a:t>ব্যবহত</a:t>
            </a:r>
            <a:r>
              <a:rPr lang="en-US" sz="4800" dirty="0"/>
              <a:t> </a:t>
            </a:r>
            <a:r>
              <a:rPr lang="en-US" sz="4800" dirty="0" err="1"/>
              <a:t>অব্যয়সূচক</a:t>
            </a:r>
            <a:r>
              <a:rPr lang="en-US" sz="4800" dirty="0"/>
              <a:t> </a:t>
            </a:r>
            <a:r>
              <a:rPr lang="en-US" sz="4800" dirty="0" err="1"/>
              <a:t>শব্দাংশের</a:t>
            </a:r>
            <a:r>
              <a:rPr lang="en-US" sz="4800" dirty="0"/>
              <a:t> </a:t>
            </a:r>
            <a:r>
              <a:rPr lang="en-US" sz="4800" dirty="0" err="1"/>
              <a:t>নাম</a:t>
            </a:r>
            <a:r>
              <a:rPr lang="en-US" sz="4800" dirty="0"/>
              <a:t> </a:t>
            </a:r>
            <a:r>
              <a:rPr lang="en-US" sz="4800" dirty="0" err="1"/>
              <a:t>উপসর্গ</a:t>
            </a:r>
            <a:r>
              <a:rPr lang="en-US" sz="4800" dirty="0"/>
              <a:t>।</a:t>
            </a:r>
          </a:p>
          <a:p>
            <a:r>
              <a:rPr lang="en-US" sz="4800" dirty="0" err="1"/>
              <a:t>যেমন</a:t>
            </a:r>
            <a:r>
              <a:rPr lang="en-US" sz="4800" dirty="0"/>
              <a:t>: </a:t>
            </a:r>
            <a:r>
              <a:rPr lang="en-US" sz="4800" dirty="0" err="1"/>
              <a:t>কাজ</a:t>
            </a:r>
            <a:r>
              <a:rPr lang="en-US" sz="4800" dirty="0"/>
              <a:t>” </a:t>
            </a:r>
            <a:r>
              <a:rPr lang="en-US" sz="4800" dirty="0" err="1"/>
              <a:t>একটি</a:t>
            </a:r>
            <a:r>
              <a:rPr lang="en-US" sz="4800" dirty="0"/>
              <a:t> </a:t>
            </a:r>
            <a:r>
              <a:rPr lang="en-US" sz="4800" dirty="0" err="1"/>
              <a:t>শব্দ</a:t>
            </a:r>
            <a:r>
              <a:rPr lang="en-US" sz="4800" dirty="0"/>
              <a:t>। </a:t>
            </a:r>
            <a:r>
              <a:rPr lang="en-US" sz="4800" dirty="0" err="1"/>
              <a:t>এর</a:t>
            </a:r>
            <a:r>
              <a:rPr lang="en-US" sz="4800" dirty="0"/>
              <a:t> </a:t>
            </a:r>
            <a:r>
              <a:rPr lang="en-US" sz="4800" dirty="0" err="1"/>
              <a:t>আগে</a:t>
            </a:r>
            <a:r>
              <a:rPr lang="en-US" sz="4800" dirty="0"/>
              <a:t> ’’অ” </a:t>
            </a:r>
            <a:r>
              <a:rPr lang="en-US" sz="4800" dirty="0" err="1"/>
              <a:t>অব্যয়টি</a:t>
            </a:r>
            <a:r>
              <a:rPr lang="en-US" sz="4800" dirty="0"/>
              <a:t> </a:t>
            </a:r>
            <a:r>
              <a:rPr lang="en-US" sz="4800" dirty="0" err="1"/>
              <a:t>যুক্ত</a:t>
            </a:r>
            <a:r>
              <a:rPr lang="en-US" sz="4800" dirty="0"/>
              <a:t> </a:t>
            </a:r>
            <a:r>
              <a:rPr lang="en-US" sz="4800" dirty="0" err="1"/>
              <a:t>হলে</a:t>
            </a:r>
            <a:r>
              <a:rPr lang="en-US" sz="4800" dirty="0"/>
              <a:t> </a:t>
            </a:r>
            <a:r>
              <a:rPr lang="en-US" sz="4800" dirty="0" err="1"/>
              <a:t>হয়</a:t>
            </a:r>
            <a:r>
              <a:rPr lang="en-US" sz="4800" dirty="0"/>
              <a:t> ’’</a:t>
            </a:r>
            <a:r>
              <a:rPr lang="en-US" sz="4800" dirty="0" err="1"/>
              <a:t>অকাজ</a:t>
            </a:r>
            <a:r>
              <a:rPr lang="en-US" sz="4800" dirty="0"/>
              <a:t>’’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A62D-5995-4C1E-AEA1-8A9D19A4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2186609"/>
            <a:ext cx="11728175" cy="37967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400" b="1" dirty="0" err="1"/>
              <a:t>বাংলা</a:t>
            </a:r>
            <a:r>
              <a:rPr lang="en-US" sz="4400" b="1" dirty="0"/>
              <a:t> </a:t>
            </a:r>
            <a:r>
              <a:rPr lang="en-US" sz="4400" b="1" dirty="0" err="1"/>
              <a:t>ভাষায়</a:t>
            </a:r>
            <a:r>
              <a:rPr lang="en-US" sz="4400" b="1" dirty="0"/>
              <a:t> </a:t>
            </a:r>
            <a:r>
              <a:rPr lang="en-US" sz="4400" b="1" dirty="0" err="1"/>
              <a:t>তিন</a:t>
            </a:r>
            <a:r>
              <a:rPr lang="en-US" sz="4400" b="1" dirty="0"/>
              <a:t> </a:t>
            </a:r>
            <a:r>
              <a:rPr lang="en-US" sz="4400" b="1" dirty="0" err="1"/>
              <a:t>প্রকার</a:t>
            </a:r>
            <a:r>
              <a:rPr lang="en-US" sz="4400" b="1" dirty="0"/>
              <a:t> </a:t>
            </a:r>
            <a:r>
              <a:rPr lang="en-US" sz="4400" b="1" dirty="0" err="1"/>
              <a:t>উপসর্গ</a:t>
            </a:r>
            <a:r>
              <a:rPr lang="en-US" sz="4400" b="1" dirty="0"/>
              <a:t> </a:t>
            </a:r>
            <a:r>
              <a:rPr lang="en-US" sz="4400" b="1" dirty="0" err="1"/>
              <a:t>আছে</a:t>
            </a:r>
            <a:r>
              <a:rPr lang="en-US" sz="4400" b="1" dirty="0"/>
              <a:t> 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4400" dirty="0"/>
              <a:t>১। </a:t>
            </a:r>
            <a:r>
              <a:rPr lang="en-US" sz="4800" dirty="0" err="1"/>
              <a:t>বাংলা</a:t>
            </a: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800" dirty="0"/>
              <a:t>২। </a:t>
            </a:r>
            <a:r>
              <a:rPr lang="en-US" sz="4800" dirty="0" err="1"/>
              <a:t>তৎসম</a:t>
            </a:r>
            <a:r>
              <a:rPr lang="en-US" sz="4800" dirty="0"/>
              <a:t> </a:t>
            </a:r>
            <a:r>
              <a:rPr lang="en-US" sz="4800" dirty="0" err="1"/>
              <a:t>এবং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৩। </a:t>
            </a:r>
            <a:r>
              <a:rPr lang="en-US" sz="4800" dirty="0" err="1"/>
              <a:t>বিদেশি</a:t>
            </a:r>
            <a:r>
              <a:rPr lang="en-US" sz="4800" dirty="0"/>
              <a:t> </a:t>
            </a:r>
            <a:r>
              <a:rPr lang="en-US" sz="4800" dirty="0" err="1"/>
              <a:t>উপসর্গ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F766E-75B6-4453-8D44-9BFF746C17F1}"/>
              </a:ext>
            </a:extLst>
          </p:cNvPr>
          <p:cNvSpPr txBox="1">
            <a:spLocks/>
          </p:cNvSpPr>
          <p:nvPr/>
        </p:nvSpPr>
        <p:spPr>
          <a:xfrm>
            <a:off x="185530" y="874644"/>
            <a:ext cx="8931966" cy="1311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US" sz="6600" b="1" dirty="0" err="1"/>
              <a:t>উপসর্গের</a:t>
            </a:r>
            <a:r>
              <a:rPr lang="en-US" sz="6600" b="1" dirty="0"/>
              <a:t> </a:t>
            </a:r>
            <a:r>
              <a:rPr lang="en-US" sz="6600" b="1" dirty="0" err="1"/>
              <a:t>প্রকারভেদ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425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CBB0-7032-45AF-9465-23E8F2975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9357"/>
            <a:ext cx="12191999" cy="6208642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err="1"/>
              <a:t>মূল্যায়ন</a:t>
            </a:r>
            <a:endParaRPr lang="en-US" sz="9600" dirty="0"/>
          </a:p>
          <a:p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9600" dirty="0" err="1"/>
              <a:t>উপসর্গ</a:t>
            </a:r>
            <a:r>
              <a:rPr lang="en-US" sz="9600" dirty="0"/>
              <a:t> </a:t>
            </a:r>
            <a:r>
              <a:rPr lang="en-US" sz="9600" dirty="0" err="1"/>
              <a:t>কাকে</a:t>
            </a:r>
            <a:r>
              <a:rPr lang="en-US" sz="9600" dirty="0"/>
              <a:t> </a:t>
            </a:r>
            <a:r>
              <a:rPr lang="en-US" sz="9600" dirty="0" err="1"/>
              <a:t>বলে</a:t>
            </a:r>
            <a:r>
              <a:rPr lang="en-US" sz="9600" dirty="0"/>
              <a:t> ? </a:t>
            </a:r>
            <a:r>
              <a:rPr lang="en-US" sz="9600" dirty="0" err="1"/>
              <a:t>কত</a:t>
            </a:r>
            <a:r>
              <a:rPr lang="en-US" sz="9600" dirty="0"/>
              <a:t> </a:t>
            </a:r>
            <a:r>
              <a:rPr lang="en-US" sz="9600" dirty="0" err="1"/>
              <a:t>প্রকার</a:t>
            </a:r>
            <a:r>
              <a:rPr lang="en-US" sz="9600" dirty="0"/>
              <a:t> ও </a:t>
            </a:r>
            <a:r>
              <a:rPr lang="en-US" sz="9600" dirty="0" err="1"/>
              <a:t>কী</a:t>
            </a:r>
            <a:r>
              <a:rPr lang="en-US" sz="9600" dirty="0"/>
              <a:t> </a:t>
            </a:r>
            <a:r>
              <a:rPr lang="en-US" sz="9600" dirty="0" err="1"/>
              <a:t>কী</a:t>
            </a:r>
            <a:r>
              <a:rPr lang="en-US" sz="96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9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DEF7-80EB-4020-BEA6-E866547C6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4" y="2199860"/>
            <a:ext cx="11728173" cy="4280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8000" dirty="0" err="1"/>
              <a:t>উপসর্গের</a:t>
            </a:r>
            <a:r>
              <a:rPr lang="en-US" sz="8000" dirty="0"/>
              <a:t> </a:t>
            </a:r>
            <a:r>
              <a:rPr lang="en-US" sz="8000" dirty="0" err="1"/>
              <a:t>অর্থবাচকতা</a:t>
            </a:r>
            <a:r>
              <a:rPr lang="en-US" sz="8000" dirty="0"/>
              <a:t> </a:t>
            </a:r>
            <a:r>
              <a:rPr lang="en-US" sz="8000" dirty="0" err="1"/>
              <a:t>নেই</a:t>
            </a:r>
            <a:r>
              <a:rPr lang="en-US" sz="8000" dirty="0"/>
              <a:t>, </a:t>
            </a:r>
            <a:r>
              <a:rPr lang="en-US" sz="8000" dirty="0" err="1"/>
              <a:t>কিন্তু</a:t>
            </a:r>
            <a:r>
              <a:rPr lang="en-US" sz="8000" dirty="0"/>
              <a:t> </a:t>
            </a:r>
            <a:r>
              <a:rPr lang="en-US" sz="8000" dirty="0" err="1"/>
              <a:t>অর্থদ্যোতকতা</a:t>
            </a:r>
            <a:r>
              <a:rPr lang="en-US" sz="8000" dirty="0"/>
              <a:t> </a:t>
            </a:r>
            <a:r>
              <a:rPr lang="en-US" sz="8000" dirty="0" err="1"/>
              <a:t>আছে</a:t>
            </a:r>
            <a:r>
              <a:rPr lang="en-US" sz="8000" dirty="0"/>
              <a:t> </a:t>
            </a:r>
            <a:r>
              <a:rPr lang="en-US" sz="8000" dirty="0" err="1"/>
              <a:t>বর্ণনা</a:t>
            </a:r>
            <a:r>
              <a:rPr lang="en-US" sz="8000" dirty="0"/>
              <a:t> </a:t>
            </a:r>
            <a:r>
              <a:rPr lang="en-US" sz="8000" dirty="0" err="1"/>
              <a:t>কর</a:t>
            </a:r>
            <a:r>
              <a:rPr lang="en-US" sz="8000" dirty="0"/>
              <a:t>।</a:t>
            </a: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013622-D2BD-4AFC-9AD9-02D7A6537063}"/>
              </a:ext>
            </a:extLst>
          </p:cNvPr>
          <p:cNvSpPr txBox="1">
            <a:spLocks/>
          </p:cNvSpPr>
          <p:nvPr/>
        </p:nvSpPr>
        <p:spPr>
          <a:xfrm>
            <a:off x="-861390" y="748749"/>
            <a:ext cx="10827026" cy="162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None/>
            </a:pPr>
            <a:r>
              <a:rPr lang="en-US" sz="8600" b="1" dirty="0" err="1"/>
              <a:t>বাড়ির</a:t>
            </a:r>
            <a:r>
              <a:rPr lang="en-US" sz="8600" b="1" dirty="0"/>
              <a:t> </a:t>
            </a:r>
            <a:r>
              <a:rPr lang="en-US" sz="8600" b="1" dirty="0" err="1"/>
              <a:t>কাজ</a:t>
            </a:r>
            <a:endParaRPr lang="en-US" sz="8600" b="1" dirty="0"/>
          </a:p>
        </p:txBody>
      </p:sp>
    </p:spTree>
    <p:extLst>
      <p:ext uri="{BB962C8B-B14F-4D97-AF65-F5344CB8AC3E}">
        <p14:creationId xmlns:p14="http://schemas.microsoft.com/office/powerpoint/2010/main" val="20293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48148E-6 L 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236</TotalTime>
  <Words>97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SonkhoMJ</vt:lpstr>
      <vt:lpstr>Trebuchet MS</vt:lpstr>
      <vt:lpstr>Berlin</vt:lpstr>
      <vt:lpstr>Vapor Trail</vt:lpstr>
      <vt:lpstr>পার-মথুরাপুর অনলাইন স্কুলের পক্ষ থেকে সবাইকে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C.L</dc:creator>
  <cp:lastModifiedBy>C.L</cp:lastModifiedBy>
  <cp:revision>55</cp:revision>
  <dcterms:created xsi:type="dcterms:W3CDTF">2020-11-05T14:40:57Z</dcterms:created>
  <dcterms:modified xsi:type="dcterms:W3CDTF">2020-11-09T13:30:47Z</dcterms:modified>
</cp:coreProperties>
</file>