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6" r:id="rId3"/>
    <p:sldId id="285" r:id="rId4"/>
    <p:sldId id="287" r:id="rId5"/>
    <p:sldId id="288" r:id="rId6"/>
    <p:sldId id="258" r:id="rId7"/>
    <p:sldId id="259" r:id="rId8"/>
    <p:sldId id="260" r:id="rId9"/>
    <p:sldId id="281" r:id="rId10"/>
    <p:sldId id="261" r:id="rId11"/>
    <p:sldId id="271" r:id="rId12"/>
    <p:sldId id="269" r:id="rId13"/>
    <p:sldId id="282" r:id="rId14"/>
    <p:sldId id="262" r:id="rId15"/>
    <p:sldId id="263" r:id="rId16"/>
    <p:sldId id="264" r:id="rId17"/>
    <p:sldId id="265" r:id="rId18"/>
    <p:sldId id="266" r:id="rId19"/>
    <p:sldId id="284" r:id="rId20"/>
    <p:sldId id="283" r:id="rId21"/>
    <p:sldId id="278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2BF3-B2BA-4D7B-BA78-240CD39EB324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A19A-DBDE-4FA6-846C-AAA181D5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2BF3-B2BA-4D7B-BA78-240CD39EB324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A19A-DBDE-4FA6-846C-AAA181D5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4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2BF3-B2BA-4D7B-BA78-240CD39EB324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A19A-DBDE-4FA6-846C-AAA181D5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2BF3-B2BA-4D7B-BA78-240CD39EB324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A19A-DBDE-4FA6-846C-AAA181D5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8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2BF3-B2BA-4D7B-BA78-240CD39EB324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A19A-DBDE-4FA6-846C-AAA181D5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93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2BF3-B2BA-4D7B-BA78-240CD39EB324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A19A-DBDE-4FA6-846C-AAA181D5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8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2BF3-B2BA-4D7B-BA78-240CD39EB324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A19A-DBDE-4FA6-846C-AAA181D5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7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2BF3-B2BA-4D7B-BA78-240CD39EB324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A19A-DBDE-4FA6-846C-AAA181D5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0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2BF3-B2BA-4D7B-BA78-240CD39EB324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A19A-DBDE-4FA6-846C-AAA181D5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6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2BF3-B2BA-4D7B-BA78-240CD39EB324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A19A-DBDE-4FA6-846C-AAA181D5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37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82BF3-B2BA-4D7B-BA78-240CD39EB324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4A19A-DBDE-4FA6-846C-AAA181D5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1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82BF3-B2BA-4D7B-BA78-240CD39EB324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4A19A-DBDE-4FA6-846C-AAA181D53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01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2095"/>
            <a:ext cx="12192000" cy="13255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সবাইকে 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624"/>
            <a:ext cx="12192000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BCD Code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</a:rPr>
              <a:t> (</a:t>
            </a:r>
            <a:r>
              <a:rPr lang="as-IN" sz="4000" dirty="0" smtClean="0">
                <a:solidFill>
                  <a:srgbClr val="7030A0"/>
                </a:solidFill>
              </a:rPr>
              <a:t>512</a:t>
            </a:r>
            <a:r>
              <a:rPr lang="en-US" sz="4000" dirty="0" smtClean="0">
                <a:solidFill>
                  <a:srgbClr val="7030A0"/>
                </a:solidFill>
              </a:rPr>
              <a:t>)</a:t>
            </a:r>
            <a:r>
              <a:rPr lang="en-US" sz="4000" baseline="-25000" dirty="0" smtClean="0">
                <a:solidFill>
                  <a:srgbClr val="7030A0"/>
                </a:solidFill>
              </a:rPr>
              <a:t>10</a:t>
            </a:r>
            <a:r>
              <a:rPr lang="as-IN" sz="4000" dirty="0" smtClean="0">
                <a:solidFill>
                  <a:srgbClr val="7030A0"/>
                </a:solidFill>
              </a:rPr>
              <a:t> কে </a:t>
            </a:r>
            <a:r>
              <a:rPr lang="en-US" sz="4000" dirty="0" smtClean="0">
                <a:solidFill>
                  <a:srgbClr val="7030A0"/>
                </a:solidFill>
              </a:rPr>
              <a:t>BCD </a:t>
            </a:r>
            <a:r>
              <a:rPr lang="as-IN" sz="4000" dirty="0" smtClean="0">
                <a:solidFill>
                  <a:srgbClr val="7030A0"/>
                </a:solidFill>
              </a:rPr>
              <a:t>কোডের মাধ্যমে দেখাও-</a:t>
            </a:r>
            <a:endParaRPr lang="en-US" sz="4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7030A0"/>
                </a:solidFill>
              </a:rPr>
              <a:t>    (5 )</a:t>
            </a:r>
            <a:r>
              <a:rPr lang="en-US" sz="4000" baseline="-25000" dirty="0" smtClean="0">
                <a:solidFill>
                  <a:srgbClr val="7030A0"/>
                </a:solidFill>
              </a:rPr>
              <a:t>10</a:t>
            </a:r>
            <a:r>
              <a:rPr lang="en-US" sz="4000" dirty="0" smtClean="0">
                <a:solidFill>
                  <a:srgbClr val="7030A0"/>
                </a:solidFill>
              </a:rPr>
              <a:t> = (0101</a:t>
            </a:r>
            <a:r>
              <a:rPr lang="en-US" sz="4000" baseline="-25000" dirty="0" smtClean="0">
                <a:solidFill>
                  <a:srgbClr val="7030A0"/>
                </a:solidFill>
              </a:rPr>
              <a:t>)2,</a:t>
            </a:r>
            <a:r>
              <a:rPr lang="en-US" sz="4000" dirty="0" smtClean="0">
                <a:solidFill>
                  <a:srgbClr val="7030A0"/>
                </a:solidFill>
              </a:rPr>
              <a:t> (1 )</a:t>
            </a:r>
            <a:r>
              <a:rPr lang="en-US" sz="4000" baseline="-25000" dirty="0" smtClean="0">
                <a:solidFill>
                  <a:srgbClr val="7030A0"/>
                </a:solidFill>
              </a:rPr>
              <a:t>10</a:t>
            </a:r>
            <a:r>
              <a:rPr lang="en-US" sz="4000" dirty="0" smtClean="0">
                <a:solidFill>
                  <a:srgbClr val="7030A0"/>
                </a:solidFill>
              </a:rPr>
              <a:t> = (0001)</a:t>
            </a:r>
            <a:r>
              <a:rPr lang="en-US" sz="4000" baseline="-25000" dirty="0" smtClean="0">
                <a:solidFill>
                  <a:srgbClr val="7030A0"/>
                </a:solidFill>
              </a:rPr>
              <a:t>2</a:t>
            </a:r>
            <a:endParaRPr lang="en-US" sz="4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smtClean="0">
                <a:solidFill>
                  <a:srgbClr val="7030A0"/>
                </a:solidFill>
              </a:rPr>
              <a:t>     (2 )</a:t>
            </a:r>
            <a:r>
              <a:rPr lang="en-US" sz="4000" baseline="-25000" dirty="0" smtClean="0">
                <a:solidFill>
                  <a:srgbClr val="7030A0"/>
                </a:solidFill>
              </a:rPr>
              <a:t>10</a:t>
            </a:r>
            <a:r>
              <a:rPr lang="en-US" sz="4000" dirty="0" smtClean="0">
                <a:solidFill>
                  <a:srgbClr val="7030A0"/>
                </a:solidFill>
              </a:rPr>
              <a:t> = (0010)</a:t>
            </a:r>
            <a:r>
              <a:rPr lang="en-US" sz="4000" baseline="-25000" dirty="0" smtClean="0">
                <a:solidFill>
                  <a:srgbClr val="7030A0"/>
                </a:solidFill>
              </a:rPr>
              <a:t>2</a:t>
            </a:r>
            <a:endParaRPr lang="as-IN" sz="4000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as-IN" sz="4000" dirty="0" smtClean="0">
                <a:solidFill>
                  <a:srgbClr val="0070C0"/>
                </a:solidFill>
              </a:rPr>
              <a:t>সুতরাং (512</a:t>
            </a:r>
            <a:r>
              <a:rPr lang="en-US" sz="4000" dirty="0" smtClean="0">
                <a:solidFill>
                  <a:srgbClr val="0070C0"/>
                </a:solidFill>
              </a:rPr>
              <a:t>)</a:t>
            </a:r>
            <a:r>
              <a:rPr lang="en-US" sz="4000" baseline="-25000" dirty="0" smtClean="0">
                <a:solidFill>
                  <a:srgbClr val="0070C0"/>
                </a:solidFill>
              </a:rPr>
              <a:t>10</a:t>
            </a:r>
            <a:r>
              <a:rPr lang="as-IN" sz="4000" dirty="0" smtClean="0">
                <a:solidFill>
                  <a:srgbClr val="0070C0"/>
                </a:solidFill>
              </a:rPr>
              <a:t> = (010100010010)</a:t>
            </a:r>
            <a:r>
              <a:rPr lang="en-US" sz="4000" baseline="-25000" dirty="0" smtClean="0">
                <a:solidFill>
                  <a:srgbClr val="0070C0"/>
                </a:solidFill>
              </a:rPr>
              <a:t>BCD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3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BCD Code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/>
          <a:lstStyle/>
          <a:p>
            <a:pPr marL="0" indent="0">
              <a:buNone/>
            </a:pPr>
            <a:r>
              <a:rPr lang="as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উদাহরণ-২: 69.27 দশমিক সংখ্যাটির সমতূল্য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 নির্ণয় কর। </a:t>
            </a:r>
          </a:p>
          <a:p>
            <a:pPr marL="0" indent="0">
              <a:buNone/>
            </a:pP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সমাধানঃ সারণী হতে পাই 6 এর সমতূল্য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(110)</a:t>
            </a:r>
            <a:r>
              <a:rPr lang="en-US" sz="36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as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9 এর সমতূল্য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1001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as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 এর সমতূল্য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0010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as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 এর সমতূল্য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কোড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0111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as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69.27 এর সমতূল্য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কোডসমূহ পর পর বসিয়ে পাই 01101001.00100111 সুতরাং (69.27)</a:t>
            </a:r>
            <a:r>
              <a:rPr lang="en-US" sz="3600" b="1" baseline="-25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=(01101001.00100111)</a:t>
            </a:r>
            <a:r>
              <a:rPr lang="en-US" sz="3600" b="1" baseline="-25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CODE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7" y="1825625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as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উদাহরণ-১: 589 দশমিক সংখ্যাটির সমতূল্য 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 নির্ণয় কর।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সারণী হতে পাই 5 এর সমতূল্য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0101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baseline="-25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as-IN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 এর সমতূল্য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কোড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1000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as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9 এর সমতূল্য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কোড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1001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as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589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সমতূল্য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কোডসমূহ পর পর বসিয়ে পাই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(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010110001001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সুতরাং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(589)</a:t>
            </a:r>
            <a:r>
              <a:rPr lang="en-US" sz="4000" b="1" baseline="-25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as-IN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(010110001001)</a:t>
            </a:r>
            <a:r>
              <a:rPr lang="en-US" sz="4000" b="1" baseline="-25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6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12192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CODE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214" y="1825624"/>
            <a:ext cx="11895786" cy="5032375"/>
          </a:xfrm>
        </p:spPr>
        <p:txBody>
          <a:bodyPr/>
          <a:lstStyle/>
          <a:p>
            <a:pPr marL="0" indent="0">
              <a:buNone/>
            </a:pP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আলফানিউমেরিক কোড:  অক্ষর (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a-z, A-Z), </a:t>
            </a: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 (0-9), এবং বিভিন্ন গাণিতিক চিহ্নসহ (+, -, =, × ইত্যাদি) আরও কতগুলো বিশেষ চিহ্নের (!, @, #, $, %, *, / ইত্যাদি) জন্য ব্যবহৃত কোডকে আলফানিউমেরিক কোড বলা হয়।</a:t>
            </a:r>
          </a:p>
          <a:p>
            <a:pPr marL="0" indent="0">
              <a:buNone/>
            </a:pPr>
            <a:r>
              <a:rPr lang="as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জনপ্রিয় আলফানিউমেরিক কোড হলো-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অ্যাসকি (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ASCII) </a:t>
            </a:r>
            <a:r>
              <a:rPr lang="as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ইবিসিডিক (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EBCDIC) </a:t>
            </a:r>
            <a:r>
              <a:rPr lang="as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ইউনিকোড (</a:t>
            </a:r>
            <a:r>
              <a:rPr lang="en-US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Unicode) </a:t>
            </a:r>
            <a:r>
              <a:rPr lang="as-IN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8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ASCII Code</a:t>
            </a:r>
            <a:endParaRPr lang="en-US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792" y="1825624"/>
            <a:ext cx="11638208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১)ASCII</a:t>
            </a:r>
            <a:r>
              <a:rPr lang="as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 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American Standard Code for </a:t>
            </a:r>
            <a:r>
              <a:rPr lang="en-US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Inofrmation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Interchange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প্রকাশক আমেরিকান ন্যাশনাল স্ট্যান্ডার্ড ইন্সস্টিটিউট (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ANSI)।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 ASCII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ধরনের হয়ে থাকে। যথা: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ASCII-7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ASCII-8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মূলত ৭ (সাত) বা ৮ (আট) বিট আলফা নিউমেরিক কোড।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মাধ্যমে ১২৮ টি (বা ২৫৬ টি) অদ্বিতীয় চিহ্ন নির্দেশ করা যায়।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প্যারিটি বিট মূলত ভুল নির্নয়ের জন্য ব্যবহৃত হয়।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কম্পিউটারে বহুল ব্যবহৃত কোড।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মিনি ও মাইক্রোকম্পিউটারে এ কোডের বহুল প্রচলন রয়েছে।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এবং ইনপুট/আউটপুট সরঞ্জামের মধ্যে তথ্য স্থানান্তরের জন্য এ কোড ব্যবহৃত হয়।</a:t>
            </a:r>
            <a:endParaRPr lang="as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12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  EBCDIC CODE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1)EBCDIC এর </a:t>
            </a:r>
            <a:r>
              <a:rPr lang="as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পূর্ণরুপ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Extended Binary Coded Decimal Information Code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আইবিএম কোম্পানি কর্তৃক উদ্ভাবিত।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একটি ৮ বিট আলফা নিউমেরিক কোড।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৪)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দ্বারা প্রকাশ করা যায় ২৫৬ টি অদ্বিতীয় অঙ্ক, অক্ষর এবং চিহ্ন। 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৫)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প্রাথমিকভাবে আইবিএম মেইনফ্রেম কম্পিউটারে (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IBM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৩৬০ এবং ৩৭০ সিরিজের) কম্পিউটারের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ব্যবহৃত হতো। </a:t>
            </a:r>
            <a:endParaRPr lang="as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UNICODE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825624"/>
            <a:ext cx="11921544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UNICode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পূর্ণরুপ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Universal Code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উদ্ভাবন করে যৌথভাবে (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Apple+Xerox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Corporation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১৯৯১ সালে।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3)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ব্যবহৃত হয় বিশ্বের ছোট বড় সকল ভাষার বর্ণ ও চিহ্নকে কম্পিউটারের কোডভুক্ত করার জন্য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4)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The length of Unicode character is 16 bits (2 byte).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5)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২ বাইট বা ১৬ বিট আলফা নিউমেরিক কোড।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6)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মাধ্যমে সম্ভাব্য ৬৫,৫৩৬টি অদ্বিতীয় চিহ্নকে নির্দিষ্ট করা যায়।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7)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যেসব ভাষাকে কোডভুক্ত করার জন্য ৮ বিট অপর্যাপ্ত ছিল (যেমন- চায়নিজ, কোরিয়ান, জাপানিজ ইত্যাদি) সেসব ভাষার সকল চিহ্নকে সহজেই কোডভুক্ত করা সহজতর হয়েছে। বর্তমানে এ কোডের প্রচলন শুরু হয়েছে।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8)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উপস্থাপনায় ইউনিকোড ৮, ১৬ অথবা ৩২ বিট ক্যারেক্টার বেজ ব্যবহার করে।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9)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 ভাষা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Unicode 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ভুক্ত হয়েছে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Unicode consortium-</a:t>
            </a:r>
            <a:r>
              <a:rPr lang="as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সদস্য হয়ে।</a:t>
            </a:r>
            <a:endParaRPr lang="as-IN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1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কোড পদ্ধতির সুবিধাসমূহঃ</a:t>
            </a: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কম্পিউটার প্রয়োগের জন্য সুবিধাজনক। </a:t>
            </a: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ডিজিটাল কমিউনিকেশনের জন্য সুবিধাজনক। </a:t>
            </a: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ডিজিটাল বর্তনীসমূহ ডিজাইন এবং বিশ্লেষণের জন্য সুবিধাজনক।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73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sz="3200" dirty="0" smtClean="0"/>
              <a:t>ক-</a:t>
            </a:r>
            <a:r>
              <a:rPr lang="en-US" sz="3200" dirty="0" err="1" smtClean="0"/>
              <a:t>দল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(৪২)</a:t>
            </a:r>
            <a:r>
              <a:rPr lang="en-US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BCD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Codeএ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Codeও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ASCII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Codeএর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71" y="3803650"/>
            <a:ext cx="1078871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          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2685379"/>
            <a:ext cx="5157787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সিকদার </a:t>
            </a:r>
          </a:p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প্রভাষক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প্রযুক্তি</a:t>
            </a:r>
          </a:p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শাহ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শ্রেণিঃ-একাদশ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বিষয়ঃ-আইসিটি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অধ্যায়ঃ-৩য়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সময়ঃ-৪৫মিঃ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তারিখঃ-২২/১১?২০২০ইং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742" y="2505075"/>
            <a:ext cx="1768833" cy="176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পাঠ </a:t>
            </a:r>
            <a:r>
              <a:rPr lang="en-US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(১৪)</a:t>
            </a:r>
            <a:r>
              <a:rPr lang="en-US" sz="3600" b="1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সমকক্ষ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BCD Code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3" y="3752850"/>
            <a:ext cx="11204621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1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ইউনিকোড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বিশ্বের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ভাষাভাষী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আশীর্বাদ-বুঝিয়ে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3054"/>
            <a:ext cx="12192000" cy="335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3610"/>
            <a:ext cx="12192000" cy="1325563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8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4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624"/>
            <a:ext cx="12093262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50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34" y="1973732"/>
            <a:ext cx="11165983" cy="488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2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        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পাঠ-------</a:t>
            </a:r>
          </a:p>
          <a:p>
            <a:pPr marL="0" indent="0">
              <a:buNone/>
            </a:pPr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6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40934"/>
            <a:ext cx="12192000" cy="291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</a:p>
          <a:p>
            <a:pPr marL="514350" indent="-514350">
              <a:buAutoNum type="arabicParenR"/>
            </a:pP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14350" indent="-514350">
              <a:buAutoNum type="arabicParenR"/>
            </a:pP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Code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কোড (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Code) : </a:t>
            </a:r>
            <a:r>
              <a:rPr lang="as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সিস্টেমে ব্যবহৃত প্রতিটি বর্ণ, অঙ্ক, সংখ্যা, প্রতীক বা বিশেষচিহ্নকে আলাদাভাবে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CPU (Central Processing Unit) </a:t>
            </a:r>
            <a:r>
              <a:rPr lang="as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বোঝানোর জন্য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বাইনারি বিটের (০ বা ১) বিভিন্ন বিন্যাসের অদ্বিতীয় সংকেত তৈরি করা হয়।এ অদ্বিতীয় সংকেতকে বলা হয় কোড।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Code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as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প্রয়োগের ক্ষেত্রের উপর ভিত্তি করে বিভিন্ন ধরনের কোডের উদ্ভব হয়েছে।যেমন−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 বিসিডি (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BCD) </a:t>
            </a:r>
            <a:r>
              <a:rPr lang="as-IN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 আলফানিউমেরিক কোড (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Alphanumeric code)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 </a:t>
            </a:r>
            <a:r>
              <a:rPr lang="as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ইবিসিডিক (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EBCDIC) </a:t>
            </a:r>
            <a:r>
              <a:rPr lang="as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</a:p>
          <a:p>
            <a:pPr marL="0" indent="0">
              <a:buNone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4. অ্যাসকি (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ASCII) </a:t>
            </a:r>
            <a:r>
              <a:rPr lang="as-IN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5. ইউনিকোড (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Unicode) </a:t>
            </a:r>
            <a:r>
              <a:rPr lang="as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BCD Code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825624"/>
            <a:ext cx="11728361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কোড: দশমিক সংখ্যা পদ্ধতিরপ্রতিটি অঙ্ককে ( ০ থেকে ৯ পর্যন্ত) সমতুল্য চার বিট বাইনারি দ্বারাপ্রতিস্থাপন করার পর প্রাপ্ত কোডকে 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 বলে। অন্যকথায় 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</a:t>
            </a:r>
            <a:r>
              <a:rPr lang="as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 একটি চার বিট বাইনারি ভিত্তিক কোড।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1) BCD এর </a:t>
            </a:r>
            <a:r>
              <a:rPr lang="as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পূর্ণরূপ হলো </a:t>
            </a:r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Binary Coded Decimal </a:t>
            </a:r>
          </a:p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 Code </a:t>
            </a:r>
            <a:r>
              <a:rPr lang="as-IN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 হয় দশমিক সংখ্যাকে বাইনারি সংখ্যায় রুপান্তরের জন্য।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3)</a:t>
            </a:r>
            <a:r>
              <a:rPr lang="as-IN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এটি মূলত ৪ (চার) বিটের কোড।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4)</a:t>
            </a:r>
            <a:r>
              <a:rPr lang="as-IN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কোডে বিটের সংখ্যা ৪ টি। এর মাধ্যমে ১৬ টি অদ্বিতীয় চিহ্ন নির্দেশ করা যায়।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5)</a:t>
            </a:r>
            <a:r>
              <a:rPr lang="as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BCD </a:t>
            </a:r>
            <a:r>
              <a:rPr lang="as-IN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৮৪২১ কোড বিশেষভাবে উল্লেখযোগ্য এবং বহুল ব্যবহৃত।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6)</a:t>
            </a:r>
            <a:r>
              <a:rPr lang="as-IN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ক্যালকুলেটর, ডিজিটাল ঘড়ি, ডিজিটাল ভোল্টমিটার প্রভৃতিতে বিসিডি কোড ব্যবহৃত হয়</a:t>
            </a:r>
            <a:r>
              <a:rPr lang="en-US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610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BCD Code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5624"/>
            <a:ext cx="12191999" cy="519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6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959</Words>
  <Application>Microsoft Office PowerPoint</Application>
  <PresentationFormat>Widescreen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Vrinda</vt:lpstr>
      <vt:lpstr>Office Theme</vt:lpstr>
      <vt:lpstr>     সবাইকে  শুভেচ্ছা</vt:lpstr>
      <vt:lpstr>           পরিচিতি </vt:lpstr>
      <vt:lpstr>      প্রেষনা দান </vt:lpstr>
      <vt:lpstr>        পাঠ ঘোষণা </vt:lpstr>
      <vt:lpstr>     শিখন ফল </vt:lpstr>
      <vt:lpstr>       Code</vt:lpstr>
      <vt:lpstr>      Code</vt:lpstr>
      <vt:lpstr>    BCD Code</vt:lpstr>
      <vt:lpstr>BCD Code</vt:lpstr>
      <vt:lpstr>     BCD Code</vt:lpstr>
      <vt:lpstr>   BCD Code</vt:lpstr>
      <vt:lpstr>  CODE</vt:lpstr>
      <vt:lpstr>    একক কাজ </vt:lpstr>
      <vt:lpstr>   CODE</vt:lpstr>
      <vt:lpstr>     ASCII Code</vt:lpstr>
      <vt:lpstr>    EBCDIC CODE</vt:lpstr>
      <vt:lpstr>UNICODE</vt:lpstr>
      <vt:lpstr>    CODE</vt:lpstr>
      <vt:lpstr>     দলীয় কাজ </vt:lpstr>
      <vt:lpstr>       পাঠ মূল্যায়ন </vt:lpstr>
      <vt:lpstr>         বাড়ীর কাজ </vt:lpstr>
      <vt:lpstr>          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2020-11-19T17:06:47Z</dcterms:created>
  <dcterms:modified xsi:type="dcterms:W3CDTF">2020-12-03T13:18:11Z</dcterms:modified>
</cp:coreProperties>
</file>