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333" r:id="rId4"/>
    <p:sldId id="357"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6" r:id="rId22"/>
    <p:sldId id="351" r:id="rId23"/>
    <p:sldId id="352" r:id="rId24"/>
    <p:sldId id="354" r:id="rId25"/>
    <p:sldId id="355" r:id="rId26"/>
    <p:sldId id="3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dman Labib" initials="SL" lastIdx="1" clrIdx="0">
    <p:extLst>
      <p:ext uri="{19B8F6BF-5375-455C-9EA6-DF929625EA0E}">
        <p15:presenceInfo xmlns:p15="http://schemas.microsoft.com/office/powerpoint/2012/main" userId="754a2602025c79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65784-EEED-4B70-B615-7112EAB65D4B}"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US"/>
        </a:p>
      </dgm:t>
    </dgm:pt>
    <dgm:pt modelId="{A8D2618C-436E-42B7-81C2-3D511477CEC6}">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a:ln>
          <a:solidFill>
            <a:schemeClr val="tx1"/>
          </a:solidFill>
        </a:ln>
      </dgm:spPr>
      <dgm:t>
        <a:bodyPr/>
        <a:lstStyle/>
        <a:p>
          <a:r>
            <a:rPr lang="bn-IN" sz="3600" dirty="0" smtClean="0">
              <a:solidFill>
                <a:schemeClr val="tx1"/>
              </a:solidFill>
              <a:latin typeface="NikoshBAN" pitchFamily="2" charset="0"/>
              <a:cs typeface="NikoshBAN" pitchFamily="2" charset="0"/>
            </a:rPr>
            <a:t>প্রস্বেদনের</a:t>
          </a:r>
          <a:r>
            <a:rPr lang="bn-BD" sz="3600" dirty="0" smtClean="0">
              <a:solidFill>
                <a:schemeClr val="tx1"/>
              </a:solidFill>
              <a:latin typeface="NikoshBAN" pitchFamily="2" charset="0"/>
              <a:cs typeface="NikoshBAN" pitchFamily="2" charset="0"/>
            </a:rPr>
            <a:t> প্রভাবক সমূহ</a:t>
          </a:r>
          <a:endParaRPr lang="en-US" sz="3600" dirty="0">
            <a:solidFill>
              <a:schemeClr val="tx1"/>
            </a:solidFill>
            <a:latin typeface="NikoshBAN" pitchFamily="2" charset="0"/>
            <a:cs typeface="NikoshBAN" pitchFamily="2" charset="0"/>
          </a:endParaRPr>
        </a:p>
      </dgm:t>
    </dgm:pt>
    <dgm:pt modelId="{6648ECC7-9328-4C14-A5A3-C8B51B51714F}" type="parTrans" cxnId="{8ECD15B0-102E-4DAD-83BB-0E2FDA682872}">
      <dgm:prSet/>
      <dgm:spPr/>
      <dgm:t>
        <a:bodyPr/>
        <a:lstStyle/>
        <a:p>
          <a:endParaRPr lang="en-US"/>
        </a:p>
      </dgm:t>
    </dgm:pt>
    <dgm:pt modelId="{2ED70391-0FA9-4896-AA7F-08AF9187A865}" type="sibTrans" cxnId="{8ECD15B0-102E-4DAD-83BB-0E2FDA682872}">
      <dgm:prSet>
        <dgm:style>
          <a:lnRef idx="2">
            <a:schemeClr val="dk1"/>
          </a:lnRef>
          <a:fillRef idx="1">
            <a:schemeClr val="lt1"/>
          </a:fillRef>
          <a:effectRef idx="0">
            <a:schemeClr val="dk1"/>
          </a:effectRef>
          <a:fontRef idx="minor">
            <a:schemeClr val="dk1"/>
          </a:fontRef>
        </dgm:style>
      </dgm:prSet>
      <dgm:spPr/>
      <dgm:t>
        <a:bodyPr/>
        <a:lstStyle/>
        <a:p>
          <a:endParaRPr lang="en-US"/>
        </a:p>
      </dgm:t>
    </dgm:pt>
    <dgm:pt modelId="{990EF0F0-DD9D-4E29-BB06-B102AABC0C30}">
      <dgm:prSet phldrT="[Text]" custT="1">
        <dgm:style>
          <a:lnRef idx="1">
            <a:schemeClr val="accent3"/>
          </a:lnRef>
          <a:fillRef idx="3">
            <a:schemeClr val="accent3"/>
          </a:fillRef>
          <a:effectRef idx="2">
            <a:schemeClr val="accent3"/>
          </a:effectRef>
          <a:fontRef idx="minor">
            <a:schemeClr val="lt1"/>
          </a:fontRef>
        </dgm:style>
      </dgm:prSet>
      <dgm:spPr>
        <a:solidFill>
          <a:schemeClr val="bg1"/>
        </a:solidFill>
        <a:ln>
          <a:solidFill>
            <a:schemeClr val="tx1"/>
          </a:solidFill>
        </a:ln>
      </dgm:spPr>
      <dgm:t>
        <a:bodyPr/>
        <a:lstStyle/>
        <a:p>
          <a:r>
            <a:rPr lang="bn-BD" sz="3600" dirty="0" smtClean="0">
              <a:solidFill>
                <a:schemeClr val="tx1"/>
              </a:solidFill>
              <a:latin typeface="NikoshBAN" pitchFamily="2" charset="0"/>
              <a:cs typeface="NikoshBAN" pitchFamily="2" charset="0"/>
            </a:rPr>
            <a:t>অভ্যন্তরীণ প্রভাবক</a:t>
          </a:r>
          <a:endParaRPr lang="en-US" sz="3600" dirty="0">
            <a:solidFill>
              <a:schemeClr val="tx1"/>
            </a:solidFill>
            <a:latin typeface="NikoshBAN" pitchFamily="2" charset="0"/>
            <a:cs typeface="NikoshBAN" pitchFamily="2" charset="0"/>
          </a:endParaRPr>
        </a:p>
      </dgm:t>
    </dgm:pt>
    <dgm:pt modelId="{6A5671E5-7535-41F5-A8DA-B60E7AD853F4}" type="parTrans" cxnId="{362291E4-6712-4F65-A674-B81B6BABF2AE}">
      <dgm:prSet/>
      <dgm:spPr/>
      <dgm:t>
        <a:bodyPr/>
        <a:lstStyle/>
        <a:p>
          <a:endParaRPr lang="en-US"/>
        </a:p>
      </dgm:t>
    </dgm:pt>
    <dgm:pt modelId="{95574E71-996D-43FC-8E84-2BB5C4173911}" type="sibTrans" cxnId="{362291E4-6712-4F65-A674-B81B6BABF2AE}">
      <dgm:prSet/>
      <dgm:spPr>
        <a:solidFill>
          <a:schemeClr val="bg1"/>
        </a:solidFill>
      </dgm:spPr>
      <dgm:t>
        <a:bodyPr/>
        <a:lstStyle/>
        <a:p>
          <a:endParaRPr lang="en-US"/>
        </a:p>
      </dgm:t>
    </dgm:pt>
    <dgm:pt modelId="{92367673-6E57-4E93-AE42-C07FD5D1F78A}">
      <dgm:prSet phldrT="[Text]" custT="1">
        <dgm:style>
          <a:lnRef idx="1">
            <a:schemeClr val="accent4"/>
          </a:lnRef>
          <a:fillRef idx="3">
            <a:schemeClr val="accent4"/>
          </a:fillRef>
          <a:effectRef idx="2">
            <a:schemeClr val="accent4"/>
          </a:effectRef>
          <a:fontRef idx="minor">
            <a:schemeClr val="lt1"/>
          </a:fontRef>
        </dgm:style>
      </dgm:prSet>
      <dgm:spPr>
        <a:solidFill>
          <a:schemeClr val="bg1"/>
        </a:solidFill>
        <a:ln>
          <a:solidFill>
            <a:schemeClr val="tx1"/>
          </a:solidFill>
        </a:ln>
      </dgm:spPr>
      <dgm:t>
        <a:bodyPr/>
        <a:lstStyle/>
        <a:p>
          <a:r>
            <a:rPr lang="bn-BD" sz="3600" dirty="0" smtClean="0">
              <a:solidFill>
                <a:schemeClr val="tx1"/>
              </a:solidFill>
              <a:latin typeface="NikoshBAN" pitchFamily="2" charset="0"/>
              <a:cs typeface="NikoshBAN" pitchFamily="2" charset="0"/>
            </a:rPr>
            <a:t>বাহ্যিক প্রভাবক</a:t>
          </a:r>
          <a:endParaRPr lang="en-US" sz="3600" dirty="0">
            <a:solidFill>
              <a:schemeClr val="tx1"/>
            </a:solidFill>
            <a:latin typeface="NikoshBAN" pitchFamily="2" charset="0"/>
            <a:cs typeface="NikoshBAN" pitchFamily="2" charset="0"/>
          </a:endParaRPr>
        </a:p>
      </dgm:t>
    </dgm:pt>
    <dgm:pt modelId="{D866947F-4E7B-44DC-99CA-18CF521CC521}" type="parTrans" cxnId="{FAFB1ADA-70D1-4682-BF6A-8312798C503C}">
      <dgm:prSet/>
      <dgm:spPr/>
      <dgm:t>
        <a:bodyPr/>
        <a:lstStyle/>
        <a:p>
          <a:endParaRPr lang="en-US"/>
        </a:p>
      </dgm:t>
    </dgm:pt>
    <dgm:pt modelId="{9F0C8C1F-1F3B-4FC9-9F59-577DCBD33359}" type="sibTrans" cxnId="{FAFB1ADA-70D1-4682-BF6A-8312798C503C}">
      <dgm:prSet>
        <dgm:style>
          <a:lnRef idx="2">
            <a:schemeClr val="dk1"/>
          </a:lnRef>
          <a:fillRef idx="1">
            <a:schemeClr val="lt1"/>
          </a:fillRef>
          <a:effectRef idx="0">
            <a:schemeClr val="dk1"/>
          </a:effectRef>
          <a:fontRef idx="minor">
            <a:schemeClr val="dk1"/>
          </a:fontRef>
        </dgm:style>
      </dgm:prSet>
      <dgm:spPr/>
      <dgm:t>
        <a:bodyPr/>
        <a:lstStyle/>
        <a:p>
          <a:endParaRPr lang="en-US"/>
        </a:p>
      </dgm:t>
    </dgm:pt>
    <dgm:pt modelId="{851E9D1D-76DA-44E0-8A8F-D85FE809166E}" type="pres">
      <dgm:prSet presAssocID="{F9665784-EEED-4B70-B615-7112EAB65D4B}" presName="Name0" presStyleCnt="0">
        <dgm:presLayoutVars>
          <dgm:dir/>
          <dgm:resizeHandles val="exact"/>
        </dgm:presLayoutVars>
      </dgm:prSet>
      <dgm:spPr/>
      <dgm:t>
        <a:bodyPr/>
        <a:lstStyle/>
        <a:p>
          <a:endParaRPr lang="en-US"/>
        </a:p>
      </dgm:t>
    </dgm:pt>
    <dgm:pt modelId="{3A220741-980C-4717-A839-443470A892B2}" type="pres">
      <dgm:prSet presAssocID="{A8D2618C-436E-42B7-81C2-3D511477CEC6}" presName="node" presStyleLbl="node1" presStyleIdx="0" presStyleCnt="3" custScaleY="172154" custRadScaleRad="84933" custRadScaleInc="3422">
        <dgm:presLayoutVars>
          <dgm:bulletEnabled val="1"/>
        </dgm:presLayoutVars>
      </dgm:prSet>
      <dgm:spPr/>
      <dgm:t>
        <a:bodyPr/>
        <a:lstStyle/>
        <a:p>
          <a:endParaRPr lang="en-US"/>
        </a:p>
      </dgm:t>
    </dgm:pt>
    <dgm:pt modelId="{BCDCAB18-CD66-4CEC-8BB8-ED1D2612D7C8}" type="pres">
      <dgm:prSet presAssocID="{2ED70391-0FA9-4896-AA7F-08AF9187A865}" presName="sibTrans" presStyleLbl="sibTrans2D1" presStyleIdx="0" presStyleCnt="3" custLinFactNeighborX="13313" custLinFactNeighborY="14292"/>
      <dgm:spPr/>
      <dgm:t>
        <a:bodyPr/>
        <a:lstStyle/>
        <a:p>
          <a:endParaRPr lang="en-US"/>
        </a:p>
      </dgm:t>
    </dgm:pt>
    <dgm:pt modelId="{27F0CA79-40F3-4779-B4A5-84D9F8CEACA6}" type="pres">
      <dgm:prSet presAssocID="{2ED70391-0FA9-4896-AA7F-08AF9187A865}" presName="connectorText" presStyleLbl="sibTrans2D1" presStyleIdx="0" presStyleCnt="3"/>
      <dgm:spPr/>
      <dgm:t>
        <a:bodyPr/>
        <a:lstStyle/>
        <a:p>
          <a:endParaRPr lang="en-US"/>
        </a:p>
      </dgm:t>
    </dgm:pt>
    <dgm:pt modelId="{160A0A38-8E6C-439F-97B0-15CC233772B3}" type="pres">
      <dgm:prSet presAssocID="{990EF0F0-DD9D-4E29-BB06-B102AABC0C30}" presName="node" presStyleLbl="node1" presStyleIdx="1" presStyleCnt="3" custRadScaleRad="75221" custRadScaleInc="-35553">
        <dgm:presLayoutVars>
          <dgm:bulletEnabled val="1"/>
        </dgm:presLayoutVars>
      </dgm:prSet>
      <dgm:spPr/>
      <dgm:t>
        <a:bodyPr/>
        <a:lstStyle/>
        <a:p>
          <a:endParaRPr lang="en-US"/>
        </a:p>
      </dgm:t>
    </dgm:pt>
    <dgm:pt modelId="{25E05DAE-8C02-449A-907F-8B4A182F026C}" type="pres">
      <dgm:prSet presAssocID="{95574E71-996D-43FC-8E84-2BB5C4173911}" presName="sibTrans" presStyleLbl="sibTrans2D1" presStyleIdx="1" presStyleCnt="3"/>
      <dgm:spPr/>
      <dgm:t>
        <a:bodyPr/>
        <a:lstStyle/>
        <a:p>
          <a:endParaRPr lang="en-US"/>
        </a:p>
      </dgm:t>
    </dgm:pt>
    <dgm:pt modelId="{A964551A-889D-4F86-BE1E-D5D8B047CA96}" type="pres">
      <dgm:prSet presAssocID="{95574E71-996D-43FC-8E84-2BB5C4173911}" presName="connectorText" presStyleLbl="sibTrans2D1" presStyleIdx="1" presStyleCnt="3"/>
      <dgm:spPr/>
      <dgm:t>
        <a:bodyPr/>
        <a:lstStyle/>
        <a:p>
          <a:endParaRPr lang="en-US"/>
        </a:p>
      </dgm:t>
    </dgm:pt>
    <dgm:pt modelId="{6AEFD52B-F21C-42A6-AC33-BEBBA5E8F2EF}" type="pres">
      <dgm:prSet presAssocID="{92367673-6E57-4E93-AE42-C07FD5D1F78A}" presName="node" presStyleLbl="node1" presStyleIdx="2" presStyleCnt="3" custRadScaleRad="78941" custRadScaleInc="32098">
        <dgm:presLayoutVars>
          <dgm:bulletEnabled val="1"/>
        </dgm:presLayoutVars>
      </dgm:prSet>
      <dgm:spPr/>
      <dgm:t>
        <a:bodyPr/>
        <a:lstStyle/>
        <a:p>
          <a:endParaRPr lang="en-US"/>
        </a:p>
      </dgm:t>
    </dgm:pt>
    <dgm:pt modelId="{1920C9C3-593D-4FBE-8638-727B5380757F}" type="pres">
      <dgm:prSet presAssocID="{9F0C8C1F-1F3B-4FC9-9F59-577DCBD33359}" presName="sibTrans" presStyleLbl="sibTrans2D1" presStyleIdx="2" presStyleCnt="3" custLinFactNeighborX="-8185" custLinFactNeighborY="-32233"/>
      <dgm:spPr/>
      <dgm:t>
        <a:bodyPr/>
        <a:lstStyle/>
        <a:p>
          <a:endParaRPr lang="en-US"/>
        </a:p>
      </dgm:t>
    </dgm:pt>
    <dgm:pt modelId="{722819EA-69ED-4AD3-81C7-50A417C3EDCC}" type="pres">
      <dgm:prSet presAssocID="{9F0C8C1F-1F3B-4FC9-9F59-577DCBD33359}" presName="connectorText" presStyleLbl="sibTrans2D1" presStyleIdx="2" presStyleCnt="3"/>
      <dgm:spPr/>
      <dgm:t>
        <a:bodyPr/>
        <a:lstStyle/>
        <a:p>
          <a:endParaRPr lang="en-US"/>
        </a:p>
      </dgm:t>
    </dgm:pt>
  </dgm:ptLst>
  <dgm:cxnLst>
    <dgm:cxn modelId="{CB6BD1C7-3326-4103-A16B-DDB898CA3931}" type="presOf" srcId="{95574E71-996D-43FC-8E84-2BB5C4173911}" destId="{A964551A-889D-4F86-BE1E-D5D8B047CA96}" srcOrd="1" destOrd="0" presId="urn:microsoft.com/office/officeart/2005/8/layout/cycle7"/>
    <dgm:cxn modelId="{35465BF7-B0FA-4473-8928-42143C1B2217}" type="presOf" srcId="{2ED70391-0FA9-4896-AA7F-08AF9187A865}" destId="{27F0CA79-40F3-4779-B4A5-84D9F8CEACA6}" srcOrd="1" destOrd="0" presId="urn:microsoft.com/office/officeart/2005/8/layout/cycle7"/>
    <dgm:cxn modelId="{905E140D-6418-44B9-AA1D-1C7FE218E971}" type="presOf" srcId="{F9665784-EEED-4B70-B615-7112EAB65D4B}" destId="{851E9D1D-76DA-44E0-8A8F-D85FE809166E}" srcOrd="0" destOrd="0" presId="urn:microsoft.com/office/officeart/2005/8/layout/cycle7"/>
    <dgm:cxn modelId="{3169E695-FE8D-4C7B-90BF-D3C9CF93983D}" type="presOf" srcId="{9F0C8C1F-1F3B-4FC9-9F59-577DCBD33359}" destId="{722819EA-69ED-4AD3-81C7-50A417C3EDCC}" srcOrd="1" destOrd="0" presId="urn:microsoft.com/office/officeart/2005/8/layout/cycle7"/>
    <dgm:cxn modelId="{15FEF8B7-AC7E-44D8-9464-BC5D778CBE44}" type="presOf" srcId="{990EF0F0-DD9D-4E29-BB06-B102AABC0C30}" destId="{160A0A38-8E6C-439F-97B0-15CC233772B3}" srcOrd="0" destOrd="0" presId="urn:microsoft.com/office/officeart/2005/8/layout/cycle7"/>
    <dgm:cxn modelId="{CB294E59-6168-4501-839B-149681ED9BF4}" type="presOf" srcId="{2ED70391-0FA9-4896-AA7F-08AF9187A865}" destId="{BCDCAB18-CD66-4CEC-8BB8-ED1D2612D7C8}" srcOrd="0" destOrd="0" presId="urn:microsoft.com/office/officeart/2005/8/layout/cycle7"/>
    <dgm:cxn modelId="{DDD72E22-0BE5-47C0-B825-1855865FCAA7}" type="presOf" srcId="{A8D2618C-436E-42B7-81C2-3D511477CEC6}" destId="{3A220741-980C-4717-A839-443470A892B2}" srcOrd="0" destOrd="0" presId="urn:microsoft.com/office/officeart/2005/8/layout/cycle7"/>
    <dgm:cxn modelId="{AE60F089-4256-4AA8-8071-13F1589956CF}" type="presOf" srcId="{9F0C8C1F-1F3B-4FC9-9F59-577DCBD33359}" destId="{1920C9C3-593D-4FBE-8638-727B5380757F}" srcOrd="0" destOrd="0" presId="urn:microsoft.com/office/officeart/2005/8/layout/cycle7"/>
    <dgm:cxn modelId="{362291E4-6712-4F65-A674-B81B6BABF2AE}" srcId="{F9665784-EEED-4B70-B615-7112EAB65D4B}" destId="{990EF0F0-DD9D-4E29-BB06-B102AABC0C30}" srcOrd="1" destOrd="0" parTransId="{6A5671E5-7535-41F5-A8DA-B60E7AD853F4}" sibTransId="{95574E71-996D-43FC-8E84-2BB5C4173911}"/>
    <dgm:cxn modelId="{FAFB1ADA-70D1-4682-BF6A-8312798C503C}" srcId="{F9665784-EEED-4B70-B615-7112EAB65D4B}" destId="{92367673-6E57-4E93-AE42-C07FD5D1F78A}" srcOrd="2" destOrd="0" parTransId="{D866947F-4E7B-44DC-99CA-18CF521CC521}" sibTransId="{9F0C8C1F-1F3B-4FC9-9F59-577DCBD33359}"/>
    <dgm:cxn modelId="{8ECD15B0-102E-4DAD-83BB-0E2FDA682872}" srcId="{F9665784-EEED-4B70-B615-7112EAB65D4B}" destId="{A8D2618C-436E-42B7-81C2-3D511477CEC6}" srcOrd="0" destOrd="0" parTransId="{6648ECC7-9328-4C14-A5A3-C8B51B51714F}" sibTransId="{2ED70391-0FA9-4896-AA7F-08AF9187A865}"/>
    <dgm:cxn modelId="{3731AA6C-1E92-4A90-8CFA-D47A752D3319}" type="presOf" srcId="{92367673-6E57-4E93-AE42-C07FD5D1F78A}" destId="{6AEFD52B-F21C-42A6-AC33-BEBBA5E8F2EF}" srcOrd="0" destOrd="0" presId="urn:microsoft.com/office/officeart/2005/8/layout/cycle7"/>
    <dgm:cxn modelId="{DC3B91B1-3A25-447C-9DBD-6444C0C522CC}" type="presOf" srcId="{95574E71-996D-43FC-8E84-2BB5C4173911}" destId="{25E05DAE-8C02-449A-907F-8B4A182F026C}" srcOrd="0" destOrd="0" presId="urn:microsoft.com/office/officeart/2005/8/layout/cycle7"/>
    <dgm:cxn modelId="{D6FA6606-8D5B-4EA6-B6A6-8ED6388B38B6}" type="presParOf" srcId="{851E9D1D-76DA-44E0-8A8F-D85FE809166E}" destId="{3A220741-980C-4717-A839-443470A892B2}" srcOrd="0" destOrd="0" presId="urn:microsoft.com/office/officeart/2005/8/layout/cycle7"/>
    <dgm:cxn modelId="{D8232CB1-6B7B-4C67-AD03-4D5D59F50C0E}" type="presParOf" srcId="{851E9D1D-76DA-44E0-8A8F-D85FE809166E}" destId="{BCDCAB18-CD66-4CEC-8BB8-ED1D2612D7C8}" srcOrd="1" destOrd="0" presId="urn:microsoft.com/office/officeart/2005/8/layout/cycle7"/>
    <dgm:cxn modelId="{00C43396-8971-4680-98B2-337A2CA688E6}" type="presParOf" srcId="{BCDCAB18-CD66-4CEC-8BB8-ED1D2612D7C8}" destId="{27F0CA79-40F3-4779-B4A5-84D9F8CEACA6}" srcOrd="0" destOrd="0" presId="urn:microsoft.com/office/officeart/2005/8/layout/cycle7"/>
    <dgm:cxn modelId="{77D54BB5-6F8A-475B-AFBE-15A6A2F66BF7}" type="presParOf" srcId="{851E9D1D-76DA-44E0-8A8F-D85FE809166E}" destId="{160A0A38-8E6C-439F-97B0-15CC233772B3}" srcOrd="2" destOrd="0" presId="urn:microsoft.com/office/officeart/2005/8/layout/cycle7"/>
    <dgm:cxn modelId="{016D8D40-A5A4-4983-BFD0-5A427E4D711B}" type="presParOf" srcId="{851E9D1D-76DA-44E0-8A8F-D85FE809166E}" destId="{25E05DAE-8C02-449A-907F-8B4A182F026C}" srcOrd="3" destOrd="0" presId="urn:microsoft.com/office/officeart/2005/8/layout/cycle7"/>
    <dgm:cxn modelId="{04291363-710A-4836-ACCE-B6382DD6A110}" type="presParOf" srcId="{25E05DAE-8C02-449A-907F-8B4A182F026C}" destId="{A964551A-889D-4F86-BE1E-D5D8B047CA96}" srcOrd="0" destOrd="0" presId="urn:microsoft.com/office/officeart/2005/8/layout/cycle7"/>
    <dgm:cxn modelId="{AD4C376C-8841-4119-924B-20AFE2F321BB}" type="presParOf" srcId="{851E9D1D-76DA-44E0-8A8F-D85FE809166E}" destId="{6AEFD52B-F21C-42A6-AC33-BEBBA5E8F2EF}" srcOrd="4" destOrd="0" presId="urn:microsoft.com/office/officeart/2005/8/layout/cycle7"/>
    <dgm:cxn modelId="{022D6A36-3786-4103-B8A4-00063CCBDE0F}" type="presParOf" srcId="{851E9D1D-76DA-44E0-8A8F-D85FE809166E}" destId="{1920C9C3-593D-4FBE-8638-727B5380757F}" srcOrd="5" destOrd="0" presId="urn:microsoft.com/office/officeart/2005/8/layout/cycle7"/>
    <dgm:cxn modelId="{371A098E-7F8C-4675-B768-A6FF1A7FD005}" type="presParOf" srcId="{1920C9C3-593D-4FBE-8638-727B5380757F}" destId="{722819EA-69ED-4AD3-81C7-50A417C3EDC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20741-980C-4717-A839-443470A892B2}">
      <dsp:nvSpPr>
        <dsp:cNvPr id="0" name=""/>
        <dsp:cNvSpPr/>
      </dsp:nvSpPr>
      <dsp:spPr>
        <a:xfrm>
          <a:off x="1515098" y="159743"/>
          <a:ext cx="1771122" cy="1524529"/>
        </a:xfrm>
        <a:prstGeom prst="roundRect">
          <a:avLst>
            <a:gd name="adj" fmla="val 10000"/>
          </a:avLst>
        </a:prstGeom>
        <a:solidFill>
          <a:schemeClr val="bg1"/>
        </a:solidFill>
        <a:ln w="6350" cap="flat" cmpd="sng" algn="ctr">
          <a:solidFill>
            <a:schemeClr val="tx1"/>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bn-IN" sz="3600" kern="1200" dirty="0" smtClean="0">
              <a:solidFill>
                <a:schemeClr val="tx1"/>
              </a:solidFill>
              <a:latin typeface="NikoshBAN" pitchFamily="2" charset="0"/>
              <a:cs typeface="NikoshBAN" pitchFamily="2" charset="0"/>
            </a:rPr>
            <a:t>প্রস্বেদনের</a:t>
          </a:r>
          <a:r>
            <a:rPr lang="bn-BD" sz="3600" kern="1200" dirty="0" smtClean="0">
              <a:solidFill>
                <a:schemeClr val="tx1"/>
              </a:solidFill>
              <a:latin typeface="NikoshBAN" pitchFamily="2" charset="0"/>
              <a:cs typeface="NikoshBAN" pitchFamily="2" charset="0"/>
            </a:rPr>
            <a:t> প্রভাবক সমূহ</a:t>
          </a:r>
          <a:endParaRPr lang="en-US" sz="3600" kern="1200" dirty="0">
            <a:solidFill>
              <a:schemeClr val="tx1"/>
            </a:solidFill>
            <a:latin typeface="NikoshBAN" pitchFamily="2" charset="0"/>
            <a:cs typeface="NikoshBAN" pitchFamily="2" charset="0"/>
          </a:endParaRPr>
        </a:p>
      </dsp:txBody>
      <dsp:txXfrm>
        <a:off x="1559750" y="204395"/>
        <a:ext cx="1681818" cy="1435225"/>
      </dsp:txXfrm>
    </dsp:sp>
    <dsp:sp modelId="{BCDCAB18-CD66-4CEC-8BB8-ED1D2612D7C8}">
      <dsp:nvSpPr>
        <dsp:cNvPr id="0" name=""/>
        <dsp:cNvSpPr/>
      </dsp:nvSpPr>
      <dsp:spPr>
        <a:xfrm rot="3207153">
          <a:off x="2967905" y="1783670"/>
          <a:ext cx="418388" cy="309946"/>
        </a:xfrm>
        <a:prstGeom prst="lef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060889" y="1845659"/>
        <a:ext cx="232420" cy="185968"/>
      </dsp:txXfrm>
    </dsp:sp>
    <dsp:sp modelId="{160A0A38-8E6C-439F-97B0-15CC233772B3}">
      <dsp:nvSpPr>
        <dsp:cNvPr id="0" name=""/>
        <dsp:cNvSpPr/>
      </dsp:nvSpPr>
      <dsp:spPr>
        <a:xfrm>
          <a:off x="2719761" y="2104420"/>
          <a:ext cx="1771122" cy="885561"/>
        </a:xfrm>
        <a:prstGeom prst="roundRect">
          <a:avLst>
            <a:gd name="adj" fmla="val 10000"/>
          </a:avLst>
        </a:prstGeom>
        <a:solidFill>
          <a:schemeClr val="bg1"/>
        </a:solidFill>
        <a:ln w="6350" cap="flat" cmpd="sng" algn="ctr">
          <a:solidFill>
            <a:schemeClr val="tx1"/>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bn-BD" sz="3600" kern="1200" dirty="0" smtClean="0">
              <a:solidFill>
                <a:schemeClr val="tx1"/>
              </a:solidFill>
              <a:latin typeface="NikoshBAN" pitchFamily="2" charset="0"/>
              <a:cs typeface="NikoshBAN" pitchFamily="2" charset="0"/>
            </a:rPr>
            <a:t>অভ্যন্তরীণ প্রভাবক</a:t>
          </a:r>
          <a:endParaRPr lang="en-US" sz="3600" kern="1200" dirty="0">
            <a:solidFill>
              <a:schemeClr val="tx1"/>
            </a:solidFill>
            <a:latin typeface="NikoshBAN" pitchFamily="2" charset="0"/>
            <a:cs typeface="NikoshBAN" pitchFamily="2" charset="0"/>
          </a:endParaRPr>
        </a:p>
      </dsp:txBody>
      <dsp:txXfrm>
        <a:off x="2745698" y="2130357"/>
        <a:ext cx="1719248" cy="833687"/>
      </dsp:txXfrm>
    </dsp:sp>
    <dsp:sp modelId="{25E05DAE-8C02-449A-907F-8B4A182F026C}">
      <dsp:nvSpPr>
        <dsp:cNvPr id="0" name=""/>
        <dsp:cNvSpPr/>
      </dsp:nvSpPr>
      <dsp:spPr>
        <a:xfrm rot="10723623">
          <a:off x="2113074" y="2420737"/>
          <a:ext cx="418388" cy="309946"/>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206058" y="2482726"/>
        <a:ext cx="232420" cy="185968"/>
      </dsp:txXfrm>
    </dsp:sp>
    <dsp:sp modelId="{6AEFD52B-F21C-42A6-AC33-BEBBA5E8F2EF}">
      <dsp:nvSpPr>
        <dsp:cNvPr id="0" name=""/>
        <dsp:cNvSpPr/>
      </dsp:nvSpPr>
      <dsp:spPr>
        <a:xfrm>
          <a:off x="153652" y="2161440"/>
          <a:ext cx="1771122" cy="885561"/>
        </a:xfrm>
        <a:prstGeom prst="roundRect">
          <a:avLst>
            <a:gd name="adj" fmla="val 10000"/>
          </a:avLst>
        </a:prstGeom>
        <a:solidFill>
          <a:schemeClr val="bg1"/>
        </a:solidFill>
        <a:ln w="6350" cap="flat" cmpd="sng" algn="ctr">
          <a:solidFill>
            <a:schemeClr val="tx1"/>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bn-BD" sz="3600" kern="1200" dirty="0" smtClean="0">
              <a:solidFill>
                <a:schemeClr val="tx1"/>
              </a:solidFill>
              <a:latin typeface="NikoshBAN" pitchFamily="2" charset="0"/>
              <a:cs typeface="NikoshBAN" pitchFamily="2" charset="0"/>
            </a:rPr>
            <a:t>বাহ্যিক প্রভাবক</a:t>
          </a:r>
          <a:endParaRPr lang="en-US" sz="3600" kern="1200" dirty="0">
            <a:solidFill>
              <a:schemeClr val="tx1"/>
            </a:solidFill>
            <a:latin typeface="NikoshBAN" pitchFamily="2" charset="0"/>
            <a:cs typeface="NikoshBAN" pitchFamily="2" charset="0"/>
          </a:endParaRPr>
        </a:p>
      </dsp:txBody>
      <dsp:txXfrm>
        <a:off x="179589" y="2187377"/>
        <a:ext cx="1719248" cy="833687"/>
      </dsp:txXfrm>
    </dsp:sp>
    <dsp:sp modelId="{1920C9C3-593D-4FBE-8638-727B5380757F}">
      <dsp:nvSpPr>
        <dsp:cNvPr id="0" name=""/>
        <dsp:cNvSpPr/>
      </dsp:nvSpPr>
      <dsp:spPr>
        <a:xfrm rot="18539033">
          <a:off x="1347215" y="1667978"/>
          <a:ext cx="418388" cy="309946"/>
        </a:xfrm>
        <a:prstGeom prst="lef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40199" y="1729967"/>
        <a:ext cx="232420" cy="18596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1A3FB-F3BD-458B-846B-6E8BDC343F27}"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0780F-FDD3-445D-80FC-C60893F3C494}" type="slidenum">
              <a:rPr lang="en-US" smtClean="0"/>
              <a:t>‹#›</a:t>
            </a:fld>
            <a:endParaRPr lang="en-US"/>
          </a:p>
        </p:txBody>
      </p:sp>
    </p:spTree>
    <p:extLst>
      <p:ext uri="{BB962C8B-B14F-4D97-AF65-F5344CB8AC3E}">
        <p14:creationId xmlns:p14="http://schemas.microsoft.com/office/powerpoint/2010/main" val="207669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dirty="0" smtClean="0">
                <a:latin typeface="NikoshBAN" pitchFamily="2" charset="0"/>
                <a:cs typeface="NikoshBAN" pitchFamily="2" charset="0"/>
              </a:rPr>
              <a:t>স্লাইডগুলো</a:t>
            </a:r>
            <a:r>
              <a:rPr lang="bn-BD" baseline="0" dirty="0" smtClean="0">
                <a:latin typeface="NikoshBAN" pitchFamily="2" charset="0"/>
                <a:cs typeface="NikoshBAN" pitchFamily="2" charset="0"/>
              </a:rPr>
              <a:t> দেখিয়ে </a:t>
            </a: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শিক্ষার্থীদের কাছ থেকে বের করে আনা যেতে পারে। তোমরা ঠিক ধরেছ আজ আমরা পড়ব প্রস্বেদন ।এছাড়াও অন্য কোনো যুক্তিযুক্ত উপায়ে </a:t>
            </a: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বের করা যেতে পারে ।  প্রয়োজনে শিক্ষক শিক্ষার্থীদের  সহায়তা করবেন । </a:t>
            </a:r>
            <a:endParaRPr lang="en-US" dirty="0"/>
          </a:p>
        </p:txBody>
      </p:sp>
      <p:sp>
        <p:nvSpPr>
          <p:cNvPr id="4" name="Slide Number Placeholder 3"/>
          <p:cNvSpPr>
            <a:spLocks noGrp="1"/>
          </p:cNvSpPr>
          <p:nvPr>
            <p:ph type="sldNum" sz="quarter" idx="10"/>
          </p:nvPr>
        </p:nvSpPr>
        <p:spPr/>
        <p:txBody>
          <a:bodyPr/>
          <a:lstStyle/>
          <a:p>
            <a:fld id="{9BEFE13B-9080-43A9-BC4D-7C742C58137A}" type="slidenum">
              <a:rPr lang="en-US" smtClean="0"/>
              <a:t>3</a:t>
            </a:fld>
            <a:endParaRPr lang="en-US"/>
          </a:p>
        </p:txBody>
      </p:sp>
    </p:spTree>
    <p:extLst>
      <p:ext uri="{BB962C8B-B14F-4D97-AF65-F5344CB8AC3E}">
        <p14:creationId xmlns:p14="http://schemas.microsoft.com/office/powerpoint/2010/main" val="9418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FE13B-9080-43A9-BC4D-7C742C58137A}" type="slidenum">
              <a:rPr lang="en-US" smtClean="0"/>
              <a:t>6</a:t>
            </a:fld>
            <a:endParaRPr lang="en-US"/>
          </a:p>
        </p:txBody>
      </p:sp>
    </p:spTree>
    <p:extLst>
      <p:ext uri="{BB962C8B-B14F-4D97-AF65-F5344CB8AC3E}">
        <p14:creationId xmlns:p14="http://schemas.microsoft.com/office/powerpoint/2010/main" val="13802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bn-BD" sz="2400" dirty="0" smtClean="0">
                <a:latin typeface="NikoshBAN" panose="02000000000000000000" pitchFamily="2" charset="0"/>
                <a:cs typeface="NikoshBAN" panose="02000000000000000000" pitchFamily="2" charset="0"/>
              </a:rPr>
              <a:t>পার্থ্ক্যগুলো শিক্ষার্থীরা</a:t>
            </a:r>
            <a:r>
              <a:rPr lang="bn-BD" sz="2400" baseline="0" dirty="0" smtClean="0">
                <a:latin typeface="NikoshBAN" panose="02000000000000000000" pitchFamily="2" charset="0"/>
                <a:cs typeface="NikoshBAN" panose="02000000000000000000" pitchFamily="2" charset="0"/>
              </a:rPr>
              <a:t> বোর্ডে লিখবে । এই প্রভাবকগুলো কী বাহ্যিক? প্রভাবক কী ? প্রভাবক </a:t>
            </a:r>
            <a:r>
              <a:rPr lang="en-US" sz="2400" baseline="0" dirty="0" err="1" smtClean="0">
                <a:latin typeface="NikoshBAN" panose="02000000000000000000" pitchFamily="2" charset="0"/>
                <a:cs typeface="NikoshBAN" panose="02000000000000000000" pitchFamily="2" charset="0"/>
              </a:rPr>
              <a:t>কী</a:t>
            </a:r>
            <a:r>
              <a:rPr lang="bn-BD" sz="2400" baseline="0" dirty="0" smtClean="0">
                <a:latin typeface="NikoshBAN" panose="02000000000000000000" pitchFamily="2" charset="0"/>
                <a:cs typeface="NikoshBAN" panose="02000000000000000000" pitchFamily="2" charset="0"/>
              </a:rPr>
              <a:t>ভাবে কাজ করে ? </a:t>
            </a:r>
            <a:endParaRPr lang="en-GB" sz="2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9BEFE13B-9080-43A9-BC4D-7C742C58137A}" type="slidenum">
              <a:rPr lang="en-US" smtClean="0"/>
              <a:t>13</a:t>
            </a:fld>
            <a:endParaRPr lang="en-US"/>
          </a:p>
        </p:txBody>
      </p:sp>
    </p:spTree>
    <p:extLst>
      <p:ext uri="{BB962C8B-B14F-4D97-AF65-F5344CB8AC3E}">
        <p14:creationId xmlns:p14="http://schemas.microsoft.com/office/powerpoint/2010/main" val="36556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2B244-AAA4-4C03-87C7-6EA244C2AFD9}" type="slidenum">
              <a:rPr lang="en-US" smtClean="0"/>
              <a:t>17</a:t>
            </a:fld>
            <a:endParaRPr lang="en-US"/>
          </a:p>
        </p:txBody>
      </p:sp>
    </p:spTree>
    <p:extLst>
      <p:ext uri="{BB962C8B-B14F-4D97-AF65-F5344CB8AC3E}">
        <p14:creationId xmlns:p14="http://schemas.microsoft.com/office/powerpoint/2010/main" val="188453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bn-BD" dirty="0" smtClean="0">
                <a:latin typeface="NikoshBAN" panose="02000000000000000000" pitchFamily="2" charset="0"/>
                <a:cs typeface="NikoshBAN" panose="02000000000000000000" pitchFamily="2" charset="0"/>
              </a:rPr>
              <a:t>এক্ষেত্রে</a:t>
            </a:r>
            <a:r>
              <a:rPr lang="bn-BD" baseline="0" dirty="0" smtClean="0">
                <a:latin typeface="NikoshBAN" panose="02000000000000000000" pitchFamily="2" charset="0"/>
                <a:cs typeface="NikoshBAN" panose="02000000000000000000" pitchFamily="2" charset="0"/>
              </a:rPr>
              <a:t> শিক্ষক পরীক্ষণটি সঠিক ভাবে করার জন্য প্রয়োজনীয় সহায়তা করবেন । </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B58E1CF-8877-445C-91DC-ED128D97943B}" type="slidenum">
              <a:rPr lang="en-GB" smtClean="0"/>
              <a:t>21</a:t>
            </a:fld>
            <a:endParaRPr lang="en-GB"/>
          </a:p>
        </p:txBody>
      </p:sp>
    </p:spTree>
    <p:extLst>
      <p:ext uri="{BB962C8B-B14F-4D97-AF65-F5344CB8AC3E}">
        <p14:creationId xmlns:p14="http://schemas.microsoft.com/office/powerpoint/2010/main" val="126734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bn-BD" dirty="0" smtClean="0">
                <a:latin typeface="NikoshBAN" pitchFamily="2" charset="0"/>
                <a:cs typeface="NikoshBAN" pitchFamily="2" charset="0"/>
              </a:rPr>
              <a:t>বাড়ির</a:t>
            </a:r>
            <a:r>
              <a:rPr lang="bn-BD" baseline="0" dirty="0" smtClean="0">
                <a:latin typeface="NikoshBAN" pitchFamily="2" charset="0"/>
                <a:cs typeface="NikoshBAN" pitchFamily="2" charset="0"/>
              </a:rPr>
              <a:t> কাজের বিষয়টিতে আজকের পাঠের অর্জিত শিখন দ্বারা শিক্ষার্থীরা যেন তাদের নিজ নিজ  সৃজনশীল প্রতিভার বিকাশ ঘটাতে পারে সে উদ্দেশ্যে  কাজ দেওয়া যেতে পারে ।</a:t>
            </a: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লক্ষ্য রাখবেন যেন শিক্ষার্থীরা বাড়ির কাজ খাতায় তুলে নেয় । বাড়ির কাজে যদি চিত্র থাকে তবে চিত্রটি অবশ্যই শিক্ষার্থীদের প্রিন্ট করে দিতে হবে ।</a:t>
            </a:r>
            <a:endParaRPr lang="en-US" dirty="0"/>
          </a:p>
        </p:txBody>
      </p:sp>
      <p:sp>
        <p:nvSpPr>
          <p:cNvPr id="4" name="Slide Number Placeholder 3"/>
          <p:cNvSpPr>
            <a:spLocks noGrp="1"/>
          </p:cNvSpPr>
          <p:nvPr>
            <p:ph type="sldNum" sz="quarter" idx="10"/>
          </p:nvPr>
        </p:nvSpPr>
        <p:spPr/>
        <p:txBody>
          <a:bodyPr/>
          <a:lstStyle/>
          <a:p>
            <a:fld id="{9BEFE13B-9080-43A9-BC4D-7C742C58137A}" type="slidenum">
              <a:rPr lang="en-US" smtClean="0"/>
              <a:t>25</a:t>
            </a:fld>
            <a:endParaRPr lang="en-US"/>
          </a:p>
        </p:txBody>
      </p:sp>
    </p:spTree>
    <p:extLst>
      <p:ext uri="{BB962C8B-B14F-4D97-AF65-F5344CB8AC3E}">
        <p14:creationId xmlns:p14="http://schemas.microsoft.com/office/powerpoint/2010/main" val="232405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3F8B85-404F-45E5-9717-5188429E6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E342352-65E5-483B-B6F5-A2BB9B1B9303}"/>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BC5F666-472A-4332-8114-89554DFB86EF}"/>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5" name="Footer Placeholder 4">
            <a:extLst>
              <a:ext uri="{FF2B5EF4-FFF2-40B4-BE49-F238E27FC236}">
                <a16:creationId xmlns="" xmlns:a16="http://schemas.microsoft.com/office/drawing/2014/main" id="{1D6460F7-8BAC-4F8B-99D5-6149C3085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B2A06E-F00D-473F-9DEA-445A4D8E796E}"/>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134340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E9DEFE-C812-418C-A65F-5954183BF6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7781FAE-04A0-43C2-A707-FEADCACDD1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C28C7D-555F-45BD-A5AC-84FFC051AC59}"/>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5" name="Footer Placeholder 4">
            <a:extLst>
              <a:ext uri="{FF2B5EF4-FFF2-40B4-BE49-F238E27FC236}">
                <a16:creationId xmlns="" xmlns:a16="http://schemas.microsoft.com/office/drawing/2014/main" id="{ACA97DA2-C794-41AD-8614-63599F109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DABDC6E-F926-4E5D-AA4E-ADC937B6DB47}"/>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118277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D23BB2B-95D1-40D1-8F62-CD9E6CC4CC9C}"/>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5FACD03-9CC0-4A9E-AE79-3B133A60331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1C4DF34-F147-415B-B4DC-1C7F46DC234B}"/>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5" name="Footer Placeholder 4">
            <a:extLst>
              <a:ext uri="{FF2B5EF4-FFF2-40B4-BE49-F238E27FC236}">
                <a16:creationId xmlns="" xmlns:a16="http://schemas.microsoft.com/office/drawing/2014/main" id="{0F5A4668-238B-4691-BB84-51CBC4DD3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827D486-D749-486B-A6D8-B170919E5DA1}"/>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124872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748DA8-ED89-440B-A09E-FE302C730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2700D5E-82C0-44B9-9687-72AC1B10EA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4007A57-B006-4EE4-A610-9BEB834C175D}"/>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5" name="Footer Placeholder 4">
            <a:extLst>
              <a:ext uri="{FF2B5EF4-FFF2-40B4-BE49-F238E27FC236}">
                <a16:creationId xmlns="" xmlns:a16="http://schemas.microsoft.com/office/drawing/2014/main" id="{37875ABB-4753-459E-A16E-307BBD551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D08D10-7D9C-4066-9574-4AB951D5E27A}"/>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26967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5A5B4B-8C0A-4AE6-A728-98E902B1CE7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E5188C6-ACB6-45F2-96A1-1F759F57790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693B2B0-4C72-4324-9254-DE0EC7915C20}"/>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5" name="Footer Placeholder 4">
            <a:extLst>
              <a:ext uri="{FF2B5EF4-FFF2-40B4-BE49-F238E27FC236}">
                <a16:creationId xmlns="" xmlns:a16="http://schemas.microsoft.com/office/drawing/2014/main" id="{62DC8CC7-837A-4F6C-BC14-06221F673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18F05F-2D3E-4831-8E41-65FD60307AE7}"/>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415279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3E20B-A4D0-425D-B581-B92443320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E209797-4994-47ED-B64B-261D2436A8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61A8452-FE60-431F-9266-8A5832446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65CA213-2C27-4380-AFF2-FD3DB984FE72}"/>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6" name="Footer Placeholder 5">
            <a:extLst>
              <a:ext uri="{FF2B5EF4-FFF2-40B4-BE49-F238E27FC236}">
                <a16:creationId xmlns="" xmlns:a16="http://schemas.microsoft.com/office/drawing/2014/main" id="{5926F1F9-50BC-49A9-A6A9-8084A13A5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CAC1334-5078-4414-B6ED-D6380848BD80}"/>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64815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0F5868-85E4-4E82-9D64-F0DF567BAD4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9E3E4C8-65FB-442F-AB01-201F2A8D53C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7FAE79E-F237-492E-BFAD-E051E3AF63C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10BCDA9-CAF8-4C87-B09C-594B3ABBD56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874DBBD-3AAA-4E53-B8A8-8C48514E31B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0D888A6-D6AE-4BBE-ADC6-776430270B35}"/>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8" name="Footer Placeholder 7">
            <a:extLst>
              <a:ext uri="{FF2B5EF4-FFF2-40B4-BE49-F238E27FC236}">
                <a16:creationId xmlns="" xmlns:a16="http://schemas.microsoft.com/office/drawing/2014/main" id="{D4A55A21-69E1-4CF7-BDEE-DA80260727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9001317-5402-4B02-ABED-39D1FB1E31C6}"/>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02128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D854CD-E05E-46D4-B340-41EB56107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3B89311-A8CF-47DA-A985-2BD5627EC509}"/>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4" name="Footer Placeholder 3">
            <a:extLst>
              <a:ext uri="{FF2B5EF4-FFF2-40B4-BE49-F238E27FC236}">
                <a16:creationId xmlns="" xmlns:a16="http://schemas.microsoft.com/office/drawing/2014/main" id="{53FDC5E3-0F01-465B-8211-93DC308F5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CBCB727-1FCA-4779-B905-29DEEF74F075}"/>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38006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9C89CCE-297A-449C-8EAB-084C114AB280}"/>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3" name="Footer Placeholder 2">
            <a:extLst>
              <a:ext uri="{FF2B5EF4-FFF2-40B4-BE49-F238E27FC236}">
                <a16:creationId xmlns="" xmlns:a16="http://schemas.microsoft.com/office/drawing/2014/main" id="{2D8FFBF6-6854-4DB0-BAE5-7188BD68F6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A784BB5-93E4-44B9-B514-587CAAFCF216}"/>
              </a:ext>
            </a:extLst>
          </p:cNvPr>
          <p:cNvSpPr>
            <a:spLocks noGrp="1"/>
          </p:cNvSpPr>
          <p:nvPr>
            <p:ph type="sldNum" sz="quarter" idx="12"/>
          </p:nvPr>
        </p:nvSpPr>
        <p:spPr/>
        <p:txBody>
          <a:bodyPr/>
          <a:lstStyle/>
          <a:p>
            <a:fld id="{3308C957-3AE5-46C5-AF94-15657100C503}" type="slidenum">
              <a:rPr lang="en-US" smtClean="0"/>
              <a:t>‹#›</a:t>
            </a:fld>
            <a:endParaRPr lang="en-US"/>
          </a:p>
        </p:txBody>
      </p:sp>
      <p:sp>
        <p:nvSpPr>
          <p:cNvPr id="5" name="Frame 4">
            <a:extLst>
              <a:ext uri="{FF2B5EF4-FFF2-40B4-BE49-F238E27FC236}">
                <a16:creationId xmlns="" xmlns:a16="http://schemas.microsoft.com/office/drawing/2014/main" id="{EC790133-2341-48D1-B71D-889F1C3818C8}"/>
              </a:ext>
            </a:extLst>
          </p:cNvPr>
          <p:cNvSpPr/>
          <p:nvPr userDrawn="1"/>
        </p:nvSpPr>
        <p:spPr>
          <a:xfrm>
            <a:off x="0" y="0"/>
            <a:ext cx="12192000" cy="6962503"/>
          </a:xfrm>
          <a:prstGeom prst="frame">
            <a:avLst>
              <a:gd name="adj1" fmla="val 1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 name="Frame 5">
            <a:extLst>
              <a:ext uri="{FF2B5EF4-FFF2-40B4-BE49-F238E27FC236}">
                <a16:creationId xmlns="" xmlns:a16="http://schemas.microsoft.com/office/drawing/2014/main" id="{6BBC2F18-A1BB-41A3-9481-70AC44CE1BE0}"/>
              </a:ext>
            </a:extLst>
          </p:cNvPr>
          <p:cNvSpPr/>
          <p:nvPr userDrawn="1"/>
        </p:nvSpPr>
        <p:spPr>
          <a:xfrm>
            <a:off x="169819" y="169817"/>
            <a:ext cx="11848011" cy="6688183"/>
          </a:xfrm>
          <a:prstGeom prst="frame">
            <a:avLst>
              <a:gd name="adj1" fmla="val 148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Frame 6">
            <a:extLst>
              <a:ext uri="{FF2B5EF4-FFF2-40B4-BE49-F238E27FC236}">
                <a16:creationId xmlns="" xmlns:a16="http://schemas.microsoft.com/office/drawing/2014/main" id="{CD05DF99-E2FE-4CBC-8144-6D35A626908D}"/>
              </a:ext>
            </a:extLst>
          </p:cNvPr>
          <p:cNvSpPr/>
          <p:nvPr userDrawn="1"/>
        </p:nvSpPr>
        <p:spPr>
          <a:xfrm>
            <a:off x="320041" y="339633"/>
            <a:ext cx="11547563" cy="6348550"/>
          </a:xfrm>
          <a:prstGeom prst="frame">
            <a:avLst>
              <a:gd name="adj1" fmla="val 148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70614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D1E9D-194E-488D-A704-0DEC068DC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58ED3B4-456A-4EA8-A701-7138A1D6A9C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8AC94E1-B4F4-4A78-B0E6-409ED20091E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189E79-226C-4A26-AA7F-1DEE5CF827DD}"/>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6" name="Footer Placeholder 5">
            <a:extLst>
              <a:ext uri="{FF2B5EF4-FFF2-40B4-BE49-F238E27FC236}">
                <a16:creationId xmlns="" xmlns:a16="http://schemas.microsoft.com/office/drawing/2014/main" id="{EEB635F2-B1A4-4333-9BF8-71F764C7A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5DFF07A-5FF9-4068-9BC7-FDC147D71169}"/>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359006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4E173-ED13-4C72-98AD-6802A1611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1A20765-CC30-41B6-B9AB-65AF43A32797}"/>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CA6E3948-6900-4ED3-BF5E-1A1A5A0C645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0820EEE-4A5E-4883-9B75-AB3357B08319}"/>
              </a:ext>
            </a:extLst>
          </p:cNvPr>
          <p:cNvSpPr>
            <a:spLocks noGrp="1"/>
          </p:cNvSpPr>
          <p:nvPr>
            <p:ph type="dt" sz="half" idx="10"/>
          </p:nvPr>
        </p:nvSpPr>
        <p:spPr/>
        <p:txBody>
          <a:bodyPr/>
          <a:lstStyle/>
          <a:p>
            <a:fld id="{1F2FE77F-9034-4522-8AFD-E7DBC05850E1}" type="datetimeFigureOut">
              <a:rPr lang="en-US" smtClean="0"/>
              <a:t>12/3/2020</a:t>
            </a:fld>
            <a:endParaRPr lang="en-US"/>
          </a:p>
        </p:txBody>
      </p:sp>
      <p:sp>
        <p:nvSpPr>
          <p:cNvPr id="6" name="Footer Placeholder 5">
            <a:extLst>
              <a:ext uri="{FF2B5EF4-FFF2-40B4-BE49-F238E27FC236}">
                <a16:creationId xmlns="" xmlns:a16="http://schemas.microsoft.com/office/drawing/2014/main" id="{D8ED9DA3-D205-4205-AA30-E202227FB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927CC4F-387A-4B9C-BB07-60774B32624A}"/>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99424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DAC8399-C0B7-41D5-AC7A-46AE4CEC48B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460574C-34D9-4E72-9CFE-56731BF5A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64A290-E91C-4DF3-B2FE-91E382A9047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FE77F-9034-4522-8AFD-E7DBC05850E1}" type="datetimeFigureOut">
              <a:rPr lang="en-US" smtClean="0"/>
              <a:t>12/3/2020</a:t>
            </a:fld>
            <a:endParaRPr lang="en-US"/>
          </a:p>
        </p:txBody>
      </p:sp>
      <p:sp>
        <p:nvSpPr>
          <p:cNvPr id="5" name="Footer Placeholder 4">
            <a:extLst>
              <a:ext uri="{FF2B5EF4-FFF2-40B4-BE49-F238E27FC236}">
                <a16:creationId xmlns="" xmlns:a16="http://schemas.microsoft.com/office/drawing/2014/main" id="{84AA44C0-C6A1-4E94-BC2F-DB4E117305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6303C39-65D4-45AD-A999-CE2771C502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8C957-3AE5-46C5-AF94-15657100C503}" type="slidenum">
              <a:rPr lang="en-US" smtClean="0"/>
              <a:t>‹#›</a:t>
            </a:fld>
            <a:endParaRPr lang="en-US"/>
          </a:p>
        </p:txBody>
      </p:sp>
    </p:spTree>
    <p:extLst>
      <p:ext uri="{BB962C8B-B14F-4D97-AF65-F5344CB8AC3E}">
        <p14:creationId xmlns:p14="http://schemas.microsoft.com/office/powerpoint/2010/main" val="191250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4248" y="470615"/>
            <a:ext cx="10341735" cy="1332427"/>
          </a:xfrm>
          <a:prstGeom prst="rect">
            <a:avLst/>
          </a:prstGeom>
        </p:spPr>
        <p:style>
          <a:lnRef idx="1">
            <a:schemeClr val="accent4"/>
          </a:lnRef>
          <a:fillRef idx="2">
            <a:schemeClr val="accent4"/>
          </a:fillRef>
          <a:effectRef idx="1">
            <a:schemeClr val="accent4"/>
          </a:effectRef>
          <a:fontRef idx="minor">
            <a:schemeClr val="dk1"/>
          </a:fontRef>
        </p:style>
        <p:txBody>
          <a:bodyPr rtlCol="0">
            <a:normAutofit fontScale="70000" lnSpcReduction="20000"/>
          </a:bodyPr>
          <a:lstStyle>
            <a:lvl1pPr algn="l" defTabSz="914377"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bn-IN" sz="72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defRPr/>
            </a:pPr>
            <a:r>
              <a:rPr lang="bn-BD" sz="8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8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1674254"/>
            <a:ext cx="9337183" cy="486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8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6569" y="470884"/>
            <a:ext cx="10916992" cy="6135978"/>
            <a:chOff x="0" y="857250"/>
            <a:chExt cx="9144000" cy="522708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7239000" y="5715000"/>
              <a:ext cx="17526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06202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05000" y="1524001"/>
          <a:ext cx="8382000" cy="4800601"/>
        </p:xfrm>
        <a:graphic>
          <a:graphicData uri="http://schemas.openxmlformats.org/drawingml/2006/table">
            <a:tbl>
              <a:tblPr firstRow="1" bandRow="1">
                <a:tableStyleId>{5940675A-B579-460E-94D1-54222C63F5DA}</a:tableStyleId>
              </a:tblPr>
              <a:tblGrid>
                <a:gridCol w="1676400"/>
                <a:gridCol w="1676400"/>
                <a:gridCol w="1676400"/>
                <a:gridCol w="1676400"/>
                <a:gridCol w="1676400"/>
              </a:tblGrid>
              <a:tr h="1680847">
                <a:tc>
                  <a:txBody>
                    <a:bodyPr/>
                    <a:lstStyle/>
                    <a:p>
                      <a:endParaRPr lang="en-US" dirty="0">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r>
              <a:tr h="1413440">
                <a:tc>
                  <a:txBody>
                    <a:bodyPr/>
                    <a:lstStyle/>
                    <a:p>
                      <a:endParaRPr lang="en-US" dirty="0">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r>
              <a:tr h="1706314">
                <a:tc>
                  <a:txBody>
                    <a:bodyPr/>
                    <a:lstStyle/>
                    <a:p>
                      <a:endParaRPr lang="en-US">
                        <a:latin typeface="NikoshBAN" pitchFamily="2" charset="0"/>
                        <a:cs typeface="NikoshBAN" pitchFamily="2" charset="0"/>
                      </a:endParaRPr>
                    </a:p>
                  </a:txBody>
                  <a:tcPr/>
                </a:tc>
                <a:tc>
                  <a:txBody>
                    <a:bodyPr/>
                    <a:lstStyle/>
                    <a:p>
                      <a:endParaRPr lang="en-US" dirty="0">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dirty="0">
                        <a:latin typeface="NikoshBAN" pitchFamily="2" charset="0"/>
                        <a:cs typeface="NikoshBAN" pitchFamily="2" charset="0"/>
                      </a:endParaRPr>
                    </a:p>
                  </a:txBody>
                  <a:tcPr/>
                </a:tc>
              </a:tr>
            </a:tbl>
          </a:graphicData>
        </a:graphic>
      </p:graphicFrame>
      <p:pic>
        <p:nvPicPr>
          <p:cNvPr id="3" name="Picture 2" descr="http://www.phschool.com/science/biology_place/labbench/lab9/images/stomamov.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06508" y="1600201"/>
            <a:ext cx="1569457" cy="15066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User\Desktop\New folder\hibiscus-caly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00202"/>
            <a:ext cx="1524000" cy="1506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hschool.com/science/biology_place/labbench/lab9/images/stomamov.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58114"/>
            <a:ext cx="533400" cy="5120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86200" y="2429481"/>
            <a:ext cx="838200" cy="307777"/>
          </a:xfrm>
          <a:prstGeom prst="rect">
            <a:avLst/>
          </a:prstGeom>
          <a:noFill/>
        </p:spPr>
        <p:txBody>
          <a:bodyPr wrap="square" rtlCol="0">
            <a:spAutoFit/>
          </a:bodyPr>
          <a:lstStyle/>
          <a:p>
            <a:r>
              <a:rPr lang="en-US" sz="1400" dirty="0">
                <a:latin typeface="NikoshBAN" pitchFamily="2" charset="0"/>
                <a:cs typeface="NikoshBAN" pitchFamily="2" charset="0"/>
              </a:rPr>
              <a:t>H2O </a:t>
            </a:r>
          </a:p>
        </p:txBody>
      </p:sp>
      <p:pic>
        <p:nvPicPr>
          <p:cNvPr id="7" name="Picture 2" descr="http://www.phschool.com/science/biology_place/labbench/lab9/images/stomamov.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1914216"/>
            <a:ext cx="457199" cy="4389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15691" y="1914216"/>
            <a:ext cx="838200" cy="307777"/>
          </a:xfrm>
          <a:prstGeom prst="rect">
            <a:avLst/>
          </a:prstGeom>
          <a:noFill/>
        </p:spPr>
        <p:txBody>
          <a:bodyPr wrap="square" rtlCol="0">
            <a:spAutoFit/>
          </a:bodyPr>
          <a:lstStyle/>
          <a:p>
            <a:r>
              <a:rPr lang="en-US" sz="1400" dirty="0">
                <a:latin typeface="NikoshBAN" pitchFamily="2" charset="0"/>
                <a:cs typeface="NikoshBAN" pitchFamily="2" charset="0"/>
              </a:rPr>
              <a:t>H2O </a:t>
            </a:r>
          </a:p>
        </p:txBody>
      </p:sp>
      <p:pic>
        <p:nvPicPr>
          <p:cNvPr id="10" name="Picture 4" descr="C:\Users\User\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1586541"/>
            <a:ext cx="1523999" cy="15572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phschool.com/science/biology_place/labbench/lab9/images/stomamov.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01" y="2433070"/>
            <a:ext cx="457199" cy="4389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91199" y="2433070"/>
            <a:ext cx="838200" cy="307777"/>
          </a:xfrm>
          <a:prstGeom prst="rect">
            <a:avLst/>
          </a:prstGeom>
          <a:noFill/>
        </p:spPr>
        <p:txBody>
          <a:bodyPr wrap="square" rtlCol="0">
            <a:spAutoFit/>
          </a:bodyPr>
          <a:lstStyle/>
          <a:p>
            <a:r>
              <a:rPr lang="en-US" sz="1400" dirty="0">
                <a:latin typeface="NikoshBAN" pitchFamily="2" charset="0"/>
                <a:cs typeface="NikoshBAN" pitchFamily="2" charset="0"/>
              </a:rPr>
              <a:t>H2O </a:t>
            </a:r>
          </a:p>
        </p:txBody>
      </p:sp>
      <p:sp>
        <p:nvSpPr>
          <p:cNvPr id="14" name="TextBox 13"/>
          <p:cNvSpPr txBox="1"/>
          <p:nvPr/>
        </p:nvSpPr>
        <p:spPr>
          <a:xfrm>
            <a:off x="3385704" y="637309"/>
            <a:ext cx="5420591"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চিত্রে গাছের কোন  কোন অংশে প্রস্বেদন হচ্ছে ? </a:t>
            </a:r>
            <a:endParaRPr lang="en-US" sz="2800" dirty="0">
              <a:latin typeface="NikoshBAN" pitchFamily="2" charset="0"/>
              <a:cs typeface="NikoshBAN" pitchFamily="2" charset="0"/>
            </a:endParaRPr>
          </a:p>
        </p:txBody>
      </p:sp>
      <p:sp>
        <p:nvSpPr>
          <p:cNvPr id="15" name="TextBox 14"/>
          <p:cNvSpPr txBox="1"/>
          <p:nvPr/>
        </p:nvSpPr>
        <p:spPr>
          <a:xfrm>
            <a:off x="3385704" y="637309"/>
            <a:ext cx="4405532"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এই  প্রস্বেদন কিসের মাধ্যমে হচ্ছে ? </a:t>
            </a:r>
            <a:endParaRPr lang="en-US" sz="2800" dirty="0">
              <a:latin typeface="NikoshBAN" pitchFamily="2" charset="0"/>
              <a:cs typeface="NikoshBAN" pitchFamily="2" charset="0"/>
            </a:endParaRPr>
          </a:p>
        </p:txBody>
      </p:sp>
      <p:sp>
        <p:nvSpPr>
          <p:cNvPr id="16" name="TextBox 15"/>
          <p:cNvSpPr txBox="1"/>
          <p:nvPr/>
        </p:nvSpPr>
        <p:spPr>
          <a:xfrm>
            <a:off x="3657601" y="640046"/>
            <a:ext cx="3501307"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এই রন্ধ্রের নাম কী ? </a:t>
            </a:r>
            <a:endParaRPr lang="en-US" sz="2800" dirty="0">
              <a:latin typeface="NikoshBAN" pitchFamily="2" charset="0"/>
              <a:cs typeface="NikoshBAN" pitchFamily="2" charset="0"/>
            </a:endParaRPr>
          </a:p>
        </p:txBody>
      </p:sp>
      <p:sp>
        <p:nvSpPr>
          <p:cNvPr id="17" name="TextBox 16"/>
          <p:cNvSpPr txBox="1"/>
          <p:nvPr/>
        </p:nvSpPr>
        <p:spPr>
          <a:xfrm>
            <a:off x="3414734" y="644529"/>
            <a:ext cx="4767697"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এই রন্ধ্র কয়টি রক্ষীকোষ বিশিষ্ট  ? </a:t>
            </a:r>
            <a:endParaRPr lang="en-US" sz="2800" dirty="0">
              <a:latin typeface="NikoshBAN" pitchFamily="2" charset="0"/>
              <a:cs typeface="NikoshBAN" pitchFamily="2" charset="0"/>
            </a:endParaRPr>
          </a:p>
        </p:txBody>
      </p:sp>
      <p:pic>
        <p:nvPicPr>
          <p:cNvPr id="25" name="Picture 6" descr="http://cache.diomedia.com/170h/01/AE/QR/01AE-QR5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3168" y="1619855"/>
            <a:ext cx="1487633" cy="14870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Desktop\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435" y="3282967"/>
            <a:ext cx="1498672" cy="11816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descr="C:\Users\User\Desktop\New folder\Lea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6091" y="3282968"/>
            <a:ext cx="1447800" cy="118167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622672" y="3501840"/>
            <a:ext cx="701929" cy="307777"/>
          </a:xfrm>
          <a:prstGeom prst="rect">
            <a:avLst/>
          </a:prstGeom>
          <a:noFill/>
        </p:spPr>
        <p:txBody>
          <a:bodyPr wrap="square" rtlCol="0">
            <a:spAutoFit/>
          </a:bodyPr>
          <a:lstStyle/>
          <a:p>
            <a:pPr algn="ctr"/>
            <a:r>
              <a:rPr lang="en-US" sz="1400" dirty="0">
                <a:latin typeface="NikoshBAN" pitchFamily="2" charset="0"/>
                <a:cs typeface="NikoshBAN" pitchFamily="2" charset="0"/>
              </a:rPr>
              <a:t>H2O </a:t>
            </a:r>
          </a:p>
        </p:txBody>
      </p:sp>
      <p:sp>
        <p:nvSpPr>
          <p:cNvPr id="30" name="TextBox 29"/>
          <p:cNvSpPr txBox="1"/>
          <p:nvPr/>
        </p:nvSpPr>
        <p:spPr>
          <a:xfrm>
            <a:off x="3407351" y="635989"/>
            <a:ext cx="4767697"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এই প্রস্বেদনকে কী ধরণের প্রস্বেদন বলে  ? </a:t>
            </a:r>
            <a:endParaRPr lang="en-US" sz="2800" dirty="0">
              <a:latin typeface="NikoshBAN" pitchFamily="2" charset="0"/>
              <a:cs typeface="NikoshBAN" pitchFamily="2" charset="0"/>
            </a:endParaRPr>
          </a:p>
        </p:txBody>
      </p:sp>
      <p:sp>
        <p:nvSpPr>
          <p:cNvPr id="26" name="TextBox 25"/>
          <p:cNvSpPr txBox="1"/>
          <p:nvPr/>
        </p:nvSpPr>
        <p:spPr>
          <a:xfrm>
            <a:off x="1895041" y="1914216"/>
            <a:ext cx="1480703" cy="954107"/>
          </a:xfrm>
          <a:prstGeom prst="rect">
            <a:avLst/>
          </a:prstGeom>
          <a:noFill/>
        </p:spPr>
        <p:txBody>
          <a:bodyPr wrap="square" rtlCol="0">
            <a:spAutoFit/>
          </a:bodyPr>
          <a:lstStyle/>
          <a:p>
            <a:pPr algn="ctr"/>
            <a:r>
              <a:rPr lang="bn-BD" sz="2800" dirty="0">
                <a:latin typeface="NikoshBAN" pitchFamily="2" charset="0"/>
                <a:cs typeface="NikoshBAN" pitchFamily="2" charset="0"/>
              </a:rPr>
              <a:t>পত্ররন্ধ্রীয় প্রস্বেদন</a:t>
            </a:r>
            <a:endParaRPr lang="en-US" sz="2800" dirty="0">
              <a:latin typeface="NikoshBAN" pitchFamily="2" charset="0"/>
              <a:cs typeface="NikoshBAN" pitchFamily="2" charset="0"/>
            </a:endParaRPr>
          </a:p>
        </p:txBody>
      </p:sp>
      <p:sp>
        <p:nvSpPr>
          <p:cNvPr id="32" name="TextBox 31"/>
          <p:cNvSpPr txBox="1"/>
          <p:nvPr/>
        </p:nvSpPr>
        <p:spPr>
          <a:xfrm>
            <a:off x="2466866" y="625314"/>
            <a:ext cx="7149811"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পাতার উপরে ও নীচে এক ধরনের আবরণ থাকে তার নাম কী ? </a:t>
            </a:r>
            <a:endParaRPr lang="en-US" sz="2800" dirty="0">
              <a:latin typeface="NikoshBAN" pitchFamily="2" charset="0"/>
              <a:cs typeface="NikoshBAN" pitchFamily="2" charset="0"/>
            </a:endParaRPr>
          </a:p>
        </p:txBody>
      </p:sp>
      <p:sp>
        <p:nvSpPr>
          <p:cNvPr id="33" name="TextBox 32"/>
          <p:cNvSpPr txBox="1"/>
          <p:nvPr/>
        </p:nvSpPr>
        <p:spPr>
          <a:xfrm>
            <a:off x="2265561" y="627556"/>
            <a:ext cx="7660875"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 এ আবরণ ভেদ করে যে প্রস্বেদন হয় তাকে কী ধরণের প্রস্বেদন বলে ? </a:t>
            </a:r>
            <a:endParaRPr lang="en-US" sz="2800" dirty="0">
              <a:latin typeface="NikoshBAN" pitchFamily="2" charset="0"/>
              <a:cs typeface="NikoshBAN" pitchFamily="2" charset="0"/>
            </a:endParaRPr>
          </a:p>
        </p:txBody>
      </p:sp>
      <p:sp>
        <p:nvSpPr>
          <p:cNvPr id="34" name="TextBox 33"/>
          <p:cNvSpPr txBox="1"/>
          <p:nvPr/>
        </p:nvSpPr>
        <p:spPr>
          <a:xfrm>
            <a:off x="1835066" y="3387422"/>
            <a:ext cx="1745836" cy="954107"/>
          </a:xfrm>
          <a:prstGeom prst="rect">
            <a:avLst/>
          </a:prstGeom>
          <a:noFill/>
        </p:spPr>
        <p:txBody>
          <a:bodyPr wrap="square" rtlCol="0">
            <a:spAutoFit/>
          </a:bodyPr>
          <a:lstStyle/>
          <a:p>
            <a:pPr algn="ctr"/>
            <a:r>
              <a:rPr lang="bn-BD" sz="2800" dirty="0">
                <a:latin typeface="NikoshBAN" pitchFamily="2" charset="0"/>
                <a:cs typeface="NikoshBAN" pitchFamily="2" charset="0"/>
              </a:rPr>
              <a:t>কিউটিকুলার প্রস্বেদন</a:t>
            </a:r>
            <a:endParaRPr lang="en-US" sz="2800" dirty="0">
              <a:latin typeface="NikoshBAN" pitchFamily="2" charset="0"/>
              <a:cs typeface="NikoshBAN" pitchFamily="2" charset="0"/>
            </a:endParaRPr>
          </a:p>
        </p:txBody>
      </p:sp>
      <p:pic>
        <p:nvPicPr>
          <p:cNvPr id="35" name="Picture 9" descr="C:\Users\User\Desktop\normal_P607003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5016" y="4648200"/>
            <a:ext cx="1468875" cy="16002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949366" y="601532"/>
            <a:ext cx="8521866"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কান্ডের বাকল ফেটে একধরণের ছিদ্র সৃষ্টি হয়েছে –এই ছিদ্রকে কী বলা হয় ? </a:t>
            </a:r>
            <a:endParaRPr lang="en-US" sz="2800" dirty="0">
              <a:latin typeface="NikoshBAN" pitchFamily="2" charset="0"/>
              <a:cs typeface="NikoshBAN" pitchFamily="2" charset="0"/>
            </a:endParaRPr>
          </a:p>
        </p:txBody>
      </p:sp>
      <p:sp>
        <p:nvSpPr>
          <p:cNvPr id="37" name="TextBox 36"/>
          <p:cNvSpPr txBox="1"/>
          <p:nvPr/>
        </p:nvSpPr>
        <p:spPr>
          <a:xfrm>
            <a:off x="2704662" y="601532"/>
            <a:ext cx="6856928"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 এ ছিদ্রপথে যে প্রস্বেদন হয় তাকে কী ধরণের প্রস্বেদন বলে  ? </a:t>
            </a:r>
            <a:endParaRPr lang="en-US" sz="2800" dirty="0">
              <a:latin typeface="NikoshBAN" pitchFamily="2" charset="0"/>
              <a:cs typeface="NikoshBAN" pitchFamily="2" charset="0"/>
            </a:endParaRPr>
          </a:p>
        </p:txBody>
      </p:sp>
      <p:sp>
        <p:nvSpPr>
          <p:cNvPr id="38" name="TextBox 37"/>
          <p:cNvSpPr txBox="1"/>
          <p:nvPr/>
        </p:nvSpPr>
        <p:spPr>
          <a:xfrm>
            <a:off x="1762474" y="4971247"/>
            <a:ext cx="1745836" cy="954107"/>
          </a:xfrm>
          <a:prstGeom prst="rect">
            <a:avLst/>
          </a:prstGeom>
          <a:noFill/>
        </p:spPr>
        <p:txBody>
          <a:bodyPr wrap="square" rtlCol="0">
            <a:spAutoFit/>
          </a:bodyPr>
          <a:lstStyle/>
          <a:p>
            <a:pPr algn="ctr"/>
            <a:r>
              <a:rPr lang="bn-BD" sz="2800" dirty="0">
                <a:latin typeface="NikoshBAN" pitchFamily="2" charset="0"/>
                <a:cs typeface="NikoshBAN" pitchFamily="2" charset="0"/>
              </a:rPr>
              <a:t>লেন্টিকুলার প্রস্বেদন</a:t>
            </a:r>
            <a:endParaRPr lang="en-US" sz="2800" dirty="0">
              <a:latin typeface="NikoshBAN" pitchFamily="2" charset="0"/>
              <a:cs typeface="NikoshBAN" pitchFamily="2" charset="0"/>
            </a:endParaRPr>
          </a:p>
        </p:txBody>
      </p:sp>
      <p:pic>
        <p:nvPicPr>
          <p:cNvPr id="4099" name="Picture 3" descr="C:\Users\User\Desktop\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8253" y="4648200"/>
            <a:ext cx="1449746" cy="16002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917373" y="5129218"/>
            <a:ext cx="838200" cy="369332"/>
          </a:xfrm>
          <a:prstGeom prst="rect">
            <a:avLst/>
          </a:prstGeom>
          <a:noFill/>
        </p:spPr>
        <p:txBody>
          <a:bodyPr wrap="square" rtlCol="0">
            <a:spAutoFit/>
          </a:bodyPr>
          <a:lstStyle/>
          <a:p>
            <a:r>
              <a:rPr lang="en-US" dirty="0">
                <a:latin typeface="NikoshBAN" pitchFamily="2" charset="0"/>
                <a:cs typeface="NikoshBAN" pitchFamily="2" charset="0"/>
              </a:rPr>
              <a:t>H2O </a:t>
            </a:r>
          </a:p>
        </p:txBody>
      </p:sp>
      <p:sp>
        <p:nvSpPr>
          <p:cNvPr id="42" name="TextBox 41"/>
          <p:cNvSpPr txBox="1"/>
          <p:nvPr/>
        </p:nvSpPr>
        <p:spPr>
          <a:xfrm>
            <a:off x="1975413" y="522997"/>
            <a:ext cx="8481819" cy="954107"/>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বায়বীয় অংগের কোন অংশের মাধ্যমে প্রস্বেদন হয় তার উপর ভিত্তি করে  প্রস্বেদন কত প্রকার ?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85504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64" presetClass="path" presetSubtype="0" repeatCount="indefinite" accel="50000" decel="50000" fill="hold" grpId="1" nodeType="withEffect">
                                  <p:stCondLst>
                                    <p:cond delay="0"/>
                                  </p:stCondLst>
                                  <p:childTnLst>
                                    <p:animMotion origin="layout" path="M 3.33333E-6 1.48148E-6 L -0.05417 -0.24769 " pathEditMode="relative" rAng="0" ptsTypes="AA">
                                      <p:cBhvr>
                                        <p:cTn id="9" dur="2000" fill="hold"/>
                                        <p:tgtEl>
                                          <p:spTgt spid="6"/>
                                        </p:tgtEl>
                                        <p:attrNameLst>
                                          <p:attrName>ppt_x</p:attrName>
                                          <p:attrName>ppt_y</p:attrName>
                                        </p:attrNameLst>
                                      </p:cBhvr>
                                      <p:rCtr x="-2708" y="-12384"/>
                                    </p:animMotion>
                                  </p:childTnLst>
                                </p:cTn>
                              </p:par>
                              <p:par>
                                <p:cTn id="10" presetID="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64" presetClass="path" presetSubtype="0" repeatCount="indefinite" accel="50000" decel="50000" fill="hold" grpId="1" nodeType="withEffect">
                                  <p:stCondLst>
                                    <p:cond delay="0"/>
                                  </p:stCondLst>
                                  <p:childTnLst>
                                    <p:animMotion origin="layout" path="M 4.72222E-6 1.48148E-6 L -0.00122 -0.19491 " pathEditMode="relative" rAng="0" ptsTypes="AA">
                                      <p:cBhvr>
                                        <p:cTn id="14" dur="2000" fill="hold"/>
                                        <p:tgtEl>
                                          <p:spTgt spid="9"/>
                                        </p:tgtEl>
                                        <p:attrNameLst>
                                          <p:attrName>ppt_x</p:attrName>
                                          <p:attrName>ppt_y</p:attrName>
                                        </p:attrNameLst>
                                      </p:cBhvr>
                                      <p:rCtr x="-69" y="-9745"/>
                                    </p:animMotion>
                                  </p:childTnLst>
                                </p:cTn>
                              </p:par>
                              <p:par>
                                <p:cTn id="15" presetID="9"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64" presetClass="path" presetSubtype="0" repeatCount="indefinite" accel="50000" decel="50000" fill="hold" grpId="1" nodeType="withEffect">
                                  <p:stCondLst>
                                    <p:cond delay="0"/>
                                  </p:stCondLst>
                                  <p:childTnLst>
                                    <p:animMotion origin="layout" path="M -1.11022E-16 -2.96296E-6 L -0.00417 -0.2706 " pathEditMode="relative" rAng="0" ptsTypes="AA">
                                      <p:cBhvr>
                                        <p:cTn id="19" dur="2000" fill="hold"/>
                                        <p:tgtEl>
                                          <p:spTgt spid="13"/>
                                        </p:tgtEl>
                                        <p:attrNameLst>
                                          <p:attrName>ppt_x</p:attrName>
                                          <p:attrName>ppt_y</p:attrName>
                                        </p:attrNameLst>
                                      </p:cBhvr>
                                      <p:rCtr x="-208" y="-13542"/>
                                    </p:animMotion>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par>
                                <p:cTn id="39" presetID="9"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9"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dissolv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9"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dissolve">
                                      <p:cBhvr>
                                        <p:cTn id="73" dur="500"/>
                                        <p:tgtEl>
                                          <p:spTgt spid="27"/>
                                        </p:tgtEl>
                                      </p:cBhvr>
                                    </p:animEffect>
                                  </p:childTnLst>
                                </p:cTn>
                              </p:par>
                              <p:par>
                                <p:cTn id="74" presetID="9" presetClass="entr" presetSubtype="0" fill="hold" nodeType="withEffect">
                                  <p:stCondLst>
                                    <p:cond delay="0"/>
                                  </p:stCondLst>
                                  <p:childTnLst>
                                    <p:set>
                                      <p:cBhvr>
                                        <p:cTn id="75" dur="1" fill="hold">
                                          <p:stCondLst>
                                            <p:cond delay="0"/>
                                          </p:stCondLst>
                                        </p:cTn>
                                        <p:tgtEl>
                                          <p:spTgt spid="4098"/>
                                        </p:tgtEl>
                                        <p:attrNameLst>
                                          <p:attrName>style.visibility</p:attrName>
                                        </p:attrNameLst>
                                      </p:cBhvr>
                                      <p:to>
                                        <p:strVal val="visible"/>
                                      </p:to>
                                    </p:set>
                                    <p:animEffect transition="in" filter="dissolve">
                                      <p:cBhvr>
                                        <p:cTn id="76" dur="500"/>
                                        <p:tgtEl>
                                          <p:spTgt spid="409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500"/>
                                        <p:tgtEl>
                                          <p:spTgt spid="29"/>
                                        </p:tgtEl>
                                      </p:cBhvr>
                                    </p:animEffect>
                                  </p:childTnLst>
                                </p:cTn>
                              </p:par>
                              <p:par>
                                <p:cTn id="80" presetID="64" presetClass="path" presetSubtype="0" repeatCount="indefinite" accel="50000" decel="50000" fill="hold" grpId="1" nodeType="withEffect">
                                  <p:stCondLst>
                                    <p:cond delay="0"/>
                                  </p:stCondLst>
                                  <p:childTnLst>
                                    <p:animMotion origin="layout" path="M 2.77778E-6 0 L -0.00243 -0.07083 " pathEditMode="relative" rAng="0" ptsTypes="AA">
                                      <p:cBhvr>
                                        <p:cTn id="81" dur="2000" fill="hold"/>
                                        <p:tgtEl>
                                          <p:spTgt spid="29"/>
                                        </p:tgtEl>
                                        <p:attrNameLst>
                                          <p:attrName>ppt_x</p:attrName>
                                          <p:attrName>ppt_y</p:attrName>
                                        </p:attrNameLst>
                                      </p:cBhvr>
                                      <p:rCtr x="-122" y="-3542"/>
                                    </p:animMotion>
                                  </p:childTnLst>
                                </p:cTn>
                              </p:par>
                              <p:par>
                                <p:cTn id="82" presetID="9"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dissolv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9"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dissolv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dissolv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1" nodeType="clickEffect">
                                  <p:stCondLst>
                                    <p:cond delay="0"/>
                                  </p:stCondLst>
                                  <p:childTnLst>
                                    <p:animEffect transition="out" filter="dissolve">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par>
                                <p:cTn id="103" presetID="9"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dissolve">
                                      <p:cBhvr>
                                        <p:cTn id="105" dur="500"/>
                                        <p:tgtEl>
                                          <p:spTgt spid="36"/>
                                        </p:tgtEl>
                                      </p:cBhvr>
                                    </p:animEffect>
                                  </p:childTnLst>
                                </p:cTn>
                              </p:par>
                              <p:par>
                                <p:cTn id="106" presetID="9"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dissolve">
                                      <p:cBhvr>
                                        <p:cTn id="108" dur="500"/>
                                        <p:tgtEl>
                                          <p:spTgt spid="35"/>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dissolve">
                                      <p:cBhvr>
                                        <p:cTn id="111" dur="500"/>
                                        <p:tgtEl>
                                          <p:spTgt spid="41"/>
                                        </p:tgtEl>
                                      </p:cBhvr>
                                    </p:animEffect>
                                  </p:childTnLst>
                                </p:cTn>
                              </p:par>
                              <p:par>
                                <p:cTn id="112" presetID="64" presetClass="path" presetSubtype="0" repeatCount="indefinite" accel="50000" decel="50000" fill="hold" grpId="1" nodeType="withEffect">
                                  <p:stCondLst>
                                    <p:cond delay="0"/>
                                  </p:stCondLst>
                                  <p:childTnLst>
                                    <p:animMotion origin="layout" path="M 1.11111E-6 1.48148E-6 L 0.00903 -0.08588 " pathEditMode="relative" rAng="0" ptsTypes="AA">
                                      <p:cBhvr>
                                        <p:cTn id="113" dur="2000" fill="hold"/>
                                        <p:tgtEl>
                                          <p:spTgt spid="41"/>
                                        </p:tgtEl>
                                        <p:attrNameLst>
                                          <p:attrName>ppt_x</p:attrName>
                                          <p:attrName>ppt_y</p:attrName>
                                        </p:attrNameLst>
                                      </p:cBhvr>
                                      <p:rCtr x="451" y="-4306"/>
                                    </p:animMotion>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grpId="1" nodeType="clickEffect">
                                  <p:stCondLst>
                                    <p:cond delay="0"/>
                                  </p:stCondLst>
                                  <p:childTnLst>
                                    <p:animEffect transition="out" filter="dissolv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9"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dissolve">
                                      <p:cBhvr>
                                        <p:cTn id="121" dur="500"/>
                                        <p:tgtEl>
                                          <p:spTgt spid="37"/>
                                        </p:tgtEl>
                                      </p:cBhvr>
                                    </p:animEffect>
                                  </p:childTnLst>
                                </p:cTn>
                              </p:par>
                              <p:par>
                                <p:cTn id="122" presetID="9" presetClass="entr" presetSubtype="0" fill="hold" nodeType="withEffect">
                                  <p:stCondLst>
                                    <p:cond delay="0"/>
                                  </p:stCondLst>
                                  <p:childTnLst>
                                    <p:set>
                                      <p:cBhvr>
                                        <p:cTn id="123" dur="1" fill="hold">
                                          <p:stCondLst>
                                            <p:cond delay="0"/>
                                          </p:stCondLst>
                                        </p:cTn>
                                        <p:tgtEl>
                                          <p:spTgt spid="4099"/>
                                        </p:tgtEl>
                                        <p:attrNameLst>
                                          <p:attrName>style.visibility</p:attrName>
                                        </p:attrNameLst>
                                      </p:cBhvr>
                                      <p:to>
                                        <p:strVal val="visible"/>
                                      </p:to>
                                    </p:set>
                                    <p:animEffect transition="in" filter="dissolve">
                                      <p:cBhvr>
                                        <p:cTn id="124" dur="500"/>
                                        <p:tgtEl>
                                          <p:spTgt spid="4099"/>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dissolve">
                                      <p:cBhvr>
                                        <p:cTn id="129" dur="5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xit" presetSubtype="0" fill="hold" grpId="1" nodeType="clickEffect">
                                  <p:stCondLst>
                                    <p:cond delay="0"/>
                                  </p:stCondLst>
                                  <p:childTnLst>
                                    <p:animEffect transition="out" filter="dissolve">
                                      <p:cBhvr>
                                        <p:cTn id="133" dur="500"/>
                                        <p:tgtEl>
                                          <p:spTgt spid="37"/>
                                        </p:tgtEl>
                                      </p:cBhvr>
                                    </p:animEffect>
                                    <p:set>
                                      <p:cBhvr>
                                        <p:cTn id="134" dur="1" fill="hold">
                                          <p:stCondLst>
                                            <p:cond delay="499"/>
                                          </p:stCondLst>
                                        </p:cTn>
                                        <p:tgtEl>
                                          <p:spTgt spid="37"/>
                                        </p:tgtEl>
                                        <p:attrNameLst>
                                          <p:attrName>style.visibility</p:attrName>
                                        </p:attrNameLst>
                                      </p:cBhvr>
                                      <p:to>
                                        <p:strVal val="hidden"/>
                                      </p:to>
                                    </p:set>
                                  </p:childTnLst>
                                </p:cTn>
                              </p:par>
                              <p:par>
                                <p:cTn id="135" presetID="9" presetClass="entr" presetSubtype="0" fill="hold" grpId="0"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dissolve">
                                      <p:cBhvr>
                                        <p:cTn id="1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3" grpId="0"/>
      <p:bldP spid="13" grpId="1"/>
      <p:bldP spid="14" grpId="0" animBg="1"/>
      <p:bldP spid="14" grpId="1" animBg="1"/>
      <p:bldP spid="15" grpId="0" animBg="1"/>
      <p:bldP spid="15" grpId="1" animBg="1"/>
      <p:bldP spid="16" grpId="0" animBg="1"/>
      <p:bldP spid="16" grpId="1" animBg="1"/>
      <p:bldP spid="17" grpId="0" animBg="1"/>
      <p:bldP spid="17" grpId="1" animBg="1"/>
      <p:bldP spid="29" grpId="0"/>
      <p:bldP spid="29" grpId="1"/>
      <p:bldP spid="30" grpId="0" animBg="1"/>
      <p:bldP spid="30" grpId="1" animBg="1"/>
      <p:bldP spid="26" grpId="0"/>
      <p:bldP spid="32" grpId="0" animBg="1"/>
      <p:bldP spid="32" grpId="1" animBg="1"/>
      <p:bldP spid="33" grpId="0" animBg="1"/>
      <p:bldP spid="33" grpId="1" animBg="1"/>
      <p:bldP spid="34" grpId="0"/>
      <p:bldP spid="36" grpId="0" animBg="1"/>
      <p:bldP spid="36" grpId="1" animBg="1"/>
      <p:bldP spid="37" grpId="0" animBg="1"/>
      <p:bldP spid="37" grpId="1" animBg="1"/>
      <p:bldP spid="38" grpId="0"/>
      <p:bldP spid="41" grpId="0"/>
      <p:bldP spid="41" grpId="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685801"/>
            <a:ext cx="2057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a:latin typeface="NikoshBAN" pitchFamily="2" charset="0"/>
                <a:cs typeface="NikoshBAN" pitchFamily="2" charset="0"/>
              </a:rPr>
              <a:t>একক কাজ </a:t>
            </a:r>
            <a:r>
              <a:rPr lang="en-US" sz="3600" dirty="0">
                <a:latin typeface="NikoshBAN" pitchFamily="2" charset="0"/>
                <a:cs typeface="NikoshBAN" pitchFamily="2" charset="0"/>
              </a:rPr>
              <a:t> </a:t>
            </a:r>
          </a:p>
        </p:txBody>
      </p:sp>
      <p:sp>
        <p:nvSpPr>
          <p:cNvPr id="3" name="TextBox 2"/>
          <p:cNvSpPr txBox="1"/>
          <p:nvPr/>
        </p:nvSpPr>
        <p:spPr>
          <a:xfrm>
            <a:off x="8077200" y="793522"/>
            <a:ext cx="1482436" cy="461665"/>
          </a:xfrm>
          <a:prstGeom prst="rect">
            <a:avLst/>
          </a:prstGeom>
          <a:noFill/>
        </p:spPr>
        <p:txBody>
          <a:bodyPr wrap="square" rtlCol="0">
            <a:spAutoFit/>
          </a:bodyPr>
          <a:lstStyle/>
          <a:p>
            <a:r>
              <a:rPr lang="bn-BD" sz="2400" dirty="0">
                <a:latin typeface="NikoshBAN" pitchFamily="2" charset="0"/>
                <a:cs typeface="NikoshBAN" pitchFamily="2" charset="0"/>
              </a:rPr>
              <a:t>সময় </a:t>
            </a:r>
            <a:r>
              <a:rPr lang="en-US" sz="2400" dirty="0">
                <a:latin typeface="NikoshBAN" pitchFamily="2" charset="0"/>
                <a:cs typeface="NikoshBAN" pitchFamily="2" charset="0"/>
              </a:rPr>
              <a:t>: 3</a:t>
            </a:r>
            <a:r>
              <a:rPr lang="bn-BD" sz="2400" dirty="0">
                <a:latin typeface="NikoshBAN" pitchFamily="2" charset="0"/>
                <a:cs typeface="NikoshBAN" pitchFamily="2" charset="0"/>
              </a:rPr>
              <a:t> মি</a:t>
            </a:r>
            <a:r>
              <a:rPr lang="en-US" sz="2400" dirty="0">
                <a:latin typeface="NikoshBAN" pitchFamily="2" charset="0"/>
                <a:cs typeface="NikoshBAN" pitchFamily="2" charset="0"/>
              </a:rPr>
              <a:t>. </a:t>
            </a:r>
          </a:p>
        </p:txBody>
      </p:sp>
      <p:sp>
        <p:nvSpPr>
          <p:cNvPr id="4" name="TextBox 3"/>
          <p:cNvSpPr txBox="1"/>
          <p:nvPr/>
        </p:nvSpPr>
        <p:spPr>
          <a:xfrm>
            <a:off x="2930236" y="2581365"/>
            <a:ext cx="6019800" cy="1200329"/>
          </a:xfrm>
          <a:prstGeom prst="rect">
            <a:avLst/>
          </a:prstGeom>
          <a:noFill/>
        </p:spPr>
        <p:txBody>
          <a:bodyPr wrap="square" rtlCol="0">
            <a:spAutoFit/>
          </a:bodyPr>
          <a:lstStyle/>
          <a:p>
            <a:r>
              <a:rPr lang="en-US" sz="3600" dirty="0">
                <a:latin typeface="NikoshBAN" pitchFamily="2" charset="0"/>
                <a:cs typeface="NikoshBAN" pitchFamily="2" charset="0"/>
              </a:rPr>
              <a:t>1.</a:t>
            </a:r>
            <a:r>
              <a:rPr lang="bn-BD" sz="3600" dirty="0">
                <a:latin typeface="NikoshBAN" pitchFamily="2" charset="0"/>
                <a:cs typeface="NikoshBAN" pitchFamily="2" charset="0"/>
              </a:rPr>
              <a:t>প্রস্বেদন কী লিখ? </a:t>
            </a:r>
            <a:r>
              <a:rPr lang="en-US" sz="3600" dirty="0">
                <a:latin typeface="NikoshBAN" pitchFamily="2" charset="0"/>
                <a:cs typeface="NikoshBAN" pitchFamily="2" charset="0"/>
              </a:rPr>
              <a:t> </a:t>
            </a:r>
          </a:p>
          <a:p>
            <a:r>
              <a:rPr lang="en-US" sz="3600" dirty="0">
                <a:latin typeface="NikoshBAN" pitchFamily="2" charset="0"/>
                <a:cs typeface="NikoshBAN" pitchFamily="2" charset="0"/>
              </a:rPr>
              <a:t>2.</a:t>
            </a:r>
            <a:r>
              <a:rPr lang="bn-BD" sz="3600" dirty="0">
                <a:latin typeface="NikoshBAN" pitchFamily="2" charset="0"/>
                <a:cs typeface="NikoshBAN" pitchFamily="2" charset="0"/>
              </a:rPr>
              <a:t>প্রস্বেদন কত প্রকার  ও কি কি  লিখ? </a:t>
            </a:r>
            <a:r>
              <a:rPr lang="en-US" sz="3600" dirty="0">
                <a:latin typeface="NikoshBAN" pitchFamily="2" charset="0"/>
                <a:cs typeface="NikoshBAN" pitchFamily="2" charset="0"/>
              </a:rPr>
              <a:t> </a:t>
            </a:r>
          </a:p>
        </p:txBody>
      </p:sp>
    </p:spTree>
    <p:extLst>
      <p:ext uri="{BB962C8B-B14F-4D97-AF65-F5344CB8AC3E}">
        <p14:creationId xmlns:p14="http://schemas.microsoft.com/office/powerpoint/2010/main" val="474855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589117"/>
            <a:ext cx="4114800" cy="3648075"/>
          </a:xfrm>
          <a:prstGeom prst="rect">
            <a:avLst/>
          </a:prstGeom>
        </p:spPr>
      </p:pic>
      <p:pic>
        <p:nvPicPr>
          <p:cNvPr id="6" name="Picture 5"/>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72200" y="1600201"/>
            <a:ext cx="4114800" cy="3648075"/>
          </a:xfrm>
          <a:prstGeom prst="rect">
            <a:avLst/>
          </a:prstGeom>
        </p:spPr>
      </p:pic>
      <p:sp>
        <p:nvSpPr>
          <p:cNvPr id="7" name="TextBox 6"/>
          <p:cNvSpPr txBox="1"/>
          <p:nvPr/>
        </p:nvSpPr>
        <p:spPr>
          <a:xfrm>
            <a:off x="2597901" y="599225"/>
            <a:ext cx="6691399"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000" dirty="0" err="1">
                <a:latin typeface="NikoshBAN" panose="02000000000000000000" pitchFamily="2" charset="0"/>
                <a:cs typeface="NikoshBAN" panose="02000000000000000000" pitchFamily="2" charset="0"/>
              </a:rPr>
              <a:t>দুটি</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ছবিতে  কী 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পার্থক্য</a:t>
            </a:r>
            <a:r>
              <a:rPr lang="bn-BD" sz="4000" dirty="0">
                <a:latin typeface="NikoshBAN" panose="02000000000000000000" pitchFamily="2" charset="0"/>
                <a:cs typeface="NikoshBAN" panose="02000000000000000000" pitchFamily="2" charset="0"/>
              </a:rPr>
              <a:t> দেখতে পাচ্ছ ? </a:t>
            </a:r>
            <a:endParaRPr lang="en-GB" sz="4000" dirty="0">
              <a:latin typeface="NikoshBAN" panose="02000000000000000000" pitchFamily="2" charset="0"/>
              <a:cs typeface="NikoshBAN" panose="02000000000000000000" pitchFamily="2" charset="0"/>
            </a:endParaRPr>
          </a:p>
        </p:txBody>
      </p:sp>
      <p:sp>
        <p:nvSpPr>
          <p:cNvPr id="8" name="Flowchart: Manual Operation 7"/>
          <p:cNvSpPr/>
          <p:nvPr/>
        </p:nvSpPr>
        <p:spPr>
          <a:xfrm rot="8626930">
            <a:off x="2263525" y="1761638"/>
            <a:ext cx="456878" cy="1258298"/>
          </a:xfrm>
          <a:prstGeom prst="flowChartManualOperation">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828800" y="1608513"/>
            <a:ext cx="609600" cy="598516"/>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467100" y="3116461"/>
            <a:ext cx="838200" cy="307777"/>
          </a:xfrm>
          <a:prstGeom prst="rect">
            <a:avLst/>
          </a:prstGeom>
          <a:noFill/>
        </p:spPr>
        <p:txBody>
          <a:bodyPr wrap="square" rtlCol="0">
            <a:spAutoFit/>
          </a:bodyPr>
          <a:lstStyle/>
          <a:p>
            <a:r>
              <a:rPr lang="en-US" sz="1400" dirty="0">
                <a:latin typeface="NikoshBAN" pitchFamily="2" charset="0"/>
                <a:cs typeface="NikoshBAN" pitchFamily="2" charset="0"/>
              </a:rPr>
              <a:t>H2O </a:t>
            </a:r>
          </a:p>
        </p:txBody>
      </p:sp>
      <p:sp>
        <p:nvSpPr>
          <p:cNvPr id="11" name="TextBox 10"/>
          <p:cNvSpPr txBox="1"/>
          <p:nvPr/>
        </p:nvSpPr>
        <p:spPr>
          <a:xfrm>
            <a:off x="4286250" y="3259265"/>
            <a:ext cx="838200" cy="307777"/>
          </a:xfrm>
          <a:prstGeom prst="rect">
            <a:avLst/>
          </a:prstGeom>
          <a:noFill/>
        </p:spPr>
        <p:txBody>
          <a:bodyPr wrap="square" rtlCol="0">
            <a:spAutoFit/>
          </a:bodyPr>
          <a:lstStyle/>
          <a:p>
            <a:r>
              <a:rPr lang="en-US" sz="1400" dirty="0">
                <a:latin typeface="NikoshBAN" pitchFamily="2" charset="0"/>
                <a:cs typeface="NikoshBAN" pitchFamily="2" charset="0"/>
              </a:rPr>
              <a:t>H2O </a:t>
            </a:r>
          </a:p>
        </p:txBody>
      </p:sp>
      <p:sp>
        <p:nvSpPr>
          <p:cNvPr id="12" name="TextBox 11"/>
          <p:cNvSpPr txBox="1"/>
          <p:nvPr/>
        </p:nvSpPr>
        <p:spPr>
          <a:xfrm>
            <a:off x="3448050" y="3187863"/>
            <a:ext cx="838200" cy="307777"/>
          </a:xfrm>
          <a:prstGeom prst="rect">
            <a:avLst/>
          </a:prstGeom>
          <a:noFill/>
        </p:spPr>
        <p:txBody>
          <a:bodyPr wrap="square" rtlCol="0">
            <a:spAutoFit/>
          </a:bodyPr>
          <a:lstStyle/>
          <a:p>
            <a:r>
              <a:rPr lang="en-US" sz="1400" dirty="0">
                <a:latin typeface="NikoshBAN" pitchFamily="2" charset="0"/>
                <a:cs typeface="NikoshBAN" pitchFamily="2" charset="0"/>
              </a:rPr>
              <a:t>H</a:t>
            </a:r>
            <a:r>
              <a:rPr lang="en-US" sz="1400" baseline="-25000" dirty="0">
                <a:latin typeface="NikoshBAN" pitchFamily="2" charset="0"/>
                <a:cs typeface="NikoshBAN" pitchFamily="2" charset="0"/>
              </a:rPr>
              <a:t>2</a:t>
            </a:r>
            <a:r>
              <a:rPr lang="en-US" sz="1400" dirty="0">
                <a:latin typeface="NikoshBAN" pitchFamily="2" charset="0"/>
                <a:cs typeface="NikoshBAN" pitchFamily="2" charset="0"/>
              </a:rPr>
              <a:t>O </a:t>
            </a:r>
          </a:p>
        </p:txBody>
      </p:sp>
      <p:sp>
        <p:nvSpPr>
          <p:cNvPr id="13" name="TextBox 12"/>
          <p:cNvSpPr txBox="1"/>
          <p:nvPr/>
        </p:nvSpPr>
        <p:spPr>
          <a:xfrm>
            <a:off x="3695700" y="3029921"/>
            <a:ext cx="838200" cy="307777"/>
          </a:xfrm>
          <a:prstGeom prst="rect">
            <a:avLst/>
          </a:prstGeom>
          <a:noFill/>
        </p:spPr>
        <p:txBody>
          <a:bodyPr wrap="square" rtlCol="0">
            <a:spAutoFit/>
          </a:bodyPr>
          <a:lstStyle/>
          <a:p>
            <a:r>
              <a:rPr lang="en-US" sz="1400" dirty="0">
                <a:latin typeface="NikoshBAN" pitchFamily="2" charset="0"/>
                <a:cs typeface="NikoshBAN" pitchFamily="2" charset="0"/>
              </a:rPr>
              <a:t>H</a:t>
            </a:r>
            <a:r>
              <a:rPr lang="en-US" sz="1400" baseline="-25000" dirty="0">
                <a:latin typeface="NikoshBAN" pitchFamily="2" charset="0"/>
                <a:cs typeface="NikoshBAN" pitchFamily="2" charset="0"/>
              </a:rPr>
              <a:t>2</a:t>
            </a:r>
            <a:r>
              <a:rPr lang="en-US" sz="1400" dirty="0">
                <a:latin typeface="NikoshBAN" pitchFamily="2" charset="0"/>
                <a:cs typeface="NikoshBAN" pitchFamily="2" charset="0"/>
              </a:rPr>
              <a:t>O </a:t>
            </a:r>
          </a:p>
        </p:txBody>
      </p:sp>
      <p:sp>
        <p:nvSpPr>
          <p:cNvPr id="14" name="TextBox 13"/>
          <p:cNvSpPr txBox="1"/>
          <p:nvPr/>
        </p:nvSpPr>
        <p:spPr>
          <a:xfrm>
            <a:off x="3069128" y="3360868"/>
            <a:ext cx="838200" cy="307777"/>
          </a:xfrm>
          <a:prstGeom prst="rect">
            <a:avLst/>
          </a:prstGeom>
          <a:noFill/>
        </p:spPr>
        <p:txBody>
          <a:bodyPr wrap="square" rtlCol="0">
            <a:spAutoFit/>
          </a:bodyPr>
          <a:lstStyle/>
          <a:p>
            <a:r>
              <a:rPr lang="en-US" sz="1400" dirty="0">
                <a:latin typeface="NikoshBAN" pitchFamily="2" charset="0"/>
                <a:cs typeface="NikoshBAN" pitchFamily="2" charset="0"/>
              </a:rPr>
              <a:t>H</a:t>
            </a:r>
            <a:r>
              <a:rPr lang="en-US" sz="1400" baseline="-25000" dirty="0">
                <a:latin typeface="NikoshBAN" pitchFamily="2" charset="0"/>
                <a:cs typeface="NikoshBAN" pitchFamily="2" charset="0"/>
              </a:rPr>
              <a:t>2</a:t>
            </a:r>
            <a:r>
              <a:rPr lang="en-US" sz="1400" dirty="0">
                <a:latin typeface="NikoshBAN" pitchFamily="2" charset="0"/>
                <a:cs typeface="NikoshBAN" pitchFamily="2" charset="0"/>
              </a:rPr>
              <a:t>O </a:t>
            </a:r>
          </a:p>
        </p:txBody>
      </p:sp>
      <p:sp>
        <p:nvSpPr>
          <p:cNvPr id="15" name="TextBox 14"/>
          <p:cNvSpPr txBox="1"/>
          <p:nvPr/>
        </p:nvSpPr>
        <p:spPr>
          <a:xfrm>
            <a:off x="4280362" y="3575149"/>
            <a:ext cx="838200" cy="307777"/>
          </a:xfrm>
          <a:prstGeom prst="rect">
            <a:avLst/>
          </a:prstGeom>
          <a:noFill/>
        </p:spPr>
        <p:txBody>
          <a:bodyPr wrap="square" rtlCol="0">
            <a:spAutoFit/>
          </a:bodyPr>
          <a:lstStyle/>
          <a:p>
            <a:r>
              <a:rPr lang="en-US" sz="1400" dirty="0">
                <a:latin typeface="NikoshBAN" pitchFamily="2" charset="0"/>
                <a:cs typeface="NikoshBAN" pitchFamily="2" charset="0"/>
              </a:rPr>
              <a:t>H</a:t>
            </a:r>
            <a:r>
              <a:rPr lang="en-US" sz="1400" baseline="-25000" dirty="0">
                <a:latin typeface="NikoshBAN" pitchFamily="2" charset="0"/>
                <a:cs typeface="NikoshBAN" pitchFamily="2" charset="0"/>
              </a:rPr>
              <a:t>2</a:t>
            </a:r>
            <a:r>
              <a:rPr lang="en-US" sz="1400" dirty="0">
                <a:latin typeface="NikoshBAN" pitchFamily="2" charset="0"/>
                <a:cs typeface="NikoshBAN" pitchFamily="2" charset="0"/>
              </a:rPr>
              <a:t>O </a:t>
            </a:r>
          </a:p>
        </p:txBody>
      </p:sp>
      <p:sp>
        <p:nvSpPr>
          <p:cNvPr id="2" name="TextBox 1"/>
          <p:cNvSpPr txBox="1"/>
          <p:nvPr/>
        </p:nvSpPr>
        <p:spPr>
          <a:xfrm>
            <a:off x="3538971" y="5521967"/>
            <a:ext cx="656359" cy="707886"/>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ক</a:t>
            </a:r>
            <a:endParaRPr lang="en-GB" sz="4000" dirty="0">
              <a:latin typeface="NikoshBAN" panose="02000000000000000000" pitchFamily="2" charset="0"/>
              <a:cs typeface="NikoshBAN" panose="02000000000000000000" pitchFamily="2" charset="0"/>
            </a:endParaRPr>
          </a:p>
        </p:txBody>
      </p:sp>
      <p:sp>
        <p:nvSpPr>
          <p:cNvPr id="16" name="TextBox 15"/>
          <p:cNvSpPr txBox="1"/>
          <p:nvPr/>
        </p:nvSpPr>
        <p:spPr>
          <a:xfrm>
            <a:off x="7901421" y="5521967"/>
            <a:ext cx="656359" cy="707886"/>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খ</a:t>
            </a:r>
            <a:endParaRPr lang="en-GB"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618" y="1565941"/>
            <a:ext cx="3164982" cy="3682335"/>
          </a:xfrm>
          <a:prstGeom prst="rect">
            <a:avLst/>
          </a:prstGeom>
        </p:spPr>
      </p:pic>
    </p:spTree>
    <p:extLst>
      <p:ext uri="{BB962C8B-B14F-4D97-AF65-F5344CB8AC3E}">
        <p14:creationId xmlns:p14="http://schemas.microsoft.com/office/powerpoint/2010/main" val="28030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0" presetClass="emph" presetSubtype="0" repeatCount="indefinite" fill="hold" grpId="0" nodeType="withEffect">
                                  <p:stCondLst>
                                    <p:cond delay="0"/>
                                  </p:stCondLst>
                                  <p:childTnLst>
                                    <p:animClr clrSpc="hsl" dir="cw">
                                      <p:cBhvr override="childStyle">
                                        <p:cTn id="9" dur="1000" fill="hold"/>
                                        <p:tgtEl>
                                          <p:spTgt spid="8"/>
                                        </p:tgtEl>
                                        <p:attrNameLst>
                                          <p:attrName>style.color</p:attrName>
                                        </p:attrNameLst>
                                      </p:cBhvr>
                                      <p:by>
                                        <p:hsl h="0" s="12549" l="25098"/>
                                      </p:by>
                                    </p:animClr>
                                    <p:animClr clrSpc="hsl" dir="cw">
                                      <p:cBhvr>
                                        <p:cTn id="10" dur="1000" fill="hold"/>
                                        <p:tgtEl>
                                          <p:spTgt spid="8"/>
                                        </p:tgtEl>
                                        <p:attrNameLst>
                                          <p:attrName>fillcolor</p:attrName>
                                        </p:attrNameLst>
                                      </p:cBhvr>
                                      <p:by>
                                        <p:hsl h="0" s="12549" l="25098"/>
                                      </p:by>
                                    </p:animClr>
                                    <p:animClr clrSpc="hsl" dir="cw">
                                      <p:cBhvr>
                                        <p:cTn id="11" dur="1000" fill="hold"/>
                                        <p:tgtEl>
                                          <p:spTgt spid="8"/>
                                        </p:tgtEl>
                                        <p:attrNameLst>
                                          <p:attrName>stroke.color</p:attrName>
                                        </p:attrNameLst>
                                      </p:cBhvr>
                                      <p:by>
                                        <p:hsl h="0" s="12549" l="25098"/>
                                      </p:by>
                                    </p:animClr>
                                    <p:set>
                                      <p:cBhvr>
                                        <p:cTn id="12" dur="1000" fill="hold"/>
                                        <p:tgtEl>
                                          <p:spTgt spid="8"/>
                                        </p:tgtEl>
                                        <p:attrNameLst>
                                          <p:attrName>fill.type</p:attrName>
                                        </p:attrNameLst>
                                      </p:cBhvr>
                                      <p:to>
                                        <p:strVal val="solid"/>
                                      </p:to>
                                    </p:set>
                                  </p:childTnLst>
                                </p:cTn>
                              </p:par>
                              <p:par>
                                <p:cTn id="13" presetID="30" presetClass="emph" presetSubtype="0" repeatCount="indefinite" fill="hold" grpId="0" nodeType="withEffect">
                                  <p:stCondLst>
                                    <p:cond delay="0"/>
                                  </p:stCondLst>
                                  <p:childTnLst>
                                    <p:animClr clrSpc="hsl" dir="cw">
                                      <p:cBhvr override="childStyle">
                                        <p:cTn id="14" dur="1000" fill="hold"/>
                                        <p:tgtEl>
                                          <p:spTgt spid="9"/>
                                        </p:tgtEl>
                                        <p:attrNameLst>
                                          <p:attrName>style.color</p:attrName>
                                        </p:attrNameLst>
                                      </p:cBhvr>
                                      <p:by>
                                        <p:hsl h="0" s="12549" l="25098"/>
                                      </p:by>
                                    </p:animClr>
                                    <p:animClr clrSpc="hsl" dir="cw">
                                      <p:cBhvr>
                                        <p:cTn id="15" dur="1000" fill="hold"/>
                                        <p:tgtEl>
                                          <p:spTgt spid="9"/>
                                        </p:tgtEl>
                                        <p:attrNameLst>
                                          <p:attrName>fillcolor</p:attrName>
                                        </p:attrNameLst>
                                      </p:cBhvr>
                                      <p:by>
                                        <p:hsl h="0" s="12549" l="25098"/>
                                      </p:by>
                                    </p:animClr>
                                    <p:animClr clrSpc="hsl" dir="cw">
                                      <p:cBhvr>
                                        <p:cTn id="16" dur="1000" fill="hold"/>
                                        <p:tgtEl>
                                          <p:spTgt spid="9"/>
                                        </p:tgtEl>
                                        <p:attrNameLst>
                                          <p:attrName>stroke.color</p:attrName>
                                        </p:attrNameLst>
                                      </p:cBhvr>
                                      <p:by>
                                        <p:hsl h="0" s="12549" l="25098"/>
                                      </p:by>
                                    </p:animClr>
                                    <p:set>
                                      <p:cBhvr>
                                        <p:cTn id="17" dur="1000" fill="hold"/>
                                        <p:tgtEl>
                                          <p:spTgt spid="9"/>
                                        </p:tgtEl>
                                        <p:attrNameLst>
                                          <p:attrName>fill.type</p:attrName>
                                        </p:attrNameLst>
                                      </p:cBhvr>
                                      <p:to>
                                        <p:strVal val="solid"/>
                                      </p:to>
                                    </p:se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64" presetClass="path" presetSubtype="0" repeatCount="indefinite" accel="50000" decel="50000" fill="hold" grpId="1" nodeType="withEffect">
                                  <p:stCondLst>
                                    <p:cond delay="0"/>
                                  </p:stCondLst>
                                  <p:childTnLst>
                                    <p:animMotion origin="layout" path="M -5.55112E-17 -3.33333E-6 L -0.00122 -0.1949 " pathEditMode="relative" rAng="0" ptsTypes="AA">
                                      <p:cBhvr>
                                        <p:cTn id="28" dur="2000" fill="hold"/>
                                        <p:tgtEl>
                                          <p:spTgt spid="12"/>
                                        </p:tgtEl>
                                        <p:attrNameLst>
                                          <p:attrName>ppt_x</p:attrName>
                                          <p:attrName>ppt_y</p:attrName>
                                        </p:attrNameLst>
                                      </p:cBhvr>
                                      <p:rCtr x="-69" y="-9745"/>
                                    </p:animMotion>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64" presetClass="path" presetSubtype="0" repeatCount="indefinite" accel="50000" decel="50000" fill="hold" grpId="1" nodeType="withEffect">
                                  <p:stCondLst>
                                    <p:cond delay="0"/>
                                  </p:stCondLst>
                                  <p:childTnLst>
                                    <p:animMotion origin="layout" path="M 0 4.07407E-6 L -0.00122 -0.19491 " pathEditMode="relative" rAng="0" ptsTypes="AA">
                                      <p:cBhvr>
                                        <p:cTn id="33" dur="2000" fill="hold"/>
                                        <p:tgtEl>
                                          <p:spTgt spid="13"/>
                                        </p:tgtEl>
                                        <p:attrNameLst>
                                          <p:attrName>ppt_x</p:attrName>
                                          <p:attrName>ppt_y</p:attrName>
                                        </p:attrNameLst>
                                      </p:cBhvr>
                                      <p:rCtr x="-69" y="-9745"/>
                                    </p:animMotion>
                                  </p:childTnLst>
                                </p:cTn>
                              </p:par>
                              <p:par>
                                <p:cTn id="34" presetID="9"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par>
                                <p:cTn id="37" presetID="64" presetClass="path" presetSubtype="0" repeatCount="indefinite" accel="50000" decel="50000" fill="hold" grpId="1" nodeType="withEffect">
                                  <p:stCondLst>
                                    <p:cond delay="0"/>
                                  </p:stCondLst>
                                  <p:childTnLst>
                                    <p:animMotion origin="layout" path="M -5.55112E-17 -3.33333E-6 L -0.00122 -0.1949 " pathEditMode="relative" rAng="0" ptsTypes="AA">
                                      <p:cBhvr>
                                        <p:cTn id="38" dur="2000" fill="hold"/>
                                        <p:tgtEl>
                                          <p:spTgt spid="14"/>
                                        </p:tgtEl>
                                        <p:attrNameLst>
                                          <p:attrName>ppt_x</p:attrName>
                                          <p:attrName>ppt_y</p:attrName>
                                        </p:attrNameLst>
                                      </p:cBhvr>
                                      <p:rCtr x="-69" y="-9745"/>
                                    </p:animMotion>
                                  </p:childTnLst>
                                </p:cTn>
                              </p:par>
                              <p:par>
                                <p:cTn id="39" presetID="9"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par>
                                <p:cTn id="42" presetID="64" presetClass="path" presetSubtype="0" repeatCount="indefinite" accel="50000" decel="50000" fill="hold" grpId="1" nodeType="withEffect">
                                  <p:stCondLst>
                                    <p:cond delay="0"/>
                                  </p:stCondLst>
                                  <p:childTnLst>
                                    <p:animMotion origin="layout" path="M 5.55112E-17 -4.81481E-6 L -0.00122 -0.1949 " pathEditMode="relative" rAng="0" ptsTypes="AA">
                                      <p:cBhvr>
                                        <p:cTn id="43" dur="2000" fill="hold"/>
                                        <p:tgtEl>
                                          <p:spTgt spid="15"/>
                                        </p:tgtEl>
                                        <p:attrNameLst>
                                          <p:attrName>ppt_x</p:attrName>
                                          <p:attrName>ppt_y</p:attrName>
                                        </p:attrNameLst>
                                      </p:cBhvr>
                                      <p:rCtr x="-69" y="-9745"/>
                                    </p:animMotion>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9"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2" grpId="1"/>
      <p:bldP spid="13" grpId="0"/>
      <p:bldP spid="13" grpId="1"/>
      <p:bldP spid="14" grpId="0"/>
      <p:bldP spid="14"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828800" y="1555810"/>
          <a:ext cx="4698522" cy="3547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980604" y="612792"/>
            <a:ext cx="3611324" cy="55399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IN" sz="3000" dirty="0">
                <a:latin typeface="NikoshBAN" panose="02000000000000000000" pitchFamily="2" charset="0"/>
                <a:cs typeface="NikoshBAN" panose="02000000000000000000" pitchFamily="2" charset="0"/>
              </a:rPr>
              <a:t>প্রস্বেদন প্রক্রিয়ার প্রভাবকসমূহ </a:t>
            </a:r>
            <a:endParaRPr lang="en-US" sz="3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1800" y="1447800"/>
            <a:ext cx="3352800" cy="3657600"/>
          </a:xfrm>
          <a:prstGeom prst="rect">
            <a:avLst/>
          </a:prstGeom>
        </p:spPr>
      </p:pic>
      <p:grpSp>
        <p:nvGrpSpPr>
          <p:cNvPr id="8" name="Group 7"/>
          <p:cNvGrpSpPr/>
          <p:nvPr/>
        </p:nvGrpSpPr>
        <p:grpSpPr>
          <a:xfrm>
            <a:off x="9208168" y="2086141"/>
            <a:ext cx="352928" cy="324853"/>
            <a:chOff x="9352546" y="2691062"/>
            <a:chExt cx="352928" cy="324853"/>
          </a:xfrm>
          <a:solidFill>
            <a:srgbClr val="CCECFF"/>
          </a:solidFill>
        </p:grpSpPr>
        <p:sp>
          <p:nvSpPr>
            <p:cNvPr id="9" name="Oval 8"/>
            <p:cNvSpPr/>
            <p:nvPr/>
          </p:nvSpPr>
          <p:spPr>
            <a:xfrm>
              <a:off x="9448800" y="2759242"/>
              <a:ext cx="256674" cy="256673"/>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577136" y="2691062"/>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9352546" y="2751219"/>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8281736" y="2286001"/>
            <a:ext cx="352928" cy="324853"/>
            <a:chOff x="9352546" y="2691062"/>
            <a:chExt cx="352928" cy="324853"/>
          </a:xfrm>
          <a:solidFill>
            <a:srgbClr val="CCECFF"/>
          </a:solidFill>
        </p:grpSpPr>
        <p:sp>
          <p:nvSpPr>
            <p:cNvPr id="13" name="Oval 12"/>
            <p:cNvSpPr/>
            <p:nvPr/>
          </p:nvSpPr>
          <p:spPr>
            <a:xfrm>
              <a:off x="9448800" y="2759242"/>
              <a:ext cx="256674" cy="256673"/>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577136" y="2691062"/>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352546" y="2751219"/>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7239000" y="1600201"/>
            <a:ext cx="352928" cy="324853"/>
            <a:chOff x="9352546" y="2691062"/>
            <a:chExt cx="352928" cy="324853"/>
          </a:xfrm>
          <a:solidFill>
            <a:srgbClr val="CCECFF"/>
          </a:solidFill>
        </p:grpSpPr>
        <p:sp>
          <p:nvSpPr>
            <p:cNvPr id="17" name="Oval 16"/>
            <p:cNvSpPr/>
            <p:nvPr/>
          </p:nvSpPr>
          <p:spPr>
            <a:xfrm>
              <a:off x="9448800" y="2759242"/>
              <a:ext cx="256674" cy="256673"/>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9577136" y="2691062"/>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9352546" y="2751219"/>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8634664" y="956510"/>
            <a:ext cx="352928" cy="324853"/>
            <a:chOff x="9352546" y="2691062"/>
            <a:chExt cx="352928" cy="324853"/>
          </a:xfrm>
          <a:solidFill>
            <a:srgbClr val="CCECFF"/>
          </a:solidFill>
        </p:grpSpPr>
        <p:sp>
          <p:nvSpPr>
            <p:cNvPr id="21" name="Oval 20"/>
            <p:cNvSpPr/>
            <p:nvPr/>
          </p:nvSpPr>
          <p:spPr>
            <a:xfrm>
              <a:off x="9448800" y="2759242"/>
              <a:ext cx="256674" cy="256673"/>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9577136" y="2691062"/>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9352546" y="2751219"/>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9008342" y="810879"/>
            <a:ext cx="118975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পানি</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6330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graphicEl>
                                              <a:dgm id="{3A220741-980C-4717-A839-443470A892B2}"/>
                                            </p:graphicEl>
                                          </p:spTgt>
                                        </p:tgtEl>
                                        <p:attrNameLst>
                                          <p:attrName>style.visibility</p:attrName>
                                        </p:attrNameLst>
                                      </p:cBhvr>
                                      <p:to>
                                        <p:strVal val="visible"/>
                                      </p:to>
                                    </p:set>
                                    <p:animEffect transition="in" filter="circle(in)">
                                      <p:cBhvr>
                                        <p:cTn id="7" dur="2000"/>
                                        <p:tgtEl>
                                          <p:spTgt spid="3">
                                            <p:graphicEl>
                                              <a:dgm id="{3A220741-980C-4717-A839-443470A892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graphicEl>
                                              <a:dgm id="{BCDCAB18-CD66-4CEC-8BB8-ED1D2612D7C8}"/>
                                            </p:graphicEl>
                                          </p:spTgt>
                                        </p:tgtEl>
                                        <p:attrNameLst>
                                          <p:attrName>style.visibility</p:attrName>
                                        </p:attrNameLst>
                                      </p:cBhvr>
                                      <p:to>
                                        <p:strVal val="visible"/>
                                      </p:to>
                                    </p:set>
                                    <p:animEffect transition="in" filter="circle(in)">
                                      <p:cBhvr>
                                        <p:cTn id="12" dur="2000"/>
                                        <p:tgtEl>
                                          <p:spTgt spid="3">
                                            <p:graphicEl>
                                              <a:dgm id="{BCDCAB18-CD66-4CEC-8BB8-ED1D2612D7C8}"/>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graphicEl>
                                              <a:dgm id="{160A0A38-8E6C-439F-97B0-15CC233772B3}"/>
                                            </p:graphicEl>
                                          </p:spTgt>
                                        </p:tgtEl>
                                        <p:attrNameLst>
                                          <p:attrName>style.visibility</p:attrName>
                                        </p:attrNameLst>
                                      </p:cBhvr>
                                      <p:to>
                                        <p:strVal val="visible"/>
                                      </p:to>
                                    </p:set>
                                    <p:animEffect transition="in" filter="circle(in)">
                                      <p:cBhvr>
                                        <p:cTn id="15" dur="2000"/>
                                        <p:tgtEl>
                                          <p:spTgt spid="3">
                                            <p:graphicEl>
                                              <a:dgm id="{160A0A38-8E6C-439F-97B0-15CC233772B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graphicEl>
                                              <a:dgm id="{25E05DAE-8C02-449A-907F-8B4A182F026C}"/>
                                            </p:graphicEl>
                                          </p:spTgt>
                                        </p:tgtEl>
                                        <p:attrNameLst>
                                          <p:attrName>style.visibility</p:attrName>
                                        </p:attrNameLst>
                                      </p:cBhvr>
                                      <p:to>
                                        <p:strVal val="visible"/>
                                      </p:to>
                                    </p:set>
                                    <p:animEffect transition="in" filter="circle(in)">
                                      <p:cBhvr>
                                        <p:cTn id="20" dur="2000"/>
                                        <p:tgtEl>
                                          <p:spTgt spid="3">
                                            <p:graphicEl>
                                              <a:dgm id="{25E05DAE-8C02-449A-907F-8B4A182F026C}"/>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graphicEl>
                                              <a:dgm id="{6AEFD52B-F21C-42A6-AC33-BEBBA5E8F2EF}"/>
                                            </p:graphicEl>
                                          </p:spTgt>
                                        </p:tgtEl>
                                        <p:attrNameLst>
                                          <p:attrName>style.visibility</p:attrName>
                                        </p:attrNameLst>
                                      </p:cBhvr>
                                      <p:to>
                                        <p:strVal val="visible"/>
                                      </p:to>
                                    </p:set>
                                    <p:animEffect transition="in" filter="circle(in)">
                                      <p:cBhvr>
                                        <p:cTn id="23" dur="2000"/>
                                        <p:tgtEl>
                                          <p:spTgt spid="3">
                                            <p:graphicEl>
                                              <a:dgm id="{6AEFD52B-F21C-42A6-AC33-BEBBA5E8F2EF}"/>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graphicEl>
                                              <a:dgm id="{1920C9C3-593D-4FBE-8638-727B5380757F}"/>
                                            </p:graphicEl>
                                          </p:spTgt>
                                        </p:tgtEl>
                                        <p:attrNameLst>
                                          <p:attrName>style.visibility</p:attrName>
                                        </p:attrNameLst>
                                      </p:cBhvr>
                                      <p:to>
                                        <p:strVal val="visible"/>
                                      </p:to>
                                    </p:set>
                                    <p:animEffect transition="in" filter="circle(in)">
                                      <p:cBhvr>
                                        <p:cTn id="26" dur="2000"/>
                                        <p:tgtEl>
                                          <p:spTgt spid="3">
                                            <p:graphicEl>
                                              <a:dgm id="{1920C9C3-593D-4FBE-8638-727B5380757F}"/>
                                            </p:graphic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9"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par>
                                <p:cTn id="33" presetID="9"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par>
                                <p:cTn id="36" presetID="9"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par>
                                <p:cTn id="39" presetID="9"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dissolv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37210" y="2764905"/>
            <a:ext cx="2422461" cy="1481585"/>
            <a:chOff x="2942252" y="2543538"/>
            <a:chExt cx="3229948" cy="1975445"/>
          </a:xfrm>
        </p:grpSpPr>
        <p:sp>
          <p:nvSpPr>
            <p:cNvPr id="7" name="Oval 6"/>
            <p:cNvSpPr/>
            <p:nvPr/>
          </p:nvSpPr>
          <p:spPr>
            <a:xfrm>
              <a:off x="3456036" y="2895600"/>
              <a:ext cx="2313708" cy="12375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400" b="1" dirty="0">
                  <a:solidFill>
                    <a:schemeClr val="tx1"/>
                  </a:solidFill>
                  <a:latin typeface="NikoshBAN" pitchFamily="2" charset="0"/>
                  <a:cs typeface="NikoshBAN" pitchFamily="2" charset="0"/>
                </a:rPr>
                <a:t>বাহ্যিক প্রভাবক</a:t>
              </a:r>
              <a:endParaRPr lang="en-US" sz="2400" b="1" dirty="0">
                <a:solidFill>
                  <a:schemeClr val="tx1"/>
                </a:solidFill>
                <a:latin typeface="NikoshBAN" pitchFamily="2" charset="0"/>
                <a:cs typeface="NikoshBAN" pitchFamily="2" charset="0"/>
              </a:endParaRPr>
            </a:p>
          </p:txBody>
        </p:sp>
        <p:sp>
          <p:nvSpPr>
            <p:cNvPr id="9" name="Up Arrow 8"/>
            <p:cNvSpPr/>
            <p:nvPr/>
          </p:nvSpPr>
          <p:spPr>
            <a:xfrm rot="16200000">
              <a:off x="2904152" y="3291897"/>
              <a:ext cx="381000" cy="3048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18" name="Up Arrow 17"/>
            <p:cNvSpPr/>
            <p:nvPr/>
          </p:nvSpPr>
          <p:spPr>
            <a:xfrm>
              <a:off x="4381500" y="2543538"/>
              <a:ext cx="381000" cy="304800"/>
            </a:xfrm>
            <a:prstGeom prst="up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20" name="Up Arrow 19"/>
            <p:cNvSpPr/>
            <p:nvPr/>
          </p:nvSpPr>
          <p:spPr>
            <a:xfrm rot="5400000">
              <a:off x="5829300" y="3291897"/>
              <a:ext cx="381000" cy="304800"/>
            </a:xfrm>
            <a:prstGeom prst="up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p>
          </p:txBody>
        </p:sp>
        <p:sp>
          <p:nvSpPr>
            <p:cNvPr id="22" name="Up Arrow 21"/>
            <p:cNvSpPr/>
            <p:nvPr/>
          </p:nvSpPr>
          <p:spPr>
            <a:xfrm rot="10619738">
              <a:off x="4665976" y="4071363"/>
              <a:ext cx="432155" cy="447620"/>
            </a:xfrm>
            <a:prstGeom prst="up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23" name="TextBox 22"/>
          <p:cNvSpPr txBox="1"/>
          <p:nvPr/>
        </p:nvSpPr>
        <p:spPr>
          <a:xfrm>
            <a:off x="7614060" y="3402754"/>
            <a:ext cx="1834740" cy="461665"/>
          </a:xfrm>
          <a:prstGeom prst="rect">
            <a:avLst/>
          </a:prstGeom>
          <a:noFill/>
        </p:spPr>
        <p:txBody>
          <a:bodyPr wrap="square" rtlCol="0">
            <a:spAutoFit/>
          </a:bodyPr>
          <a:lstStyle/>
          <a:p>
            <a:r>
              <a:rPr lang="bn-IN" sz="2400" dirty="0">
                <a:latin typeface="NikoshBAN" pitchFamily="2" charset="0"/>
                <a:cs typeface="NikoshBAN" pitchFamily="2" charset="0"/>
              </a:rPr>
              <a:t>আপেক্ষিক আর্দ্রতা</a:t>
            </a:r>
            <a:endParaRPr lang="en-US" sz="2400" dirty="0">
              <a:latin typeface="NikoshBAN" pitchFamily="2" charset="0"/>
              <a:cs typeface="NikoshBAN" pitchFamily="2" charset="0"/>
            </a:endParaRPr>
          </a:p>
        </p:txBody>
      </p:sp>
      <p:sp>
        <p:nvSpPr>
          <p:cNvPr id="17" name="TextBox 16"/>
          <p:cNvSpPr txBox="1"/>
          <p:nvPr/>
        </p:nvSpPr>
        <p:spPr>
          <a:xfrm>
            <a:off x="6472584" y="5183608"/>
            <a:ext cx="945572" cy="461665"/>
          </a:xfrm>
          <a:prstGeom prst="rect">
            <a:avLst/>
          </a:prstGeom>
          <a:noFill/>
        </p:spPr>
        <p:txBody>
          <a:bodyPr wrap="square" rtlCol="0">
            <a:spAutoFit/>
          </a:bodyPr>
          <a:lstStyle/>
          <a:p>
            <a:r>
              <a:rPr lang="bn-BD" sz="2400" dirty="0">
                <a:latin typeface="NikoshBAN" pitchFamily="2" charset="0"/>
                <a:cs typeface="NikoshBAN" pitchFamily="2" charset="0"/>
              </a:rPr>
              <a:t>  আলো</a:t>
            </a:r>
            <a:endParaRPr lang="en-US" sz="2400" dirty="0">
              <a:latin typeface="NikoshBAN" pitchFamily="2" charset="0"/>
              <a:cs typeface="NikoshBAN" pitchFamily="2" charset="0"/>
            </a:endParaRPr>
          </a:p>
        </p:txBody>
      </p:sp>
      <p:sp>
        <p:nvSpPr>
          <p:cNvPr id="8" name="TextBox 7"/>
          <p:cNvSpPr txBox="1"/>
          <p:nvPr/>
        </p:nvSpPr>
        <p:spPr>
          <a:xfrm>
            <a:off x="5678320" y="2251186"/>
            <a:ext cx="1208588" cy="461665"/>
          </a:xfrm>
          <a:prstGeom prst="rect">
            <a:avLst/>
          </a:prstGeom>
          <a:noFill/>
        </p:spPr>
        <p:txBody>
          <a:bodyPr wrap="square" rtlCol="0">
            <a:spAutoFit/>
          </a:bodyPr>
          <a:lstStyle/>
          <a:p>
            <a:r>
              <a:rPr lang="bn-IN" sz="2400" dirty="0">
                <a:latin typeface="NikoshBAN" pitchFamily="2" charset="0"/>
                <a:cs typeface="NikoshBAN" pitchFamily="2" charset="0"/>
              </a:rPr>
              <a:t>তাপমাত্রা</a:t>
            </a:r>
            <a:endParaRPr lang="en-US" sz="2400" dirty="0">
              <a:latin typeface="NikoshBAN" pitchFamily="2" charset="0"/>
              <a:cs typeface="NikoshBAN" pitchFamily="2" charset="0"/>
            </a:endParaRPr>
          </a:p>
        </p:txBody>
      </p:sp>
      <p:pic>
        <p:nvPicPr>
          <p:cNvPr id="3" name="Picture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2201" r="48950" b="10101"/>
          <a:stretch/>
        </p:blipFill>
        <p:spPr>
          <a:xfrm>
            <a:off x="5101981" y="1283574"/>
            <a:ext cx="1079436" cy="164291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912" y="1848647"/>
            <a:ext cx="2217174" cy="1474652"/>
          </a:xfrm>
          <a:prstGeom prst="ellipse">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002" y="4201172"/>
            <a:ext cx="2136911" cy="1200025"/>
          </a:xfrm>
          <a:prstGeom prst="ellipse">
            <a:avLst/>
          </a:prstGeom>
          <a:ln>
            <a:noFill/>
          </a:ln>
          <a:effectLst>
            <a:softEdge rad="112500"/>
          </a:effectLst>
        </p:spPr>
      </p:pic>
      <p:sp>
        <p:nvSpPr>
          <p:cNvPr id="19" name="TextBox 18"/>
          <p:cNvSpPr txBox="1"/>
          <p:nvPr/>
        </p:nvSpPr>
        <p:spPr>
          <a:xfrm>
            <a:off x="1717119" y="706603"/>
            <a:ext cx="3641237" cy="461665"/>
          </a:xfrm>
          <a:prstGeom prst="rect">
            <a:avLst/>
          </a:prstGeom>
          <a:noFill/>
          <a:ln>
            <a:noFill/>
          </a:ln>
        </p:spPr>
        <p:txBody>
          <a:bodyPr wrap="square" rtlCol="0">
            <a:spAutoFit/>
          </a:bodyPr>
          <a:lstStyle/>
          <a:p>
            <a:pPr lvl="0"/>
            <a:r>
              <a:rPr lang="bn-IN" sz="2400" dirty="0">
                <a:latin typeface="NikoshBAN" pitchFamily="2" charset="0"/>
                <a:cs typeface="NikoshBAN" pitchFamily="2" charset="0"/>
              </a:rPr>
              <a:t>প্রস্বেদনের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বাহ্যিক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প্রভাবক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কি</a:t>
            </a:r>
            <a:r>
              <a:rPr lang="en-US" sz="2400" dirty="0">
                <a:latin typeface="NikoshBAN" pitchFamily="2" charset="0"/>
                <a:cs typeface="NikoshBAN" pitchFamily="2" charset="0"/>
              </a:rPr>
              <a:t>?</a:t>
            </a:r>
          </a:p>
        </p:txBody>
      </p:sp>
      <p:sp>
        <p:nvSpPr>
          <p:cNvPr id="5" name="TextBox 4"/>
          <p:cNvSpPr txBox="1"/>
          <p:nvPr/>
        </p:nvSpPr>
        <p:spPr>
          <a:xfrm>
            <a:off x="2584359" y="4264957"/>
            <a:ext cx="1219200"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বায়ুপ্রবাহ</a:t>
            </a:r>
            <a:endParaRPr lang="en-US" sz="2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7432" y="2514600"/>
            <a:ext cx="1913054" cy="1600200"/>
          </a:xfrm>
          <a:prstGeom prst="rect">
            <a:avLst/>
          </a:prstGeom>
        </p:spPr>
      </p:pic>
    </p:spTree>
    <p:extLst>
      <p:ext uri="{BB962C8B-B14F-4D97-AF65-F5344CB8AC3E}">
        <p14:creationId xmlns:p14="http://schemas.microsoft.com/office/powerpoint/2010/main" val="19813601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8" grpId="0"/>
      <p:bldP spid="19"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2950" y="488536"/>
            <a:ext cx="1188132" cy="5078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bn-BD" sz="2700" dirty="0">
                <a:latin typeface="NikoshBAN" pitchFamily="2" charset="0"/>
                <a:cs typeface="NikoshBAN" pitchFamily="2" charset="0"/>
              </a:rPr>
              <a:t>তাপমাত্রা</a:t>
            </a:r>
            <a:endParaRPr lang="en-US" sz="2700" dirty="0">
              <a:latin typeface="NikoshBAN" pitchFamily="2" charset="0"/>
              <a:cs typeface="NikoshBAN" pitchFamily="2" charset="0"/>
            </a:endParaRPr>
          </a:p>
        </p:txBody>
      </p:sp>
      <p:sp>
        <p:nvSpPr>
          <p:cNvPr id="23" name="Rectangle 22"/>
          <p:cNvSpPr/>
          <p:nvPr/>
        </p:nvSpPr>
        <p:spPr>
          <a:xfrm>
            <a:off x="5204758" y="1504366"/>
            <a:ext cx="611793" cy="570156"/>
          </a:xfrm>
          <a:prstGeom prst="rect">
            <a:avLst/>
          </a:prstGeom>
        </p:spPr>
        <p:txBody>
          <a:bodyPr wrap="square">
            <a:spAutoFit/>
          </a:bodyPr>
          <a:lstStyle/>
          <a:p>
            <a:pPr>
              <a:lnSpc>
                <a:spcPct val="115000"/>
              </a:lnSpc>
              <a:spcAft>
                <a:spcPts val="750"/>
              </a:spcAft>
            </a:pPr>
            <a:r>
              <a:rPr lang="en-US" sz="2700" baseline="30000" dirty="0">
                <a:latin typeface="Times New Roman" panose="02020603050405020304" pitchFamily="18" charset="0"/>
                <a:ea typeface="Calibri" panose="020F0502020204030204" pitchFamily="34" charset="0"/>
                <a:cs typeface="Vrinda" panose="01010600010101010101" pitchFamily="2" charset="0"/>
              </a:rPr>
              <a:t>              </a:t>
            </a:r>
            <a:endParaRPr lang="en-US" sz="2700" dirty="0">
              <a:latin typeface="Calibri" panose="020F0502020204030204" pitchFamily="34" charset="0"/>
              <a:ea typeface="Calibri" panose="020F0502020204030204" pitchFamily="34" charset="0"/>
              <a:cs typeface="Vrinda" panose="01010600010101010101" pitchFamily="2" charset="0"/>
            </a:endParaRPr>
          </a:p>
        </p:txBody>
      </p:sp>
      <p:sp>
        <p:nvSpPr>
          <p:cNvPr id="3" name="TextBox 2"/>
          <p:cNvSpPr txBox="1"/>
          <p:nvPr/>
        </p:nvSpPr>
        <p:spPr>
          <a:xfrm>
            <a:off x="1830293" y="1148296"/>
            <a:ext cx="5226732" cy="1815882"/>
          </a:xfrm>
          <a:prstGeom prst="rect">
            <a:avLst/>
          </a:prstGeom>
          <a:noFill/>
        </p:spPr>
        <p:txBody>
          <a:bodyPr wrap="square" rtlCol="0">
            <a:spAutoFit/>
          </a:bodyPr>
          <a:lstStyle/>
          <a:p>
            <a:pPr algn="just"/>
            <a:r>
              <a:rPr lang="bn-BD" sz="2800" dirty="0">
                <a:latin typeface="NikoshBAN" panose="02000000000000000000" pitchFamily="2" charset="0"/>
                <a:cs typeface="NikoshBAN" panose="02000000000000000000" pitchFamily="2" charset="0"/>
              </a:rPr>
              <a:t>তাপমাত্রা বৃদ্ধি পেলে বায়ুমণ্ডলের জলীয়বাষ্প ধারণ ক্ষমতা বৃদ্ধি পায়। ফলে প্রস্বেদনের হার বেড়ে যায়। তাপমাত্রা কমে গেলে প্রস্বেদনের হার কমে যায়। </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1862951" y="3312258"/>
            <a:ext cx="297030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b="1" dirty="0">
                <a:latin typeface="NikoshBAN" panose="02000000000000000000" pitchFamily="2" charset="0"/>
                <a:cs typeface="NikoshBAN" panose="02000000000000000000" pitchFamily="2" charset="0"/>
              </a:rPr>
              <a:t>আপেক্ষিক আর্দ্রতা</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4343400" y="4429780"/>
            <a:ext cx="5867400" cy="1815882"/>
          </a:xfrm>
          <a:prstGeom prst="rect">
            <a:avLst/>
          </a:prstGeom>
          <a:noFill/>
        </p:spPr>
        <p:txBody>
          <a:bodyPr wrap="square" rtlCol="0">
            <a:spAutoFit/>
          </a:bodyPr>
          <a:lstStyle/>
          <a:p>
            <a:pPr algn="just"/>
            <a:r>
              <a:rPr lang="bn-BD" sz="2800" b="1" dirty="0">
                <a:latin typeface="NikoshBAN" panose="02000000000000000000" pitchFamily="2" charset="0"/>
                <a:cs typeface="NikoshBAN" panose="02000000000000000000" pitchFamily="2" charset="0"/>
              </a:rPr>
              <a:t>বায়ুতে</a:t>
            </a:r>
            <a:r>
              <a:rPr lang="bn-BD" sz="2800" dirty="0">
                <a:latin typeface="NikoshBAN" panose="02000000000000000000" pitchFamily="2" charset="0"/>
                <a:cs typeface="NikoshBAN" panose="02000000000000000000" pitchFamily="2" charset="0"/>
              </a:rPr>
              <a:t> জলীয়বাষ্পের পরিমাণ ও বায়ুর জলীয়বাষ্প ধারণ ক্ষমতার আনুপাতিক হারকে আপেক্ষিক আর্দ্রতা বলে। আপেক্ষিক আর্দ্রতা কম থাকলে প্রস্বেদনের হার বেড়ে যায় এবং বেশি থাকলে হার কমে যায়।</a:t>
            </a:r>
            <a:endParaRPr lang="en-US" sz="2800" dirty="0">
              <a:latin typeface="NikoshBAN" panose="02000000000000000000" pitchFamily="2" charset="0"/>
              <a:cs typeface="NikoshBAN" panose="02000000000000000000" pitchFamily="2" charset="0"/>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495" y="4191000"/>
            <a:ext cx="2217174" cy="1804846"/>
          </a:xfrm>
          <a:prstGeom prst="ellipse">
            <a:avLst/>
          </a:prstGeom>
          <a:ln>
            <a:noFill/>
          </a:ln>
          <a:effectLst>
            <a:softEdge rad="112500"/>
          </a:effectLst>
        </p:spPr>
      </p:pic>
      <p:pic>
        <p:nvPicPr>
          <p:cNvPr id="27" name="Picture 2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201" r="48950" b="10101"/>
          <a:stretch/>
        </p:blipFill>
        <p:spPr>
          <a:xfrm>
            <a:off x="8079009" y="488536"/>
            <a:ext cx="1522191" cy="2229420"/>
          </a:xfrm>
          <a:prstGeom prst="rect">
            <a:avLst/>
          </a:prstGeom>
        </p:spPr>
      </p:pic>
    </p:spTree>
    <p:extLst>
      <p:ext uri="{BB962C8B-B14F-4D97-AF65-F5344CB8AC3E}">
        <p14:creationId xmlns:p14="http://schemas.microsoft.com/office/powerpoint/2010/main" val="94084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0749" y="515811"/>
            <a:ext cx="1080121" cy="5078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700" b="1" dirty="0">
                <a:latin typeface="NikoshBAN" pitchFamily="2" charset="0"/>
                <a:cs typeface="NikoshBAN" pitchFamily="2" charset="0"/>
              </a:rPr>
              <a:t>  আলো</a:t>
            </a:r>
            <a:endParaRPr lang="en-US" sz="2700" b="1" dirty="0">
              <a:latin typeface="NikoshBAN" pitchFamily="2" charset="0"/>
              <a:cs typeface="NikoshBAN" pitchFamily="2" charset="0"/>
            </a:endParaRPr>
          </a:p>
        </p:txBody>
      </p:sp>
      <p:sp>
        <p:nvSpPr>
          <p:cNvPr id="10" name="TextBox 9"/>
          <p:cNvSpPr txBox="1"/>
          <p:nvPr/>
        </p:nvSpPr>
        <p:spPr>
          <a:xfrm>
            <a:off x="2397803" y="3630086"/>
            <a:ext cx="1610872" cy="5078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700" b="1" dirty="0">
                <a:latin typeface="NikoshBAN" pitchFamily="2" charset="0"/>
                <a:cs typeface="NikoshBAN" pitchFamily="2" charset="0"/>
              </a:rPr>
              <a:t>বায়ু প্রবাহ</a:t>
            </a:r>
            <a:endParaRPr lang="en-US" sz="2700" b="1" dirty="0">
              <a:latin typeface="NikoshBAN" pitchFamily="2" charset="0"/>
              <a:cs typeface="NikoshBAN" pitchFamily="2" charset="0"/>
            </a:endParaRPr>
          </a:p>
        </p:txBody>
      </p:sp>
      <p:sp>
        <p:nvSpPr>
          <p:cNvPr id="11" name="TextBox 10"/>
          <p:cNvSpPr txBox="1"/>
          <p:nvPr/>
        </p:nvSpPr>
        <p:spPr>
          <a:xfrm>
            <a:off x="4724401" y="4347102"/>
            <a:ext cx="5715000" cy="2246769"/>
          </a:xfrm>
          <a:prstGeom prst="rect">
            <a:avLst/>
          </a:prstGeom>
          <a:noFill/>
        </p:spPr>
        <p:txBody>
          <a:bodyPr wrap="square" rtlCol="0">
            <a:spAutoFit/>
          </a:bodyPr>
          <a:lstStyle/>
          <a:p>
            <a:pPr algn="just"/>
            <a:r>
              <a:rPr lang="bn-BD" sz="2800" dirty="0">
                <a:latin typeface="NikoshBAN" panose="02000000000000000000" pitchFamily="2" charset="0"/>
                <a:cs typeface="NikoshBAN" panose="02000000000000000000" pitchFamily="2" charset="0"/>
              </a:rPr>
              <a:t>বায়ু প্রবাহের তারতম্যের কারণে প্রস্বেদন হারের তারতম্য ঘটে। বায়ুচাপ বৃদ্ধিতে বাষ্পীয়ভবন ক্রিয়া হ্রাস পায়, ফলে প্রস্বেদন কমে যায়। আবার বায়ুচাপ কমে গেলে বাষ্পীয়ভবন প্রক্রিয়া বৃদ্ধি পায় এবং প্রস্বেদনের হারও বেড়ে যায়।</a:t>
            </a:r>
            <a:endParaRPr lang="en-US" sz="2800" dirty="0">
              <a:latin typeface="NikoshBAN" pitchFamily="2" charset="0"/>
              <a:cs typeface="NikoshBAN"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4148" y="477130"/>
            <a:ext cx="2136911" cy="2083832"/>
          </a:xfrm>
          <a:prstGeom prst="ellipse">
            <a:avLst/>
          </a:prstGeom>
          <a:ln>
            <a:noFill/>
          </a:ln>
          <a:effectLst>
            <a:softEdge rad="112500"/>
          </a:effectLst>
        </p:spPr>
      </p:pic>
      <p:sp>
        <p:nvSpPr>
          <p:cNvPr id="4" name="TextBox 3"/>
          <p:cNvSpPr txBox="1"/>
          <p:nvPr/>
        </p:nvSpPr>
        <p:spPr>
          <a:xfrm>
            <a:off x="2122928" y="1461228"/>
            <a:ext cx="5024772" cy="1384995"/>
          </a:xfrm>
          <a:prstGeom prst="rect">
            <a:avLst/>
          </a:prstGeom>
          <a:noFill/>
        </p:spPr>
        <p:txBody>
          <a:bodyPr wrap="square" rtlCol="0">
            <a:spAutoFit/>
          </a:bodyPr>
          <a:lstStyle/>
          <a:p>
            <a:pPr algn="just"/>
            <a:r>
              <a:rPr lang="bn-BD" sz="2800" b="1" dirty="0">
                <a:latin typeface="NikoshBAN" panose="02000000000000000000" pitchFamily="2" charset="0"/>
                <a:cs typeface="NikoshBAN" panose="02000000000000000000" pitchFamily="2" charset="0"/>
              </a:rPr>
              <a:t>আলোর</a:t>
            </a:r>
            <a:r>
              <a:rPr lang="bn-BD" sz="2800" dirty="0">
                <a:latin typeface="NikoshBAN" panose="02000000000000000000" pitchFamily="2" charset="0"/>
                <a:cs typeface="NikoshBAN" panose="02000000000000000000" pitchFamily="2" charset="0"/>
              </a:rPr>
              <a:t> উপস্থিতিতে পত্ররন্ধ্র খুলে যায়, ফলে প্রস্বেদনের হার বৃদ্ধি পায়। কিন্তু অন্ধকারে পত্ররন্ধ্র বন্ধ থাকায় এই প্রক্রিয়া বন্ধ হয়ে যায়।</a:t>
            </a:r>
            <a:endParaRPr lang="en-US" sz="2800" dirty="0">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803" y="4737113"/>
            <a:ext cx="1913054" cy="1600200"/>
          </a:xfrm>
          <a:prstGeom prst="rect">
            <a:avLst/>
          </a:prstGeom>
        </p:spPr>
      </p:pic>
    </p:spTree>
    <p:extLst>
      <p:ext uri="{BB962C8B-B14F-4D97-AF65-F5344CB8AC3E}">
        <p14:creationId xmlns:p14="http://schemas.microsoft.com/office/powerpoint/2010/main" val="288469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515920" y="3040465"/>
            <a:ext cx="2488864" cy="1520396"/>
            <a:chOff x="2932816" y="2770319"/>
            <a:chExt cx="2832454" cy="1727815"/>
          </a:xfrm>
        </p:grpSpPr>
        <p:sp>
          <p:nvSpPr>
            <p:cNvPr id="7" name="Oval 6"/>
            <p:cNvSpPr/>
            <p:nvPr/>
          </p:nvSpPr>
          <p:spPr>
            <a:xfrm>
              <a:off x="3372505" y="3101191"/>
              <a:ext cx="2286000" cy="1114062"/>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700" dirty="0">
                  <a:solidFill>
                    <a:schemeClr val="tx1"/>
                  </a:solidFill>
                  <a:latin typeface="NikoshBAN" pitchFamily="2" charset="0"/>
                  <a:cs typeface="NikoshBAN" pitchFamily="2" charset="0"/>
                </a:rPr>
                <a:t>অভ্যন্তরীণ প্রভাবক</a:t>
              </a:r>
              <a:endParaRPr lang="en-US" sz="2700" dirty="0">
                <a:solidFill>
                  <a:schemeClr val="tx1"/>
                </a:solidFill>
                <a:latin typeface="NikoshBAN" pitchFamily="2" charset="0"/>
                <a:cs typeface="NikoshBAN" pitchFamily="2" charset="0"/>
              </a:endParaRPr>
            </a:p>
          </p:txBody>
        </p:sp>
        <p:sp>
          <p:nvSpPr>
            <p:cNvPr id="9" name="Up Arrow 8"/>
            <p:cNvSpPr/>
            <p:nvPr/>
          </p:nvSpPr>
          <p:spPr>
            <a:xfrm rot="16200000">
              <a:off x="2894716" y="2998919"/>
              <a:ext cx="381000" cy="3048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700"/>
            </a:p>
          </p:txBody>
        </p:sp>
        <p:sp>
          <p:nvSpPr>
            <p:cNvPr id="10" name="Up Arrow 9"/>
            <p:cNvSpPr/>
            <p:nvPr/>
          </p:nvSpPr>
          <p:spPr>
            <a:xfrm rot="5400000">
              <a:off x="5384270" y="2808419"/>
              <a:ext cx="381000" cy="304800"/>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700"/>
            </a:p>
          </p:txBody>
        </p:sp>
        <p:sp>
          <p:nvSpPr>
            <p:cNvPr id="11" name="Up Arrow 10"/>
            <p:cNvSpPr/>
            <p:nvPr/>
          </p:nvSpPr>
          <p:spPr>
            <a:xfrm rot="12754585">
              <a:off x="3404886" y="4188606"/>
              <a:ext cx="381000" cy="3048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700"/>
            </a:p>
          </p:txBody>
        </p:sp>
        <p:sp>
          <p:nvSpPr>
            <p:cNvPr id="12" name="Up Arrow 11"/>
            <p:cNvSpPr/>
            <p:nvPr/>
          </p:nvSpPr>
          <p:spPr>
            <a:xfrm rot="9036920">
              <a:off x="5384270" y="4193334"/>
              <a:ext cx="381000" cy="304800"/>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700"/>
            </a:p>
          </p:txBody>
        </p:sp>
      </p:grpSp>
      <p:sp>
        <p:nvSpPr>
          <p:cNvPr id="14" name="TextBox 13"/>
          <p:cNvSpPr txBox="1"/>
          <p:nvPr/>
        </p:nvSpPr>
        <p:spPr>
          <a:xfrm>
            <a:off x="2285970" y="3375727"/>
            <a:ext cx="1961547" cy="923330"/>
          </a:xfrm>
          <a:prstGeom prst="rect">
            <a:avLst/>
          </a:prstGeom>
          <a:noFill/>
        </p:spPr>
        <p:txBody>
          <a:bodyPr wrap="square" rtlCol="0">
            <a:spAutoFit/>
          </a:bodyPr>
          <a:lstStyle/>
          <a:p>
            <a:r>
              <a:rPr lang="bn-IN" sz="2700" b="1" dirty="0">
                <a:latin typeface="NikoshBAN" pitchFamily="2" charset="0"/>
                <a:cs typeface="NikoshBAN" pitchFamily="2" charset="0"/>
              </a:rPr>
              <a:t>উদ্ভিদের বায়বীয় অঙ্গের আয়তন</a:t>
            </a:r>
            <a:endParaRPr lang="en-US" sz="2700" b="1" dirty="0">
              <a:latin typeface="NikoshBAN" pitchFamily="2" charset="0"/>
              <a:cs typeface="NikoshBAN" pitchFamily="2" charset="0"/>
            </a:endParaRPr>
          </a:p>
        </p:txBody>
      </p:sp>
      <p:sp>
        <p:nvSpPr>
          <p:cNvPr id="15" name="TextBox 14"/>
          <p:cNvSpPr txBox="1"/>
          <p:nvPr/>
        </p:nvSpPr>
        <p:spPr>
          <a:xfrm>
            <a:off x="7999161" y="6067782"/>
            <a:ext cx="1618954" cy="507831"/>
          </a:xfrm>
          <a:prstGeom prst="rect">
            <a:avLst/>
          </a:prstGeom>
          <a:noFill/>
        </p:spPr>
        <p:txBody>
          <a:bodyPr wrap="square" rtlCol="0">
            <a:spAutoFit/>
          </a:bodyPr>
          <a:lstStyle/>
          <a:p>
            <a:r>
              <a:rPr lang="bn-IN" sz="2700" b="1" dirty="0">
                <a:latin typeface="NikoshBAN" pitchFamily="2" charset="0"/>
                <a:cs typeface="NikoshBAN" pitchFamily="2" charset="0"/>
              </a:rPr>
              <a:t>পত্রের সংখ্যা</a:t>
            </a:r>
            <a:endParaRPr lang="en-US" sz="2700" b="1" dirty="0">
              <a:latin typeface="NikoshBAN" pitchFamily="2" charset="0"/>
              <a:cs typeface="NikoshBAN" pitchFamily="2" charset="0"/>
            </a:endParaRPr>
          </a:p>
        </p:txBody>
      </p:sp>
      <p:sp>
        <p:nvSpPr>
          <p:cNvPr id="16" name="TextBox 15"/>
          <p:cNvSpPr txBox="1"/>
          <p:nvPr/>
        </p:nvSpPr>
        <p:spPr>
          <a:xfrm>
            <a:off x="7639050" y="3265187"/>
            <a:ext cx="1727252" cy="507831"/>
          </a:xfrm>
          <a:prstGeom prst="rect">
            <a:avLst/>
          </a:prstGeom>
          <a:noFill/>
        </p:spPr>
        <p:txBody>
          <a:bodyPr wrap="square" rtlCol="0">
            <a:spAutoFit/>
          </a:bodyPr>
          <a:lstStyle/>
          <a:p>
            <a:pPr algn="ctr"/>
            <a:r>
              <a:rPr lang="bn-IN" sz="2700" b="1" dirty="0">
                <a:latin typeface="NikoshBAN" pitchFamily="2" charset="0"/>
                <a:cs typeface="NikoshBAN" pitchFamily="2" charset="0"/>
              </a:rPr>
              <a:t>পত্ররন্ধ্র</a:t>
            </a:r>
            <a:endParaRPr lang="en-US" sz="2700" b="1" dirty="0">
              <a:latin typeface="NikoshBAN" pitchFamily="2" charset="0"/>
              <a:cs typeface="NikoshBAN" pitchFamily="2" charset="0"/>
            </a:endParaRPr>
          </a:p>
        </p:txBody>
      </p:sp>
      <p:sp>
        <p:nvSpPr>
          <p:cNvPr id="17" name="TextBox 16"/>
          <p:cNvSpPr txBox="1"/>
          <p:nvPr/>
        </p:nvSpPr>
        <p:spPr>
          <a:xfrm>
            <a:off x="1930321" y="5999861"/>
            <a:ext cx="2517300" cy="507831"/>
          </a:xfrm>
          <a:prstGeom prst="rect">
            <a:avLst/>
          </a:prstGeom>
          <a:noFill/>
        </p:spPr>
        <p:txBody>
          <a:bodyPr wrap="square" rtlCol="0">
            <a:spAutoFit/>
          </a:bodyPr>
          <a:lstStyle/>
          <a:p>
            <a:r>
              <a:rPr lang="bn-BD" sz="2700" b="1" dirty="0">
                <a:latin typeface="NikoshBAN" pitchFamily="2" charset="0"/>
                <a:cs typeface="NikoshBAN" pitchFamily="2" charset="0"/>
              </a:rPr>
              <a:t> </a:t>
            </a:r>
            <a:r>
              <a:rPr lang="bn-IN" sz="2700" b="1" dirty="0">
                <a:latin typeface="NikoshBAN" pitchFamily="2" charset="0"/>
                <a:cs typeface="NikoshBAN" pitchFamily="2" charset="0"/>
              </a:rPr>
              <a:t>পত্রফলকের আয়তন</a:t>
            </a:r>
            <a:endParaRPr lang="en-US" sz="2700" b="1" dirty="0">
              <a:latin typeface="NikoshBAN" pitchFamily="2" charset="0"/>
              <a:cs typeface="NikoshBAN" pitchFamily="2" charset="0"/>
            </a:endParaRPr>
          </a:p>
        </p:txBody>
      </p:sp>
      <p:sp>
        <p:nvSpPr>
          <p:cNvPr id="25" name="TextBox 24"/>
          <p:cNvSpPr txBox="1"/>
          <p:nvPr/>
        </p:nvSpPr>
        <p:spPr>
          <a:xfrm>
            <a:off x="1716349" y="607033"/>
            <a:ext cx="4388237" cy="523220"/>
          </a:xfrm>
          <a:prstGeom prst="rect">
            <a:avLst/>
          </a:prstGeom>
          <a:noFill/>
          <a:ln>
            <a:noFill/>
          </a:ln>
        </p:spPr>
        <p:txBody>
          <a:bodyPr wrap="square" rtlCol="0">
            <a:spAutoFit/>
          </a:bodyPr>
          <a:lstStyle/>
          <a:p>
            <a:r>
              <a:rPr lang="bn-IN" sz="2800" dirty="0">
                <a:latin typeface="NikoshBAN" pitchFamily="2" charset="0"/>
                <a:cs typeface="NikoshBAN" pitchFamily="2" charset="0"/>
              </a:rPr>
              <a:t>প্রস্বেদনের</a:t>
            </a:r>
            <a:r>
              <a:rPr lang="en-US" sz="2800" dirty="0">
                <a:latin typeface="NikoshBAN" pitchFamily="2" charset="0"/>
                <a:cs typeface="NikoshBAN" pitchFamily="2" charset="0"/>
              </a:rPr>
              <a:t> </a:t>
            </a:r>
            <a:r>
              <a:rPr lang="bn-BD" sz="2800" dirty="0">
                <a:latin typeface="NikoshBAN" pitchFamily="2" charset="0"/>
                <a:cs typeface="NikoshBAN" pitchFamily="2" charset="0"/>
              </a:rPr>
              <a:t>অভ্যন্তরীণ</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প্রভাবক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কি</a:t>
            </a:r>
            <a:r>
              <a:rPr lang="en-US" sz="2800" dirty="0">
                <a:latin typeface="NikoshBAN" pitchFamily="2" charset="0"/>
                <a:cs typeface="NikoshBAN" pitchFamily="2"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6204" y="1199284"/>
            <a:ext cx="3473433" cy="18198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645" y="4625731"/>
            <a:ext cx="1964609" cy="1442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797" y="1739514"/>
            <a:ext cx="2563825" cy="1571625"/>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907" y="4384949"/>
            <a:ext cx="3028950" cy="1514475"/>
          </a:xfrm>
          <a:prstGeom prst="rect">
            <a:avLst/>
          </a:prstGeom>
        </p:spPr>
      </p:pic>
    </p:spTree>
    <p:extLst>
      <p:ext uri="{BB962C8B-B14F-4D97-AF65-F5344CB8AC3E}">
        <p14:creationId xmlns:p14="http://schemas.microsoft.com/office/powerpoint/2010/main" val="17850437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8436" y="525487"/>
            <a:ext cx="1300654"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700" b="1" dirty="0">
                <a:latin typeface="NikoshBAN" pitchFamily="2" charset="0"/>
                <a:cs typeface="NikoshBAN" pitchFamily="2" charset="0"/>
              </a:rPr>
              <a:t>পত্ররন্ধ্র</a:t>
            </a:r>
            <a:endParaRPr lang="en-US" sz="2700" b="1" dirty="0">
              <a:latin typeface="NikoshBAN" pitchFamily="2" charset="0"/>
              <a:cs typeface="NikoshBAN" pitchFamily="2" charset="0"/>
            </a:endParaRPr>
          </a:p>
        </p:txBody>
      </p:sp>
      <p:sp>
        <p:nvSpPr>
          <p:cNvPr id="3" name="TextBox 2"/>
          <p:cNvSpPr txBox="1"/>
          <p:nvPr/>
        </p:nvSpPr>
        <p:spPr>
          <a:xfrm>
            <a:off x="1551214" y="1338391"/>
            <a:ext cx="5382986" cy="830997"/>
          </a:xfrm>
          <a:prstGeom prst="rect">
            <a:avLst/>
          </a:prstGeom>
          <a:noFill/>
        </p:spPr>
        <p:txBody>
          <a:bodyPr wrap="square" rtlCol="0">
            <a:spAutoFit/>
          </a:bodyPr>
          <a:lstStyle/>
          <a:p>
            <a:pPr algn="just"/>
            <a:r>
              <a:rPr lang="bn-BD" sz="2400" b="1" dirty="0">
                <a:latin typeface="NikoshBAN" panose="02000000000000000000" pitchFamily="2" charset="0"/>
                <a:cs typeface="NikoshBAN" panose="02000000000000000000" pitchFamily="2" charset="0"/>
              </a:rPr>
              <a:t>ত্বকরন্ধের</a:t>
            </a:r>
            <a:r>
              <a:rPr lang="bn-BD" sz="2400" dirty="0">
                <a:latin typeface="NikoshBAN" panose="02000000000000000000" pitchFamily="2" charset="0"/>
                <a:cs typeface="NikoshBAN" panose="02000000000000000000" pitchFamily="2" charset="0"/>
              </a:rPr>
              <a:t> সংখ্যা, আয়তন, গঠন ও অবস্থানের উপর প্রস্বেদন হারের তারতম্য ঘটে। </a:t>
            </a:r>
            <a:endParaRPr lang="en-US" sz="2400" dirty="0">
              <a:latin typeface="NikoshBAN" pitchFamily="2" charset="0"/>
              <a:cs typeface="NikoshBAN" pitchFamily="2" charset="0"/>
            </a:endParaRPr>
          </a:p>
        </p:txBody>
      </p:sp>
      <p:sp>
        <p:nvSpPr>
          <p:cNvPr id="6" name="TextBox 5"/>
          <p:cNvSpPr txBox="1"/>
          <p:nvPr/>
        </p:nvSpPr>
        <p:spPr>
          <a:xfrm>
            <a:off x="1879023" y="3834699"/>
            <a:ext cx="1626177"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2700" b="1" dirty="0">
                <a:latin typeface="NikoshBAN" pitchFamily="2" charset="0"/>
                <a:cs typeface="NikoshBAN" pitchFamily="2" charset="0"/>
              </a:rPr>
              <a:t>পত্রের সংখ্যা</a:t>
            </a:r>
            <a:endParaRPr lang="en-US" sz="2700" b="1" dirty="0">
              <a:latin typeface="NikoshBAN" pitchFamily="2" charset="0"/>
              <a:cs typeface="NikoshBAN" pitchFamily="2" charset="0"/>
            </a:endParaRPr>
          </a:p>
        </p:txBody>
      </p:sp>
      <p:sp>
        <p:nvSpPr>
          <p:cNvPr id="7" name="TextBox 6"/>
          <p:cNvSpPr txBox="1"/>
          <p:nvPr/>
        </p:nvSpPr>
        <p:spPr>
          <a:xfrm>
            <a:off x="5420999" y="4800601"/>
            <a:ext cx="4866002" cy="830997"/>
          </a:xfrm>
          <a:prstGeom prst="rect">
            <a:avLst/>
          </a:prstGeom>
          <a:noFill/>
        </p:spPr>
        <p:txBody>
          <a:bodyPr wrap="square" rtlCol="0">
            <a:spAutoFit/>
          </a:bodyPr>
          <a:lstStyle/>
          <a:p>
            <a:pPr algn="just"/>
            <a:r>
              <a:rPr lang="bn-BD" sz="2400" b="1" dirty="0">
                <a:latin typeface="NikoshBAN" panose="02000000000000000000" pitchFamily="2" charset="0"/>
                <a:cs typeface="NikoshBAN" panose="02000000000000000000" pitchFamily="2" charset="0"/>
              </a:rPr>
              <a:t>পত্রের</a:t>
            </a:r>
            <a:r>
              <a:rPr lang="bn-BD" sz="2400" dirty="0">
                <a:latin typeface="NikoshBAN" panose="02000000000000000000" pitchFamily="2" charset="0"/>
                <a:cs typeface="NikoshBAN" panose="02000000000000000000" pitchFamily="2" charset="0"/>
              </a:rPr>
              <a:t> সংখ্যা ও অবস্থানের উপর প্রস্বেদন হারে তারতম্য লক্ষ্য করা যায়। </a:t>
            </a:r>
            <a:endParaRPr lang="en-US" sz="2400" dirty="0">
              <a:latin typeface="NikoshBAN" pitchFamily="2" charset="0"/>
              <a:cs typeface="NikoshBAN"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424144"/>
            <a:ext cx="2547542" cy="18198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615" y="4648201"/>
            <a:ext cx="3028950" cy="1514475"/>
          </a:xfrm>
          <a:prstGeom prst="rect">
            <a:avLst/>
          </a:prstGeom>
        </p:spPr>
      </p:pic>
    </p:spTree>
    <p:extLst>
      <p:ext uri="{BB962C8B-B14F-4D97-AF65-F5344CB8AC3E}">
        <p14:creationId xmlns:p14="http://schemas.microsoft.com/office/powerpoint/2010/main" val="217764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CE5A7D7-29EA-4A3E-8312-7A1D2EEE9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72" y="428436"/>
            <a:ext cx="11342188" cy="6429564"/>
          </a:xfrm>
          <a:prstGeom prst="rect">
            <a:avLst/>
          </a:prstGeom>
        </p:spPr>
      </p:pic>
      <p:sp>
        <p:nvSpPr>
          <p:cNvPr id="6" name="Text Placeholder 3"/>
          <p:cNvSpPr txBox="1">
            <a:spLocks/>
          </p:cNvSpPr>
          <p:nvPr/>
        </p:nvSpPr>
        <p:spPr>
          <a:xfrm>
            <a:off x="1368388" y="895839"/>
            <a:ext cx="3139217" cy="432197"/>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smtClean="0">
                <a:latin typeface="NikoshBAN" panose="02000000000000000000" pitchFamily="2" charset="0"/>
                <a:cs typeface="NikoshBAN" panose="02000000000000000000" pitchFamily="2" charset="0"/>
              </a:rPr>
              <a:t>শিক্ষক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পরিচিতি</a:t>
            </a:r>
            <a:endParaRPr lang="en-US" dirty="0">
              <a:latin typeface="NikoshBAN" panose="02000000000000000000" pitchFamily="2" charset="0"/>
              <a:cs typeface="NikoshBAN" panose="02000000000000000000" pitchFamily="2" charset="0"/>
            </a:endParaRPr>
          </a:p>
        </p:txBody>
      </p:sp>
      <p:sp>
        <p:nvSpPr>
          <p:cNvPr id="7" name="Content Placeholder 4"/>
          <p:cNvSpPr txBox="1">
            <a:spLocks/>
          </p:cNvSpPr>
          <p:nvPr/>
        </p:nvSpPr>
        <p:spPr>
          <a:xfrm>
            <a:off x="814744" y="3259487"/>
            <a:ext cx="5228822" cy="294548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latin typeface="NikoshBAN" panose="02000000000000000000" pitchFamily="2" charset="0"/>
                <a:cs typeface="NikoshBAN" panose="02000000000000000000" pitchFamily="2" charset="0"/>
              </a:rPr>
              <a:t>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জসিম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উদ্দিন</a:t>
            </a:r>
            <a:r>
              <a:rPr lang="en-US" dirty="0" smtClean="0">
                <a:latin typeface="NikoshBAN" panose="02000000000000000000" pitchFamily="2" charset="0"/>
                <a:cs typeface="NikoshBAN" panose="02000000000000000000" pitchFamily="2" charset="0"/>
              </a:rPr>
              <a:t> </a:t>
            </a:r>
          </a:p>
          <a:p>
            <a:r>
              <a:rPr lang="en-US" dirty="0" err="1" smtClean="0">
                <a:latin typeface="NikoshBAN" panose="02000000000000000000" pitchFamily="2" charset="0"/>
                <a:cs typeface="NikoshBAN" panose="02000000000000000000" pitchFamily="2" charset="0"/>
              </a:rPr>
              <a:t>সহকারী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শিক্ষক</a:t>
            </a:r>
            <a:r>
              <a:rPr lang="en-US" dirty="0" smtClean="0">
                <a:latin typeface="NikoshBAN" panose="02000000000000000000" pitchFamily="2" charset="0"/>
                <a:cs typeface="NikoshBAN" panose="02000000000000000000" pitchFamily="2" charset="0"/>
              </a:rPr>
              <a:t> </a:t>
            </a:r>
          </a:p>
          <a:p>
            <a:r>
              <a:rPr lang="en-US" dirty="0" err="1" smtClean="0">
                <a:latin typeface="NikoshBAN" panose="02000000000000000000" pitchFamily="2" charset="0"/>
                <a:cs typeface="NikoshBAN" panose="02000000000000000000" pitchFamily="2" charset="0"/>
              </a:rPr>
              <a:t>ভবানীগঞ্জ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সরকারী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বালিকা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উচ্চ</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বিদ্যালয়</a:t>
            </a:r>
            <a:r>
              <a:rPr lang="en-US" dirty="0" smtClean="0">
                <a:latin typeface="NikoshBAN" panose="02000000000000000000" pitchFamily="2" charset="0"/>
                <a:cs typeface="NikoshBAN" panose="02000000000000000000" pitchFamily="2" charset="0"/>
              </a:rPr>
              <a:t>,</a:t>
            </a:r>
          </a:p>
          <a:p>
            <a:pPr marL="0" indent="0">
              <a:buFont typeface="Arial" panose="020B0604020202020204" pitchFamily="34" charset="0"/>
              <a:buNone/>
            </a:pP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বাগমারা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রাজশাহী</a:t>
            </a:r>
            <a:r>
              <a:rPr lang="en-US" dirty="0" smtClean="0">
                <a:latin typeface="NikoshBAN" panose="02000000000000000000" pitchFamily="2" charset="0"/>
                <a:cs typeface="NikoshBAN" panose="02000000000000000000" pitchFamily="2" charset="0"/>
              </a:rPr>
              <a:t>।  </a:t>
            </a:r>
          </a:p>
          <a:p>
            <a:r>
              <a:rPr lang="bn-IN" dirty="0" smtClean="0">
                <a:latin typeface="NikoshBAN" pitchFamily="2" charset="0"/>
                <a:cs typeface="NikoshBAN" pitchFamily="2" charset="0"/>
              </a:rPr>
              <a:t>মোবাইলঃ </a:t>
            </a:r>
            <a:r>
              <a:rPr lang="en-US" dirty="0" smtClean="0">
                <a:latin typeface="NikoshBAN" pitchFamily="2" charset="0"/>
                <a:cs typeface="NikoshBAN" pitchFamily="2" charset="0"/>
              </a:rPr>
              <a:t>০১৭২৩১১৭৫৪৮ </a:t>
            </a:r>
          </a:p>
          <a:p>
            <a:r>
              <a:rPr lang="en-US" dirty="0" smtClean="0">
                <a:latin typeface="NikoshBAN" pitchFamily="2" charset="0"/>
                <a:cs typeface="NikoshBAN" pitchFamily="2" charset="0"/>
              </a:rPr>
              <a:t>E-mail: zasimuddinpb@gmail.com</a:t>
            </a:r>
          </a:p>
          <a:p>
            <a:pPr marL="0" indent="0">
              <a:buFont typeface="Arial" panose="020B0604020202020204" pitchFamily="34" charset="0"/>
              <a:buNone/>
            </a:pPr>
            <a:endParaRPr lang="en-US" dirty="0">
              <a:latin typeface="NikoshBAN" panose="02000000000000000000" pitchFamily="2" charset="0"/>
              <a:cs typeface="NikoshBAN" panose="02000000000000000000" pitchFamily="2" charset="0"/>
            </a:endParaRPr>
          </a:p>
        </p:txBody>
      </p:sp>
      <p:sp>
        <p:nvSpPr>
          <p:cNvPr id="9" name="Text Placeholder 5"/>
          <p:cNvSpPr txBox="1">
            <a:spLocks/>
          </p:cNvSpPr>
          <p:nvPr/>
        </p:nvSpPr>
        <p:spPr>
          <a:xfrm>
            <a:off x="7653270" y="1130822"/>
            <a:ext cx="3139214" cy="432197"/>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পরিচিতি</a:t>
            </a:r>
            <a:endParaRPr lang="en-US" dirty="0">
              <a:latin typeface="NikoshBAN" panose="02000000000000000000" pitchFamily="2" charset="0"/>
              <a:cs typeface="NikoshBAN" panose="02000000000000000000" pitchFamily="2" charset="0"/>
            </a:endParaRPr>
          </a:p>
        </p:txBody>
      </p:sp>
      <p:sp>
        <p:nvSpPr>
          <p:cNvPr id="10" name="Content Placeholder 6"/>
          <p:cNvSpPr txBox="1">
            <a:spLocks/>
          </p:cNvSpPr>
          <p:nvPr/>
        </p:nvSpPr>
        <p:spPr>
          <a:xfrm>
            <a:off x="6588602" y="2265405"/>
            <a:ext cx="5126058" cy="337474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bn-IN" dirty="0" smtClean="0">
                <a:latin typeface="NikoshBAN" panose="02000000000000000000" pitchFamily="2" charset="0"/>
                <a:cs typeface="NikoshBAN" panose="02000000000000000000" pitchFamily="2" charset="0"/>
              </a:rPr>
              <a:t>শ্রেণি : </a:t>
            </a:r>
            <a:r>
              <a:rPr lang="en-US" dirty="0" smtClean="0">
                <a:latin typeface="NikoshBAN" panose="02000000000000000000" pitchFamily="2" charset="0"/>
                <a:cs typeface="NikoshBAN" panose="02000000000000000000" pitchFamily="2" charset="0"/>
              </a:rPr>
              <a:t>৯</a:t>
            </a:r>
            <a:r>
              <a:rPr lang="bn-IN" dirty="0" smtClean="0">
                <a:latin typeface="NikoshBAN" panose="02000000000000000000" pitchFamily="2" charset="0"/>
                <a:cs typeface="NikoshBAN" panose="02000000000000000000" pitchFamily="2" charset="0"/>
              </a:rPr>
              <a:t>ম/ ১০ম</a:t>
            </a:r>
          </a:p>
          <a:p>
            <a:r>
              <a:rPr lang="bn-IN" dirty="0" smtClean="0">
                <a:latin typeface="NikoshBAN" panose="02000000000000000000" pitchFamily="2" charset="0"/>
                <a:cs typeface="NikoshBAN" panose="02000000000000000000" pitchFamily="2" charset="0"/>
              </a:rPr>
              <a:t>বিষয় : </a:t>
            </a:r>
            <a:r>
              <a:rPr lang="en-US" dirty="0" err="1" smtClean="0">
                <a:latin typeface="NikoshBAN" panose="02000000000000000000" pitchFamily="2" charset="0"/>
                <a:cs typeface="NikoshBAN" panose="02000000000000000000" pitchFamily="2" charset="0"/>
              </a:rPr>
              <a:t>জীববিজ্ঞান</a:t>
            </a:r>
            <a:r>
              <a:rPr lang="en-US" dirty="0" smtClean="0">
                <a:latin typeface="NikoshBAN" panose="02000000000000000000" pitchFamily="2" charset="0"/>
                <a:cs typeface="NikoshBAN" panose="02000000000000000000" pitchFamily="2" charset="0"/>
              </a:rPr>
              <a:t> </a:t>
            </a:r>
            <a:endParaRPr lang="bn-IN" dirty="0" smtClean="0">
              <a:latin typeface="NikoshBAN" panose="02000000000000000000" pitchFamily="2" charset="0"/>
              <a:cs typeface="NikoshBAN" panose="02000000000000000000" pitchFamily="2" charset="0"/>
            </a:endParaRPr>
          </a:p>
          <a:p>
            <a:r>
              <a:rPr lang="bn-IN" dirty="0" smtClean="0">
                <a:latin typeface="NikoshBAN" panose="02000000000000000000" pitchFamily="2" charset="0"/>
                <a:cs typeface="NikoshBAN" panose="02000000000000000000" pitchFamily="2" charset="0"/>
              </a:rPr>
              <a:t>অধ্যায় : </a:t>
            </a:r>
            <a:r>
              <a:rPr lang="en-US" dirty="0" err="1" smtClean="0">
                <a:latin typeface="NikoshBAN" panose="02000000000000000000" pitchFamily="2" charset="0"/>
                <a:cs typeface="NikoshBAN" panose="02000000000000000000" pitchFamily="2" charset="0"/>
              </a:rPr>
              <a:t>ষষ্ঠ</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পরিবহন</a:t>
            </a:r>
            <a:r>
              <a:rPr lang="en-US" dirty="0" smtClean="0">
                <a:latin typeface="NikoshBAN" panose="02000000000000000000" pitchFamily="2" charset="0"/>
                <a:cs typeface="NikoshBAN" panose="02000000000000000000" pitchFamily="2" charset="0"/>
              </a:rPr>
              <a:t>)   </a:t>
            </a:r>
          </a:p>
          <a:p>
            <a:r>
              <a:rPr lang="en-US" dirty="0" err="1" smtClean="0">
                <a:latin typeface="NikoshBAN" panose="02000000000000000000" pitchFamily="2" charset="0"/>
                <a:cs typeface="NikoshBAN" panose="02000000000000000000" pitchFamily="2" charset="0"/>
              </a:rPr>
              <a:t>পাঠের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শিরোণামঃ</a:t>
            </a:r>
            <a:r>
              <a:rPr lang="bn-IN"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প্রস্বেদন</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ও এর প্রভাবকসমূহ </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r>
              <a:rPr lang="bn-IN" dirty="0" smtClean="0">
                <a:latin typeface="NikoshBAN" panose="02000000000000000000" pitchFamily="2" charset="0"/>
                <a:cs typeface="NikoshBAN" panose="02000000000000000000" pitchFamily="2" charset="0"/>
              </a:rPr>
              <a:t>ক্লাসঃ ৫০ মিনিট</a:t>
            </a:r>
            <a:endParaRPr lang="en-US"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048" y="1458154"/>
            <a:ext cx="1854557" cy="1801333"/>
          </a:xfrm>
          <a:prstGeom prst="rect">
            <a:avLst/>
          </a:prstGeom>
        </p:spPr>
      </p:pic>
    </p:spTree>
    <p:extLst>
      <p:ext uri="{BB962C8B-B14F-4D97-AF65-F5344CB8AC3E}">
        <p14:creationId xmlns:p14="http://schemas.microsoft.com/office/powerpoint/2010/main" val="600938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9" grpId="0" build="p"/>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153" y="577242"/>
            <a:ext cx="2408764"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700" b="1" dirty="0">
                <a:latin typeface="NikoshBAN" pitchFamily="2" charset="0"/>
                <a:cs typeface="NikoshBAN" pitchFamily="2" charset="0"/>
              </a:rPr>
              <a:t>পত্রফলকের আয়তন</a:t>
            </a:r>
            <a:endParaRPr lang="en-US" sz="2700" b="1" dirty="0">
              <a:latin typeface="NikoshBAN" pitchFamily="2" charset="0"/>
              <a:cs typeface="NikoshBAN" pitchFamily="2" charset="0"/>
            </a:endParaRPr>
          </a:p>
        </p:txBody>
      </p:sp>
      <p:sp>
        <p:nvSpPr>
          <p:cNvPr id="3" name="TextBox 2"/>
          <p:cNvSpPr txBox="1"/>
          <p:nvPr/>
        </p:nvSpPr>
        <p:spPr>
          <a:xfrm>
            <a:off x="1551214" y="1338391"/>
            <a:ext cx="5382986" cy="830997"/>
          </a:xfrm>
          <a:prstGeom prst="rect">
            <a:avLst/>
          </a:prstGeom>
          <a:noFill/>
        </p:spPr>
        <p:txBody>
          <a:bodyPr wrap="square" rtlCol="0">
            <a:spAutoFit/>
          </a:bodyPr>
          <a:lstStyle/>
          <a:p>
            <a:pPr algn="just"/>
            <a:r>
              <a:rPr lang="bn-BD" sz="2400" b="1" dirty="0">
                <a:latin typeface="NikoshBAN" panose="02000000000000000000" pitchFamily="2" charset="0"/>
                <a:cs typeface="NikoshBAN" panose="02000000000000000000" pitchFamily="2" charset="0"/>
              </a:rPr>
              <a:t>পত্রফলকের</a:t>
            </a:r>
            <a:r>
              <a:rPr lang="bn-BD" sz="2400" dirty="0">
                <a:latin typeface="NikoshBAN" panose="02000000000000000000" pitchFamily="2" charset="0"/>
                <a:cs typeface="NikoshBAN" panose="02000000000000000000" pitchFamily="2" charset="0"/>
              </a:rPr>
              <a:t> আয়তন বড় হলে প্রস্বেদনের হার বেড়ে যায়, আয়তন কমে গেলে প্রস্বেদনের হারও কমে যায়।</a:t>
            </a:r>
            <a:endParaRPr lang="en-US" sz="2400" dirty="0">
              <a:latin typeface="NikoshBAN" pitchFamily="2" charset="0"/>
              <a:cs typeface="NikoshBAN" pitchFamily="2" charset="0"/>
            </a:endParaRPr>
          </a:p>
        </p:txBody>
      </p:sp>
      <p:sp>
        <p:nvSpPr>
          <p:cNvPr id="7" name="TextBox 6"/>
          <p:cNvSpPr txBox="1"/>
          <p:nvPr/>
        </p:nvSpPr>
        <p:spPr>
          <a:xfrm>
            <a:off x="5420999" y="4800601"/>
            <a:ext cx="4866002" cy="830997"/>
          </a:xfrm>
          <a:prstGeom prst="rect">
            <a:avLst/>
          </a:prstGeom>
          <a:noFill/>
        </p:spPr>
        <p:txBody>
          <a:bodyPr wrap="square" rtlCol="0">
            <a:spAutoFit/>
          </a:bodyPr>
          <a:lstStyle/>
          <a:p>
            <a:pPr algn="just"/>
            <a:r>
              <a:rPr lang="bn-BD" sz="2400" b="1" dirty="0">
                <a:latin typeface="NikoshBAN" panose="02000000000000000000" pitchFamily="2" charset="0"/>
                <a:cs typeface="NikoshBAN" panose="02000000000000000000" pitchFamily="2" charset="0"/>
              </a:rPr>
              <a:t>পাতা</a:t>
            </a:r>
            <a:r>
              <a:rPr lang="bn-BD" sz="2400" dirty="0">
                <a:latin typeface="NikoshBAN" panose="02000000000000000000" pitchFamily="2" charset="0"/>
                <a:cs typeface="NikoshBAN" panose="02000000000000000000" pitchFamily="2" charset="0"/>
              </a:rPr>
              <a:t> ও কাণ্ডসহ উদ্ভিদের বায়বীয় অঙ্গের কলেবর বৃদ্ধি পেলে প্রস্বেদনের হার বেড়ে যায়। </a:t>
            </a:r>
            <a:endParaRPr lang="en-US" sz="2400" dirty="0">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1" y="705273"/>
            <a:ext cx="2743201" cy="1833446"/>
          </a:xfrm>
          <a:prstGeom prst="rect">
            <a:avLst/>
          </a:prstGeom>
        </p:spPr>
      </p:pic>
      <p:sp>
        <p:nvSpPr>
          <p:cNvPr id="11" name="TextBox 10"/>
          <p:cNvSpPr txBox="1"/>
          <p:nvPr/>
        </p:nvSpPr>
        <p:spPr>
          <a:xfrm>
            <a:off x="2285970" y="3375727"/>
            <a:ext cx="1961547" cy="923330"/>
          </a:xfrm>
          <a:prstGeom prst="rect">
            <a:avLst/>
          </a:prstGeom>
          <a:noFill/>
        </p:spPr>
        <p:txBody>
          <a:bodyPr wrap="square" rtlCol="0">
            <a:spAutoFit/>
          </a:bodyPr>
          <a:lstStyle/>
          <a:p>
            <a:r>
              <a:rPr lang="bn-IN" sz="2700" b="1" dirty="0">
                <a:latin typeface="NikoshBAN" pitchFamily="2" charset="0"/>
                <a:cs typeface="NikoshBAN" pitchFamily="2" charset="0"/>
              </a:rPr>
              <a:t>উদ্ভিদের বায়বীয় অঙ্গের আয়তন</a:t>
            </a:r>
            <a:endParaRPr lang="en-US" sz="2700" b="1" dirty="0">
              <a:latin typeface="NikoshBAN" pitchFamily="2" charset="0"/>
              <a:cs typeface="NikoshBAN"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830" y="4299058"/>
            <a:ext cx="2739571" cy="2025543"/>
          </a:xfrm>
          <a:prstGeom prst="rect">
            <a:avLst/>
          </a:prstGeom>
        </p:spPr>
      </p:pic>
    </p:spTree>
    <p:extLst>
      <p:ext uri="{BB962C8B-B14F-4D97-AF65-F5344CB8AC3E}">
        <p14:creationId xmlns:p14="http://schemas.microsoft.com/office/powerpoint/2010/main" val="42247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609600"/>
            <a:ext cx="2438400" cy="76944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spPr>
        <p:txBody>
          <a:bodyPr wrap="square" rtlCol="0">
            <a:spAutoFit/>
          </a:bodyPr>
          <a:lstStyle/>
          <a:p>
            <a:r>
              <a:rPr lang="bn-BD" sz="4400" dirty="0" smtClean="0">
                <a:latin typeface="NikoshBAN" pitchFamily="2" charset="0"/>
                <a:cs typeface="NikoshBAN" pitchFamily="2" charset="0"/>
              </a:rPr>
              <a:t>দলগত কাজ</a:t>
            </a:r>
            <a:endParaRPr lang="en-US" sz="4400" dirty="0">
              <a:latin typeface="NikoshBAN" pitchFamily="2" charset="0"/>
              <a:cs typeface="NikoshBAN" pitchFamily="2" charset="0"/>
            </a:endParaRPr>
          </a:p>
        </p:txBody>
      </p:sp>
      <p:sp>
        <p:nvSpPr>
          <p:cNvPr id="6" name="TextBox 5"/>
          <p:cNvSpPr txBox="1"/>
          <p:nvPr/>
        </p:nvSpPr>
        <p:spPr>
          <a:xfrm>
            <a:off x="8915399" y="732710"/>
            <a:ext cx="1832812" cy="523220"/>
          </a:xfrm>
          <a:prstGeom prst="rect">
            <a:avLst/>
          </a:prstGeom>
          <a:noFill/>
        </p:spPr>
        <p:txBody>
          <a:bodyPr wrap="square" rtlCol="0">
            <a:spAutoFit/>
          </a:bodyPr>
          <a:lstStyle/>
          <a:p>
            <a:r>
              <a:rPr lang="bn-BD" sz="2800" dirty="0" smtClean="0">
                <a:latin typeface="NikoshBAN" pitchFamily="2" charset="0"/>
                <a:cs typeface="NikoshBAN" pitchFamily="2" charset="0"/>
              </a:rPr>
              <a:t>সময় : ৮ মি</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7" name="TextBox 6"/>
          <p:cNvSpPr txBox="1"/>
          <p:nvPr/>
        </p:nvSpPr>
        <p:spPr>
          <a:xfrm>
            <a:off x="1118937" y="1743881"/>
            <a:ext cx="9629274"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পরীক্ষা ১</a:t>
            </a:r>
            <a:r>
              <a:rPr lang="en-US"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প্রস্বেদনের পরীক্ষা</a:t>
            </a:r>
            <a:r>
              <a:rPr lang="en-US" sz="4000" dirty="0" smtClean="0">
                <a:latin typeface="NikoshBAN" panose="02000000000000000000" pitchFamily="2" charset="0"/>
                <a:cs typeface="NikoshBAN" panose="02000000000000000000" pitchFamily="2" charset="0"/>
              </a:rPr>
              <a:t> ক</a:t>
            </a:r>
            <a:r>
              <a:rPr lang="bn-BD" sz="4000" dirty="0" smtClean="0">
                <a:latin typeface="NikoshBAN" panose="02000000000000000000" pitchFamily="2" charset="0"/>
                <a:cs typeface="NikoshBAN" panose="02000000000000000000" pitchFamily="2" charset="0"/>
              </a:rPr>
              <a:t>রে ছকটি পূরণ কর </a:t>
            </a:r>
            <a:r>
              <a:rPr lang="en-US" sz="4000" dirty="0" smtClean="0">
                <a:latin typeface="NikoshBAN" panose="02000000000000000000" pitchFamily="2" charset="0"/>
                <a:cs typeface="NikoshBAN" panose="02000000000000000000" pitchFamily="2" charset="0"/>
              </a:rPr>
              <a:t> । </a:t>
            </a:r>
            <a:endParaRPr lang="en-GB" sz="4000" dirty="0">
              <a:latin typeface="NikoshBAN" panose="02000000000000000000" pitchFamily="2" charset="0"/>
              <a:cs typeface="NikoshBAN" panose="020000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48754250"/>
              </p:ext>
            </p:extLst>
          </p:nvPr>
        </p:nvGraphicFramePr>
        <p:xfrm>
          <a:off x="1118937" y="2456548"/>
          <a:ext cx="9757615" cy="3539745"/>
        </p:xfrm>
        <a:graphic>
          <a:graphicData uri="http://schemas.openxmlformats.org/drawingml/2006/table">
            <a:tbl>
              <a:tblPr firstRow="1" bandRow="1">
                <a:tableStyleId>{5940675A-B579-460E-94D1-54222C63F5DA}</a:tableStyleId>
              </a:tblPr>
              <a:tblGrid>
                <a:gridCol w="1951523"/>
                <a:gridCol w="1951523"/>
                <a:gridCol w="1951523"/>
                <a:gridCol w="1951523"/>
                <a:gridCol w="1951523"/>
              </a:tblGrid>
              <a:tr h="707949">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707949">
                <a:tc>
                  <a:txBody>
                    <a:bodyPr/>
                    <a:lstStyle/>
                    <a:p>
                      <a:endParaRPr lang="en-GB" dirty="0"/>
                    </a:p>
                  </a:txBody>
                  <a:tcPr/>
                </a:tc>
                <a:tc rowSpan="4">
                  <a:txBody>
                    <a:bodyPr/>
                    <a:lstStyle/>
                    <a:p>
                      <a:endParaRPr lang="en-GB" dirty="0"/>
                    </a:p>
                  </a:txBody>
                  <a:tcPr/>
                </a:tc>
                <a:tc rowSpan="4">
                  <a:txBody>
                    <a:bodyPr/>
                    <a:lstStyle/>
                    <a:p>
                      <a:endParaRPr lang="en-GB" dirty="0"/>
                    </a:p>
                  </a:txBody>
                  <a:tcPr/>
                </a:tc>
                <a:tc rowSpan="4">
                  <a:txBody>
                    <a:bodyPr/>
                    <a:lstStyle/>
                    <a:p>
                      <a:endParaRPr lang="en-GB" dirty="0"/>
                    </a:p>
                  </a:txBody>
                  <a:tcPr/>
                </a:tc>
                <a:tc>
                  <a:txBody>
                    <a:bodyPr/>
                    <a:lstStyle/>
                    <a:p>
                      <a:endParaRPr lang="en-GB"/>
                    </a:p>
                  </a:txBody>
                  <a:tcPr/>
                </a:tc>
              </a:tr>
              <a:tr h="707949">
                <a:tc>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GB"/>
                    </a:p>
                  </a:txBody>
                  <a:tcPr/>
                </a:tc>
              </a:tr>
              <a:tr h="707949">
                <a:tc>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GB"/>
                    </a:p>
                  </a:txBody>
                  <a:tcPr/>
                </a:tc>
              </a:tr>
              <a:tr h="707949">
                <a:tc>
                  <a:txBody>
                    <a:bodyPr/>
                    <a:lstStyle/>
                    <a:p>
                      <a:endParaRPr lang="en-GB" dirty="0"/>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GB" dirty="0"/>
                    </a:p>
                  </a:txBody>
                  <a:tcPr/>
                </a:tc>
              </a:tr>
            </a:tbl>
          </a:graphicData>
        </a:graphic>
      </p:graphicFrame>
      <p:sp>
        <p:nvSpPr>
          <p:cNvPr id="9" name="TextBox 8"/>
          <p:cNvSpPr txBox="1"/>
          <p:nvPr/>
        </p:nvSpPr>
        <p:spPr>
          <a:xfrm>
            <a:off x="3473117" y="2757297"/>
            <a:ext cx="1495927"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কার্যপদ্ধতি  </a:t>
            </a:r>
            <a:endParaRPr lang="en-GB" sz="2800" dirty="0">
              <a:latin typeface="NikoshBAN" panose="02000000000000000000" pitchFamily="2" charset="0"/>
              <a:cs typeface="NikoshBAN" panose="02000000000000000000" pitchFamily="2" charset="0"/>
            </a:endParaRPr>
          </a:p>
        </p:txBody>
      </p:sp>
      <p:sp>
        <p:nvSpPr>
          <p:cNvPr id="10" name="TextBox 9"/>
          <p:cNvSpPr txBox="1"/>
          <p:nvPr/>
        </p:nvSpPr>
        <p:spPr>
          <a:xfrm>
            <a:off x="5414211" y="2757297"/>
            <a:ext cx="1223211"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পর্যবেক্ষণ</a:t>
            </a:r>
            <a:endParaRPr lang="en-GB" sz="2800" dirty="0">
              <a:latin typeface="NikoshBAN" panose="02000000000000000000" pitchFamily="2" charset="0"/>
              <a:cs typeface="NikoshBAN" panose="02000000000000000000" pitchFamily="2" charset="0"/>
            </a:endParaRPr>
          </a:p>
        </p:txBody>
      </p:sp>
      <p:sp>
        <p:nvSpPr>
          <p:cNvPr id="11" name="TextBox 10"/>
          <p:cNvSpPr txBox="1"/>
          <p:nvPr/>
        </p:nvSpPr>
        <p:spPr>
          <a:xfrm>
            <a:off x="7355305" y="2757297"/>
            <a:ext cx="1223211"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সিদ্ধান্ত  </a:t>
            </a:r>
            <a:endParaRPr lang="en-GB" sz="2800" dirty="0">
              <a:latin typeface="NikoshBAN" panose="02000000000000000000" pitchFamily="2" charset="0"/>
              <a:cs typeface="NikoshBAN" panose="02000000000000000000" pitchFamily="2" charset="0"/>
            </a:endParaRPr>
          </a:p>
        </p:txBody>
      </p:sp>
      <p:sp>
        <p:nvSpPr>
          <p:cNvPr id="12" name="TextBox 11"/>
          <p:cNvSpPr txBox="1"/>
          <p:nvPr/>
        </p:nvSpPr>
        <p:spPr>
          <a:xfrm>
            <a:off x="1698458" y="2757297"/>
            <a:ext cx="1223211"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উপকরণ </a:t>
            </a:r>
            <a:endParaRPr lang="en-GB" sz="2800" dirty="0">
              <a:latin typeface="NikoshBAN" panose="02000000000000000000" pitchFamily="2" charset="0"/>
              <a:cs typeface="NikoshBAN" panose="02000000000000000000" pitchFamily="2" charset="0"/>
            </a:endParaRPr>
          </a:p>
        </p:txBody>
      </p:sp>
      <p:sp>
        <p:nvSpPr>
          <p:cNvPr id="13" name="TextBox 12"/>
          <p:cNvSpPr txBox="1"/>
          <p:nvPr/>
        </p:nvSpPr>
        <p:spPr>
          <a:xfrm>
            <a:off x="9376611" y="2757297"/>
            <a:ext cx="1223211"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সতর্কতা  </a:t>
            </a:r>
            <a:endParaRPr lang="en-GB" sz="2800" dirty="0">
              <a:latin typeface="NikoshBAN" panose="02000000000000000000" pitchFamily="2" charset="0"/>
              <a:cs typeface="NikoshBAN" panose="02000000000000000000" pitchFamily="2" charset="0"/>
            </a:endParaRPr>
          </a:p>
        </p:txBody>
      </p:sp>
      <p:sp>
        <p:nvSpPr>
          <p:cNvPr id="14" name="TextBox 13"/>
          <p:cNvSpPr txBox="1"/>
          <p:nvPr/>
        </p:nvSpPr>
        <p:spPr>
          <a:xfrm>
            <a:off x="579549" y="6057083"/>
            <a:ext cx="1107583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400" dirty="0">
                <a:latin typeface="NikoshBAN" panose="02000000000000000000" pitchFamily="2" charset="0"/>
                <a:cs typeface="NikoshBAN" panose="02000000000000000000" pitchFamily="2" charset="0"/>
              </a:rPr>
              <a:t>শিক্ষার্থীরা ৫টি দলে বিভক্ত হয়ে শিক্ষকের নির্দেশনা অনুযায়ী প্রস্বেদনের পরীক্ষাটি করে ছকটি পূরণ করবে  । </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8042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9397" y="566670"/>
            <a:ext cx="11127347" cy="5975798"/>
            <a:chOff x="489397" y="566670"/>
            <a:chExt cx="11127347" cy="5975798"/>
          </a:xfrm>
        </p:grpSpPr>
        <p:grpSp>
          <p:nvGrpSpPr>
            <p:cNvPr id="4" name="Group 3"/>
            <p:cNvGrpSpPr/>
            <p:nvPr/>
          </p:nvGrpSpPr>
          <p:grpSpPr>
            <a:xfrm>
              <a:off x="489397" y="566670"/>
              <a:ext cx="11127347" cy="5975798"/>
              <a:chOff x="0" y="857250"/>
              <a:chExt cx="9144000" cy="51435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7086600" y="5486400"/>
                <a:ext cx="2057400" cy="303069"/>
              </a:xfrm>
              <a:prstGeom prst="rect">
                <a:avLst/>
              </a:prstGeom>
              <a:solidFill>
                <a:schemeClr val="bg1"/>
              </a:solidFill>
            </p:spPr>
            <p:txBody>
              <a:bodyPr wrap="square" rtlCol="0">
                <a:spAutoFit/>
              </a:bodyPr>
              <a:lstStyle/>
              <a:p>
                <a:endParaRPr lang="en-US" dirty="0"/>
              </a:p>
            </p:txBody>
          </p:sp>
        </p:grpSp>
        <p:sp>
          <p:nvSpPr>
            <p:cNvPr id="5" name="TextBox 4"/>
            <p:cNvSpPr txBox="1"/>
            <p:nvPr/>
          </p:nvSpPr>
          <p:spPr>
            <a:xfrm>
              <a:off x="9324304" y="6156101"/>
              <a:ext cx="2240924"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39787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5155" y="463639"/>
            <a:ext cx="11153103" cy="6091708"/>
            <a:chOff x="27214" y="108466"/>
            <a:chExt cx="9144000" cy="69342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 y="108466"/>
              <a:ext cx="9144000" cy="6934200"/>
            </a:xfrm>
            <a:prstGeom prst="rect">
              <a:avLst/>
            </a:prstGeom>
          </p:spPr>
        </p:pic>
        <p:sp>
          <p:nvSpPr>
            <p:cNvPr id="4" name="TextBox 3"/>
            <p:cNvSpPr txBox="1"/>
            <p:nvPr/>
          </p:nvSpPr>
          <p:spPr>
            <a:xfrm>
              <a:off x="7315200" y="6629400"/>
              <a:ext cx="18288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914009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743201" y="3989433"/>
            <a:ext cx="7248005" cy="523220"/>
          </a:xfrm>
          <a:prstGeom prst="rect">
            <a:avLst/>
          </a:prstGeom>
          <a:noFill/>
        </p:spPr>
        <p:txBody>
          <a:bodyPr wrap="square" rtlCol="0">
            <a:spAutoFit/>
          </a:bodyPr>
          <a:lstStyle/>
          <a:p>
            <a:r>
              <a:rPr lang="bn-BD" sz="2800" dirty="0">
                <a:latin typeface="NikoshBAN" pitchFamily="2" charset="0"/>
                <a:cs typeface="NikoshBAN" pitchFamily="2" charset="0"/>
              </a:rPr>
              <a:t>১। কোন প্রক্রিয়ায় জন্য বায়ুমন্ডলে প্রচুর পানি বাষ্পাকারে থাকে  ? </a:t>
            </a:r>
            <a:endParaRPr lang="en-US" sz="2800" dirty="0">
              <a:latin typeface="NikoshBAN" pitchFamily="2" charset="0"/>
              <a:cs typeface="NikoshBAN" pitchFamily="2" charset="0"/>
            </a:endParaRPr>
          </a:p>
        </p:txBody>
      </p:sp>
      <p:sp>
        <p:nvSpPr>
          <p:cNvPr id="27" name="TextBox 26"/>
          <p:cNvSpPr txBox="1"/>
          <p:nvPr/>
        </p:nvSpPr>
        <p:spPr>
          <a:xfrm>
            <a:off x="3276601" y="4581263"/>
            <a:ext cx="2162175"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ক</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ব্যাপন </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sp>
        <p:nvSpPr>
          <p:cNvPr id="29" name="TextBox 28"/>
          <p:cNvSpPr txBox="1"/>
          <p:nvPr/>
        </p:nvSpPr>
        <p:spPr>
          <a:xfrm>
            <a:off x="6547658" y="5182791"/>
            <a:ext cx="1758143"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ঘ</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প্রস্বেদন </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sp>
        <p:nvSpPr>
          <p:cNvPr id="30" name="TextBox 29"/>
          <p:cNvSpPr txBox="1"/>
          <p:nvPr/>
        </p:nvSpPr>
        <p:spPr>
          <a:xfrm>
            <a:off x="3276601" y="5157853"/>
            <a:ext cx="2162175"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গ</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ইমবাইবিশন </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sp>
        <p:nvSpPr>
          <p:cNvPr id="31" name="TextBox 30"/>
          <p:cNvSpPr txBox="1"/>
          <p:nvPr/>
        </p:nvSpPr>
        <p:spPr>
          <a:xfrm>
            <a:off x="6548178" y="4593732"/>
            <a:ext cx="2162175"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খ</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অভিস্রবণ </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sp>
        <p:nvSpPr>
          <p:cNvPr id="33" name="TextBox 32"/>
          <p:cNvSpPr txBox="1"/>
          <p:nvPr/>
        </p:nvSpPr>
        <p:spPr>
          <a:xfrm>
            <a:off x="3581401" y="3810000"/>
            <a:ext cx="3298767" cy="523220"/>
          </a:xfrm>
          <a:prstGeom prst="rect">
            <a:avLst/>
          </a:prstGeom>
          <a:noFill/>
        </p:spPr>
        <p:txBody>
          <a:bodyPr wrap="square" rtlCol="0">
            <a:spAutoFit/>
          </a:bodyPr>
          <a:lstStyle/>
          <a:p>
            <a:r>
              <a:rPr lang="en-US" sz="2800" dirty="0">
                <a:latin typeface="NikoshBAN" pitchFamily="2" charset="0"/>
                <a:cs typeface="NikoshBAN" pitchFamily="2" charset="0"/>
              </a:rPr>
              <a:t>2.</a:t>
            </a:r>
            <a:r>
              <a:rPr lang="bn-BD" sz="2800" dirty="0">
                <a:latin typeface="NikoshBAN" pitchFamily="2" charset="0"/>
                <a:cs typeface="NikoshBAN" pitchFamily="2" charset="0"/>
              </a:rPr>
              <a:t>কিউটিকল কী   ? </a:t>
            </a:r>
            <a:endParaRPr lang="en-US" sz="28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247813"/>
            <a:ext cx="3048000" cy="2336321"/>
          </a:xfrm>
          <a:prstGeom prst="rect">
            <a:avLst/>
          </a:prstGeom>
        </p:spPr>
      </p:pic>
      <p:sp>
        <p:nvSpPr>
          <p:cNvPr id="34" name="TextBox 33"/>
          <p:cNvSpPr txBox="1"/>
          <p:nvPr/>
        </p:nvSpPr>
        <p:spPr>
          <a:xfrm>
            <a:off x="3580535" y="4293149"/>
            <a:ext cx="5219008"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ক</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কান্ডের উর্ধ বহিঃত্বকের উপর স্বচ্ছ আবরণ </a:t>
            </a:r>
            <a:endParaRPr lang="en-US" sz="2800" dirty="0">
              <a:solidFill>
                <a:srgbClr val="00B0F0"/>
              </a:solidFill>
              <a:latin typeface="NikoshBAN" pitchFamily="2" charset="0"/>
              <a:cs typeface="NikoshBAN" pitchFamily="2" charset="0"/>
            </a:endParaRPr>
          </a:p>
        </p:txBody>
      </p:sp>
      <p:sp>
        <p:nvSpPr>
          <p:cNvPr id="38" name="TextBox 37"/>
          <p:cNvSpPr txBox="1"/>
          <p:nvPr/>
        </p:nvSpPr>
        <p:spPr>
          <a:xfrm>
            <a:off x="3580535" y="4841729"/>
            <a:ext cx="5219008"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খ</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মূলের উর্ধ বহিঃত্বকের উপর স্বচ্ছ আবরণ </a:t>
            </a:r>
            <a:endParaRPr lang="en-US" sz="2800" dirty="0">
              <a:solidFill>
                <a:srgbClr val="00B0F0"/>
              </a:solidFill>
              <a:latin typeface="NikoshBAN" pitchFamily="2" charset="0"/>
              <a:cs typeface="NikoshBAN" pitchFamily="2" charset="0"/>
            </a:endParaRPr>
          </a:p>
        </p:txBody>
      </p:sp>
      <p:sp>
        <p:nvSpPr>
          <p:cNvPr id="39" name="TextBox 38"/>
          <p:cNvSpPr txBox="1"/>
          <p:nvPr/>
        </p:nvSpPr>
        <p:spPr>
          <a:xfrm>
            <a:off x="3608244" y="5344974"/>
            <a:ext cx="5219008"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গ</a:t>
            </a:r>
            <a:r>
              <a:rPr lang="en-US" sz="2800" dirty="0">
                <a:solidFill>
                  <a:srgbClr val="00B0F0"/>
                </a:solidFill>
                <a:latin typeface="NikoshBAN" pitchFamily="2" charset="0"/>
                <a:cs typeface="NikoshBAN" pitchFamily="2" charset="0"/>
              </a:rPr>
              <a:t>.</a:t>
            </a:r>
            <a:r>
              <a:rPr lang="bn-BD" sz="2800" dirty="0">
                <a:solidFill>
                  <a:srgbClr val="00B0F0"/>
                </a:solidFill>
                <a:latin typeface="NikoshBAN" pitchFamily="2" charset="0"/>
                <a:cs typeface="NikoshBAN" pitchFamily="2" charset="0"/>
              </a:rPr>
              <a:t>পাতার</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উর্ধ বহিঃত্বকের উপর স্বচ্ছ আবরণ </a:t>
            </a:r>
            <a:endParaRPr lang="en-US" sz="2800" dirty="0">
              <a:solidFill>
                <a:srgbClr val="00B0F0"/>
              </a:solidFill>
              <a:latin typeface="NikoshBAN" pitchFamily="2" charset="0"/>
              <a:cs typeface="NikoshBAN" pitchFamily="2" charset="0"/>
            </a:endParaRPr>
          </a:p>
        </p:txBody>
      </p:sp>
      <p:sp>
        <p:nvSpPr>
          <p:cNvPr id="40" name="TextBox 39"/>
          <p:cNvSpPr txBox="1"/>
          <p:nvPr/>
        </p:nvSpPr>
        <p:spPr>
          <a:xfrm>
            <a:off x="3580535" y="5691578"/>
            <a:ext cx="5219008"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ঘ</a:t>
            </a:r>
            <a:r>
              <a:rPr lang="en-US" sz="2800" dirty="0">
                <a:solidFill>
                  <a:srgbClr val="00B0F0"/>
                </a:solidFill>
                <a:latin typeface="NikoshBAN" pitchFamily="2" charset="0"/>
                <a:cs typeface="NikoshBAN" pitchFamily="2" charset="0"/>
              </a:rPr>
              <a:t>.</a:t>
            </a:r>
            <a:r>
              <a:rPr lang="bn-BD" sz="2800" dirty="0">
                <a:solidFill>
                  <a:srgbClr val="00B0F0"/>
                </a:solidFill>
                <a:latin typeface="NikoshBAN" pitchFamily="2" charset="0"/>
                <a:cs typeface="NikoshBAN" pitchFamily="2" charset="0"/>
              </a:rPr>
              <a:t>পাতার</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নিম্ন বহিঃত্বকের উপর স্বচ্ছ আবরণ </a:t>
            </a:r>
            <a:endParaRPr lang="en-US" sz="2800" dirty="0">
              <a:solidFill>
                <a:srgbClr val="00B0F0"/>
              </a:solidFill>
              <a:latin typeface="NikoshBAN" pitchFamily="2" charset="0"/>
              <a:cs typeface="NikoshBAN" pitchFamily="2" charset="0"/>
            </a:endParaRPr>
          </a:p>
        </p:txBody>
      </p:sp>
      <p:sp>
        <p:nvSpPr>
          <p:cNvPr id="41" name="TextBox 40"/>
          <p:cNvSpPr txBox="1"/>
          <p:nvPr/>
        </p:nvSpPr>
        <p:spPr>
          <a:xfrm>
            <a:off x="4540656" y="4277728"/>
            <a:ext cx="3298767" cy="523220"/>
          </a:xfrm>
          <a:prstGeom prst="rect">
            <a:avLst/>
          </a:prstGeom>
          <a:noFill/>
        </p:spPr>
        <p:txBody>
          <a:bodyPr wrap="square" rtlCol="0">
            <a:spAutoFit/>
          </a:bodyPr>
          <a:lstStyle/>
          <a:p>
            <a:r>
              <a:rPr lang="bn-BD" sz="2800" dirty="0">
                <a:latin typeface="NikoshBAN" pitchFamily="2" charset="0"/>
                <a:cs typeface="NikoshBAN" pitchFamily="2" charset="0"/>
              </a:rPr>
              <a:t>৩</a:t>
            </a:r>
            <a:r>
              <a:rPr lang="en-US" sz="2800" dirty="0">
                <a:latin typeface="NikoshBAN" pitchFamily="2" charset="0"/>
                <a:cs typeface="NikoshBAN" pitchFamily="2" charset="0"/>
              </a:rPr>
              <a:t>.</a:t>
            </a:r>
            <a:r>
              <a:rPr lang="bn-BD" sz="2800" dirty="0">
                <a:latin typeface="NikoshBAN" pitchFamily="2" charset="0"/>
                <a:cs typeface="NikoshBAN" pitchFamily="2" charset="0"/>
              </a:rPr>
              <a:t>প্রস্বেদন টান কী ? </a:t>
            </a:r>
            <a:endParaRPr lang="en-US" sz="2800" dirty="0">
              <a:latin typeface="NikoshBAN" pitchFamily="2" charset="0"/>
              <a:cs typeface="NikoshBAN" pitchFamily="2" charset="0"/>
            </a:endParaRPr>
          </a:p>
        </p:txBody>
      </p:sp>
      <p:sp>
        <p:nvSpPr>
          <p:cNvPr id="14" name="Rectangle 13"/>
          <p:cNvSpPr/>
          <p:nvPr/>
        </p:nvSpPr>
        <p:spPr>
          <a:xfrm>
            <a:off x="1606639" y="714779"/>
            <a:ext cx="178768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800" dirty="0" err="1">
                <a:latin typeface="NikoshBAN" pitchFamily="2" charset="0"/>
                <a:cs typeface="NikoshBAN" pitchFamily="2" charset="0"/>
              </a:rPr>
              <a:t>মূল্যায়ন</a:t>
            </a:r>
            <a:endParaRPr lang="en-GB" sz="4800" dirty="0">
              <a:latin typeface="NikoshBAN" pitchFamily="2" charset="0"/>
              <a:cs typeface="NikoshBAN" pitchFamily="2" charset="0"/>
            </a:endParaRPr>
          </a:p>
        </p:txBody>
      </p:sp>
    </p:spTree>
    <p:extLst>
      <p:ext uri="{BB962C8B-B14F-4D97-AF65-F5344CB8AC3E}">
        <p14:creationId xmlns:p14="http://schemas.microsoft.com/office/powerpoint/2010/main" val="179006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mph" presetSubtype="0" fill="hold" grpId="1" nodeType="clickEffect">
                                  <p:stCondLst>
                                    <p:cond delay="0"/>
                                  </p:stCondLst>
                                  <p:childTnLst>
                                    <p:animClr clrSpc="hsl" dir="cw">
                                      <p:cBhvr override="childStyle">
                                        <p:cTn id="23" dur="500" fill="hold"/>
                                        <p:tgtEl>
                                          <p:spTgt spid="29"/>
                                        </p:tgtEl>
                                        <p:attrNameLst>
                                          <p:attrName>style.color</p:attrName>
                                        </p:attrNameLst>
                                      </p:cBhvr>
                                      <p:by>
                                        <p:hsl h="-7200000" s="0" l="0"/>
                                      </p:by>
                                    </p:animClr>
                                    <p:animClr clrSpc="hsl" dir="cw">
                                      <p:cBhvr>
                                        <p:cTn id="24" dur="500" fill="hold"/>
                                        <p:tgtEl>
                                          <p:spTgt spid="29"/>
                                        </p:tgtEl>
                                        <p:attrNameLst>
                                          <p:attrName>fillcolor</p:attrName>
                                        </p:attrNameLst>
                                      </p:cBhvr>
                                      <p:by>
                                        <p:hsl h="-7200000" s="0" l="0"/>
                                      </p:by>
                                    </p:animClr>
                                    <p:animClr clrSpc="hsl" dir="cw">
                                      <p:cBhvr>
                                        <p:cTn id="25" dur="500" fill="hold"/>
                                        <p:tgtEl>
                                          <p:spTgt spid="29"/>
                                        </p:tgtEl>
                                        <p:attrNameLst>
                                          <p:attrName>stroke.color</p:attrName>
                                        </p:attrNameLst>
                                      </p:cBhvr>
                                      <p:by>
                                        <p:hsl h="-7200000" s="0" l="0"/>
                                      </p:by>
                                    </p:animClr>
                                    <p:set>
                                      <p:cBhvr>
                                        <p:cTn id="26" dur="500" fill="hold"/>
                                        <p:tgtEl>
                                          <p:spTgt spid="29"/>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9" presetClass="exit" presetSubtype="0" fill="hold" grpId="2" nodeType="withEffect">
                                  <p:stCondLst>
                                    <p:cond delay="0"/>
                                  </p:stCondLst>
                                  <p:childTnLst>
                                    <p:animEffect transition="out" filter="dissolv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dissolve">
                                      <p:cBhvr>
                                        <p:cTn id="54" dur="500"/>
                                        <p:tgtEl>
                                          <p:spTgt spid="3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mph" presetSubtype="0" fill="hold" grpId="1" nodeType="clickEffect">
                                  <p:stCondLst>
                                    <p:cond delay="0"/>
                                  </p:stCondLst>
                                  <p:childTnLst>
                                    <p:animClr clrSpc="hsl" dir="cw">
                                      <p:cBhvr override="childStyle">
                                        <p:cTn id="64" dur="500" fill="hold"/>
                                        <p:tgtEl>
                                          <p:spTgt spid="39"/>
                                        </p:tgtEl>
                                        <p:attrNameLst>
                                          <p:attrName>style.color</p:attrName>
                                        </p:attrNameLst>
                                      </p:cBhvr>
                                      <p:by>
                                        <p:hsl h="-7200000" s="0" l="0"/>
                                      </p:by>
                                    </p:animClr>
                                    <p:animClr clrSpc="hsl" dir="cw">
                                      <p:cBhvr>
                                        <p:cTn id="65" dur="500" fill="hold"/>
                                        <p:tgtEl>
                                          <p:spTgt spid="39"/>
                                        </p:tgtEl>
                                        <p:attrNameLst>
                                          <p:attrName>fillcolor</p:attrName>
                                        </p:attrNameLst>
                                      </p:cBhvr>
                                      <p:by>
                                        <p:hsl h="-7200000" s="0" l="0"/>
                                      </p:by>
                                    </p:animClr>
                                    <p:animClr clrSpc="hsl" dir="cw">
                                      <p:cBhvr>
                                        <p:cTn id="66" dur="500" fill="hold"/>
                                        <p:tgtEl>
                                          <p:spTgt spid="39"/>
                                        </p:tgtEl>
                                        <p:attrNameLst>
                                          <p:attrName>stroke.color</p:attrName>
                                        </p:attrNameLst>
                                      </p:cBhvr>
                                      <p:by>
                                        <p:hsl h="-7200000" s="0" l="0"/>
                                      </p:by>
                                    </p:animClr>
                                    <p:set>
                                      <p:cBhvr>
                                        <p:cTn id="67" dur="500" fill="hold"/>
                                        <p:tgtEl>
                                          <p:spTgt spid="39"/>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1" nodeType="clickEffect">
                                  <p:stCondLst>
                                    <p:cond delay="0"/>
                                  </p:stCondLst>
                                  <p:childTnLst>
                                    <p:animEffect transition="out" filter="dissolve">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9" presetClass="exit" presetSubtype="0" fill="hold" grpId="1" nodeType="withEffect">
                                  <p:stCondLst>
                                    <p:cond delay="0"/>
                                  </p:stCondLst>
                                  <p:childTnLst>
                                    <p:animEffect transition="out" filter="dissolve">
                                      <p:cBhvr>
                                        <p:cTn id="77" dur="500"/>
                                        <p:tgtEl>
                                          <p:spTgt spid="38"/>
                                        </p:tgtEl>
                                      </p:cBhvr>
                                    </p:animEffect>
                                    <p:set>
                                      <p:cBhvr>
                                        <p:cTn id="78" dur="1" fill="hold">
                                          <p:stCondLst>
                                            <p:cond delay="499"/>
                                          </p:stCondLst>
                                        </p:cTn>
                                        <p:tgtEl>
                                          <p:spTgt spid="38"/>
                                        </p:tgtEl>
                                        <p:attrNameLst>
                                          <p:attrName>style.visibility</p:attrName>
                                        </p:attrNameLst>
                                      </p:cBhvr>
                                      <p:to>
                                        <p:strVal val="hidden"/>
                                      </p:to>
                                    </p:set>
                                  </p:childTnLst>
                                </p:cTn>
                              </p:par>
                              <p:par>
                                <p:cTn id="79" presetID="9" presetClass="exit" presetSubtype="0" fill="hold" grpId="2" nodeType="withEffect">
                                  <p:stCondLst>
                                    <p:cond delay="0"/>
                                  </p:stCondLst>
                                  <p:childTnLst>
                                    <p:animEffect transition="out" filter="dissolve">
                                      <p:cBhvr>
                                        <p:cTn id="80" dur="500"/>
                                        <p:tgtEl>
                                          <p:spTgt spid="39"/>
                                        </p:tgtEl>
                                      </p:cBhvr>
                                    </p:animEffect>
                                    <p:set>
                                      <p:cBhvr>
                                        <p:cTn id="81" dur="1" fill="hold">
                                          <p:stCondLst>
                                            <p:cond delay="499"/>
                                          </p:stCondLst>
                                        </p:cTn>
                                        <p:tgtEl>
                                          <p:spTgt spid="39"/>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500"/>
                                        <p:tgtEl>
                                          <p:spTgt spid="40"/>
                                        </p:tgtEl>
                                      </p:cBhvr>
                                    </p:animEffect>
                                    <p:set>
                                      <p:cBhvr>
                                        <p:cTn id="84" dur="1" fill="hold">
                                          <p:stCondLst>
                                            <p:cond delay="499"/>
                                          </p:stCondLst>
                                        </p:cTn>
                                        <p:tgtEl>
                                          <p:spTgt spid="40"/>
                                        </p:tgtEl>
                                        <p:attrNameLst>
                                          <p:attrName>style.visibility</p:attrName>
                                        </p:attrNameLst>
                                      </p:cBhvr>
                                      <p:to>
                                        <p:strVal val="hidden"/>
                                      </p:to>
                                    </p:set>
                                  </p:childTnLst>
                                </p:cTn>
                              </p:par>
                              <p:par>
                                <p:cTn id="85" presetID="9"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dissolve">
                                      <p:cBhvr>
                                        <p:cTn id="8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9" grpId="0"/>
      <p:bldP spid="29" grpId="1"/>
      <p:bldP spid="29" grpId="2"/>
      <p:bldP spid="30" grpId="0"/>
      <p:bldP spid="30" grpId="1"/>
      <p:bldP spid="31" grpId="0"/>
      <p:bldP spid="31" grpId="1"/>
      <p:bldP spid="33" grpId="0"/>
      <p:bldP spid="33" grpId="1"/>
      <p:bldP spid="34" grpId="0"/>
      <p:bldP spid="34" grpId="1"/>
      <p:bldP spid="38" grpId="0"/>
      <p:bldP spid="38" grpId="1"/>
      <p:bldP spid="39" grpId="0"/>
      <p:bldP spid="39" grpId="1"/>
      <p:bldP spid="39" grpId="2"/>
      <p:bldP spid="40" grpId="0"/>
      <p:bldP spid="40" grpId="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2276" y="5972902"/>
            <a:ext cx="11191741"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 </a:t>
            </a:r>
            <a:r>
              <a:rPr lang="en-US" sz="2800" dirty="0" err="1">
                <a:latin typeface="NikoshBAN" pitchFamily="2" charset="0"/>
                <a:cs typeface="NikoshBAN" pitchFamily="2" charset="0"/>
              </a:rPr>
              <a:t>উপরের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গাছ</a:t>
            </a:r>
            <a:r>
              <a:rPr lang="en-US" sz="2800" dirty="0">
                <a:latin typeface="NikoshBAN" pitchFamily="2" charset="0"/>
                <a:cs typeface="NikoshBAN" pitchFamily="2" charset="0"/>
              </a:rPr>
              <a:t> </a:t>
            </a:r>
            <a:r>
              <a:rPr lang="en-US" sz="2800" dirty="0" err="1">
                <a:latin typeface="NikoshBAN" pitchFamily="2" charset="0"/>
                <a:cs typeface="NikoshBAN" pitchFamily="2" charset="0"/>
              </a:rPr>
              <a:t>দুটির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কোনটিতে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অধিক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প্রস্বেদন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হবে</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বলে</a:t>
            </a:r>
            <a:r>
              <a:rPr lang="bn-BD" sz="2800" dirty="0">
                <a:latin typeface="NikoshBAN" pitchFamily="2" charset="0"/>
                <a:cs typeface="NikoshBAN" pitchFamily="2" charset="0"/>
              </a:rPr>
              <a:t> তুমি মনে করছ- উত্তরের স্বপক্ষে যুক্তি দাও  ?  </a:t>
            </a:r>
            <a:endParaRPr lang="en-US" sz="2800" dirty="0">
              <a:latin typeface="NikoshBAN" pitchFamily="2" charset="0"/>
              <a:cs typeface="NikoshBAN" pitchFamily="2" charset="0"/>
            </a:endParaRPr>
          </a:p>
        </p:txBody>
      </p:sp>
      <p:grpSp>
        <p:nvGrpSpPr>
          <p:cNvPr id="4" name="Group 3"/>
          <p:cNvGrpSpPr/>
          <p:nvPr/>
        </p:nvGrpSpPr>
        <p:grpSpPr>
          <a:xfrm>
            <a:off x="7778839" y="2248241"/>
            <a:ext cx="4011123" cy="3312388"/>
            <a:chOff x="4114802" y="1968434"/>
            <a:chExt cx="2645961" cy="3616913"/>
          </a:xfrm>
        </p:grpSpPr>
        <p:pic>
          <p:nvPicPr>
            <p:cNvPr id="5" name="Picture 2" descr="https://c2.staticflickr.com/6/5010/5359618365_f5aff4a04d.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467" b="100000" l="10000" r="784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3646228" y="2525974"/>
              <a:ext cx="3527947"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2.staticflickr.com/6/5010/5359618365_f5aff4a04d.jpg"/>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9867" b="76800" l="3200" r="90000"/>
                      </a14:imgEffect>
                    </a14:imgLayer>
                  </a14:imgProps>
                </a:ext>
                <a:ext uri="{28A0092B-C50C-407E-A947-70E740481C1C}">
                  <a14:useLocalDpi xmlns:a14="http://schemas.microsoft.com/office/drawing/2010/main" val="0"/>
                </a:ext>
              </a:extLst>
            </a:blip>
            <a:srcRect/>
            <a:stretch>
              <a:fillRect/>
            </a:stretch>
          </p:blipFill>
          <p:spPr bwMode="auto">
            <a:xfrm rot="16200000">
              <a:off x="3673809" y="2409428"/>
              <a:ext cx="3527947" cy="2645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87501" y="2200255"/>
            <a:ext cx="3308736" cy="3527947"/>
            <a:chOff x="975636" y="1749937"/>
            <a:chExt cx="2737126" cy="3527947"/>
          </a:xfrm>
        </p:grpSpPr>
        <p:pic>
          <p:nvPicPr>
            <p:cNvPr id="7" name="Picture 2" descr="https://c2.staticflickr.com/6/5010/5359618365_f5aff4a04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5808" y="2190931"/>
              <a:ext cx="3527947" cy="2645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2.staticflickr.com/6/5010/5359618365_f5aff4a04d.jpg"/>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9867" b="97067" l="10000" r="100000"/>
                      </a14:imgEffect>
                    </a14:imgLayer>
                  </a14:imgProps>
                </a:ext>
                <a:ext uri="{28A0092B-C50C-407E-A947-70E740481C1C}">
                  <a14:useLocalDpi xmlns:a14="http://schemas.microsoft.com/office/drawing/2010/main" val="0"/>
                </a:ext>
              </a:extLst>
            </a:blip>
            <a:srcRect l="50725" t="25918" r="21196"/>
            <a:stretch/>
          </p:blipFill>
          <p:spPr bwMode="auto">
            <a:xfrm rot="18163280">
              <a:off x="1460415" y="1874969"/>
              <a:ext cx="990599" cy="196015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loud Callout 11"/>
          <p:cNvSpPr/>
          <p:nvPr/>
        </p:nvSpPr>
        <p:spPr>
          <a:xfrm>
            <a:off x="4377834" y="622192"/>
            <a:ext cx="3317383" cy="170752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solidFill>
                  <a:schemeClr val="tx1">
                    <a:lumMod val="95000"/>
                    <a:lumOff val="5000"/>
                  </a:schemeClr>
                </a:solidFill>
                <a:latin typeface="NikoshBAN" pitchFamily="2" charset="0"/>
                <a:cs typeface="NikoshBAN" pitchFamily="2" charset="0"/>
              </a:rPr>
              <a:t>বাড়ির কাজ </a:t>
            </a:r>
            <a:endParaRPr lang="en-US" sz="4000" dirty="0">
              <a:solidFill>
                <a:schemeClr val="tx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val="305195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H="1" flipV="1">
            <a:off x="3048001" y="2286000"/>
            <a:ext cx="6143668" cy="2101580"/>
          </a:xfrm>
          <a:prstGeom prst="rect">
            <a:avLst/>
          </a:prstGeom>
          <a:noFill/>
        </p:spPr>
        <p:txBody>
          <a:bodyPr>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I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9" name="Picture 2">
            <a:extLst>
              <a:ext uri="{FF2B5EF4-FFF2-40B4-BE49-F238E27FC236}">
                <a16:creationId xmlns="" xmlns:a16="http://schemas.microsoft.com/office/drawing/2014/main" id="{6A1A7352-339F-4563-8DB1-F3ABEF921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549" y="437882"/>
            <a:ext cx="5379726" cy="6143222"/>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a:extLst>
              <a:ext uri="{FF2B5EF4-FFF2-40B4-BE49-F238E27FC236}">
                <a16:creationId xmlns="" xmlns:a16="http://schemas.microsoft.com/office/drawing/2014/main" id="{7A718FA2-827A-4A7F-B20E-3D97A95ED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6" y="437881"/>
            <a:ext cx="5967687" cy="6143223"/>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56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0000" fill="hold"/>
                                        <p:tgtEl>
                                          <p:spTgt spid="9"/>
                                        </p:tgtEl>
                                        <p:attrNameLst>
                                          <p:attrName>ppt_x</p:attrName>
                                        </p:attrNameLst>
                                      </p:cBhvr>
                                      <p:tavLst>
                                        <p:tav tm="0">
                                          <p:val>
                                            <p:strVal val="1+#ppt_w/2"/>
                                          </p:val>
                                        </p:tav>
                                        <p:tav tm="100000">
                                          <p:val>
                                            <p:strVal val="#ppt_x"/>
                                          </p:val>
                                        </p:tav>
                                      </p:tavLst>
                                    </p:anim>
                                    <p:anim calcmode="lin" valueType="num">
                                      <p:cBhvr additive="base">
                                        <p:cTn id="11" dur="100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0" fill="hold"/>
                                        <p:tgtEl>
                                          <p:spTgt spid="10"/>
                                        </p:tgtEl>
                                        <p:attrNameLst>
                                          <p:attrName>ppt_x</p:attrName>
                                        </p:attrNameLst>
                                      </p:cBhvr>
                                      <p:tavLst>
                                        <p:tav tm="0">
                                          <p:val>
                                            <p:strVal val="0-#ppt_w/2"/>
                                          </p:val>
                                        </p:tav>
                                        <p:tav tm="100000">
                                          <p:val>
                                            <p:strVal val="#ppt_x"/>
                                          </p:val>
                                        </p:tav>
                                      </p:tavLst>
                                    </p:anim>
                                    <p:anim calcmode="lin" valueType="num">
                                      <p:cBhvr additive="base">
                                        <p:cTn id="15" dur="10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4602" y="759091"/>
            <a:ext cx="6951515" cy="5766400"/>
            <a:chOff x="990601" y="759091"/>
            <a:chExt cx="6951515" cy="5766400"/>
          </a:xfrm>
        </p:grpSpPr>
        <p:pic>
          <p:nvPicPr>
            <p:cNvPr id="6" name="Picture 4" descr="http://download.4-designer.com/files/2012121213/Big-tree-vector-material-19637.jpg"/>
            <p:cNvPicPr>
              <a:picLocks noChangeAspect="1" noChangeArrowheads="1"/>
            </p:cNvPicPr>
            <p:nvPr/>
          </p:nvPicPr>
          <p:blipFill rotWithShape="1">
            <a:blip r:embed="rId3">
              <a:extLst>
                <a:ext uri="{28A0092B-C50C-407E-A947-70E740481C1C}">
                  <a14:useLocalDpi xmlns:a14="http://schemas.microsoft.com/office/drawing/2010/main" val="0"/>
                </a:ext>
              </a:extLst>
            </a:blip>
            <a:srcRect t="63152" r="19515"/>
            <a:stretch/>
          </p:blipFill>
          <p:spPr bwMode="auto">
            <a:xfrm>
              <a:off x="990601" y="4191000"/>
              <a:ext cx="4752109" cy="2334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download.4-designer.com/files/2012121213/Big-tree-vector-material-19637.jpg"/>
            <p:cNvPicPr>
              <a:picLocks noChangeAspect="1" noChangeArrowheads="1"/>
            </p:cNvPicPr>
            <p:nvPr/>
          </p:nvPicPr>
          <p:blipFill rotWithShape="1">
            <a:blip r:embed="rId3">
              <a:extLst>
                <a:ext uri="{28A0092B-C50C-407E-A947-70E740481C1C}">
                  <a14:useLocalDpi xmlns:a14="http://schemas.microsoft.com/office/drawing/2010/main" val="0"/>
                </a:ext>
              </a:extLst>
            </a:blip>
            <a:srcRect t="63152" r="19515"/>
            <a:stretch/>
          </p:blipFill>
          <p:spPr bwMode="auto">
            <a:xfrm flipH="1">
              <a:off x="3124200" y="4398818"/>
              <a:ext cx="4817916" cy="2105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download.4-designer.com/files/2012121213/Big-tree-vector-material-19637.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67" b="90000" l="10000" r="98500"/>
                      </a14:imgEffect>
                    </a14:imgLayer>
                  </a14:imgProps>
                </a:ext>
                <a:ext uri="{28A0092B-C50C-407E-A947-70E740481C1C}">
                  <a14:useLocalDpi xmlns:a14="http://schemas.microsoft.com/office/drawing/2010/main" val="0"/>
                </a:ext>
              </a:extLst>
            </a:blip>
            <a:srcRect l="11272" b="21454"/>
            <a:stretch/>
          </p:blipFill>
          <p:spPr bwMode="auto">
            <a:xfrm>
              <a:off x="1143000" y="759091"/>
              <a:ext cx="6172200" cy="448887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4384965" y="2005880"/>
            <a:ext cx="838200" cy="369332"/>
          </a:xfrm>
          <a:prstGeom prst="rect">
            <a:avLst/>
          </a:prstGeom>
          <a:noFill/>
        </p:spPr>
        <p:txBody>
          <a:bodyPr wrap="square" rtlCol="0">
            <a:spAutoFit/>
          </a:bodyPr>
          <a:lstStyle/>
          <a:p>
            <a:r>
              <a:rPr lang="en-US" dirty="0">
                <a:solidFill>
                  <a:schemeClr val="bg1">
                    <a:lumMod val="75000"/>
                  </a:schemeClr>
                </a:solidFill>
                <a:latin typeface="NikoshBAN" pitchFamily="2" charset="0"/>
                <a:cs typeface="NikoshBAN" pitchFamily="2" charset="0"/>
              </a:rPr>
              <a:t>H2O </a:t>
            </a:r>
          </a:p>
        </p:txBody>
      </p:sp>
      <p:sp>
        <p:nvSpPr>
          <p:cNvPr id="11" name="TextBox 10"/>
          <p:cNvSpPr txBox="1"/>
          <p:nvPr/>
        </p:nvSpPr>
        <p:spPr>
          <a:xfrm>
            <a:off x="5261266" y="2818862"/>
            <a:ext cx="838200" cy="369332"/>
          </a:xfrm>
          <a:prstGeom prst="rect">
            <a:avLst/>
          </a:prstGeom>
          <a:noFill/>
        </p:spPr>
        <p:txBody>
          <a:bodyPr wrap="square" rtlCol="0">
            <a:spAutoFit/>
          </a:bodyPr>
          <a:lstStyle/>
          <a:p>
            <a:r>
              <a:rPr lang="en-US" dirty="0">
                <a:solidFill>
                  <a:schemeClr val="bg1">
                    <a:lumMod val="75000"/>
                  </a:schemeClr>
                </a:solidFill>
                <a:latin typeface="NikoshBAN" pitchFamily="2" charset="0"/>
                <a:cs typeface="NikoshBAN" pitchFamily="2" charset="0"/>
              </a:rPr>
              <a:t>H2O </a:t>
            </a:r>
          </a:p>
        </p:txBody>
      </p:sp>
      <p:sp>
        <p:nvSpPr>
          <p:cNvPr id="12" name="TextBox 11"/>
          <p:cNvSpPr txBox="1"/>
          <p:nvPr/>
        </p:nvSpPr>
        <p:spPr>
          <a:xfrm>
            <a:off x="5701148" y="1656303"/>
            <a:ext cx="838200" cy="369332"/>
          </a:xfrm>
          <a:prstGeom prst="rect">
            <a:avLst/>
          </a:prstGeom>
          <a:noFill/>
        </p:spPr>
        <p:txBody>
          <a:bodyPr wrap="square" rtlCol="0">
            <a:spAutoFit/>
          </a:bodyPr>
          <a:lstStyle/>
          <a:p>
            <a:r>
              <a:rPr lang="en-US" dirty="0">
                <a:solidFill>
                  <a:schemeClr val="bg1">
                    <a:lumMod val="75000"/>
                  </a:schemeClr>
                </a:solidFill>
                <a:latin typeface="NikoshBAN" pitchFamily="2" charset="0"/>
                <a:cs typeface="NikoshBAN" pitchFamily="2" charset="0"/>
              </a:rPr>
              <a:t>H2O </a:t>
            </a:r>
          </a:p>
        </p:txBody>
      </p:sp>
      <p:sp>
        <p:nvSpPr>
          <p:cNvPr id="13" name="TextBox 12"/>
          <p:cNvSpPr txBox="1"/>
          <p:nvPr/>
        </p:nvSpPr>
        <p:spPr>
          <a:xfrm>
            <a:off x="6847610" y="2315053"/>
            <a:ext cx="838200" cy="369332"/>
          </a:xfrm>
          <a:prstGeom prst="rect">
            <a:avLst/>
          </a:prstGeom>
          <a:noFill/>
        </p:spPr>
        <p:txBody>
          <a:bodyPr wrap="square" rtlCol="0">
            <a:spAutoFit/>
          </a:bodyPr>
          <a:lstStyle/>
          <a:p>
            <a:r>
              <a:rPr lang="en-US" dirty="0">
                <a:solidFill>
                  <a:schemeClr val="bg1">
                    <a:lumMod val="75000"/>
                  </a:schemeClr>
                </a:solidFill>
                <a:latin typeface="NikoshBAN" pitchFamily="2" charset="0"/>
                <a:cs typeface="NikoshBAN" pitchFamily="2" charset="0"/>
              </a:rPr>
              <a:t>H2O </a:t>
            </a:r>
          </a:p>
        </p:txBody>
      </p:sp>
      <p:sp>
        <p:nvSpPr>
          <p:cNvPr id="3" name="TextBox 2"/>
          <p:cNvSpPr txBox="1"/>
          <p:nvPr/>
        </p:nvSpPr>
        <p:spPr>
          <a:xfrm>
            <a:off x="7036376" y="3675543"/>
            <a:ext cx="2895600" cy="1446550"/>
          </a:xfrm>
          <a:prstGeom prst="rect">
            <a:avLst/>
          </a:prstGeom>
          <a:noFill/>
        </p:spPr>
        <p:txBody>
          <a:bodyPr wrap="square" rtlCol="0">
            <a:spAutoFit/>
          </a:bodyPr>
          <a:lstStyle/>
          <a:p>
            <a:r>
              <a:rPr lang="bn-BD" sz="8800" dirty="0">
                <a:latin typeface="NikoshBAN" pitchFamily="2" charset="0"/>
                <a:cs typeface="NikoshBAN" pitchFamily="2" charset="0"/>
              </a:rPr>
              <a:t>প্রস্বেদন</a:t>
            </a:r>
            <a:endParaRPr lang="en-US" sz="8800" dirty="0">
              <a:latin typeface="NikoshBAN" pitchFamily="2" charset="0"/>
              <a:cs typeface="NikoshBAN" pitchFamily="2" charset="0"/>
            </a:endParaRPr>
          </a:p>
        </p:txBody>
      </p:sp>
      <p:pic>
        <p:nvPicPr>
          <p:cNvPr id="4098" name="Picture 2" descr="http://www.demo.web3designs.com/images/Clouds_2.png"/>
          <p:cNvPicPr>
            <a:picLocks noChangeAspect="1" noChangeArrowheads="1"/>
          </p:cNvPicPr>
          <p:nvPr/>
        </p:nvPicPr>
        <p:blipFill rotWithShape="1">
          <a:blip r:embed="rId6">
            <a:extLst>
              <a:ext uri="{28A0092B-C50C-407E-A947-70E740481C1C}">
                <a14:useLocalDpi xmlns:a14="http://schemas.microsoft.com/office/drawing/2010/main" val="0"/>
              </a:ext>
            </a:extLst>
          </a:blip>
          <a:srcRect l="5819" t="29279" r="8291" b="26763"/>
          <a:stretch/>
        </p:blipFill>
        <p:spPr bwMode="auto">
          <a:xfrm>
            <a:off x="1693721" y="454150"/>
            <a:ext cx="2667000" cy="13541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demo.web3designs.com/images/Clouds_2.png"/>
          <p:cNvPicPr>
            <a:picLocks noChangeAspect="1" noChangeArrowheads="1"/>
          </p:cNvPicPr>
          <p:nvPr/>
        </p:nvPicPr>
        <p:blipFill rotWithShape="1">
          <a:blip r:embed="rId6">
            <a:extLst>
              <a:ext uri="{28A0092B-C50C-407E-A947-70E740481C1C}">
                <a14:useLocalDpi xmlns:a14="http://schemas.microsoft.com/office/drawing/2010/main" val="0"/>
              </a:ext>
            </a:extLst>
          </a:blip>
          <a:srcRect l="5819" t="29279" r="8291" b="26763"/>
          <a:stretch/>
        </p:blipFill>
        <p:spPr bwMode="auto">
          <a:xfrm>
            <a:off x="7585366" y="484908"/>
            <a:ext cx="2601190" cy="13541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User\Desktop\gf.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93721" y="484909"/>
            <a:ext cx="8811491" cy="6019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84966" y="484910"/>
            <a:ext cx="2881745" cy="646331"/>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a:latin typeface="NikoshBAN" pitchFamily="2" charset="0"/>
                <a:cs typeface="NikoshBAN" pitchFamily="2" charset="0"/>
              </a:rPr>
              <a:t>ছবিতে কী দেখছ ? </a:t>
            </a:r>
            <a:endParaRPr lang="en-US" sz="3600" dirty="0">
              <a:latin typeface="NikoshBAN" pitchFamily="2" charset="0"/>
              <a:cs typeface="NikoshBAN" pitchFamily="2" charset="0"/>
            </a:endParaRPr>
          </a:p>
        </p:txBody>
      </p:sp>
      <p:sp>
        <p:nvSpPr>
          <p:cNvPr id="30" name="TextBox 29"/>
          <p:cNvSpPr txBox="1"/>
          <p:nvPr/>
        </p:nvSpPr>
        <p:spPr>
          <a:xfrm>
            <a:off x="2098269" y="5286400"/>
            <a:ext cx="7467601" cy="954107"/>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এভাবে গাছ থেকে বাষ্পাকারে পানি বের হবার পদ্ধতিকে কী বলে তোমরা বলতে পারবে ? </a:t>
            </a:r>
            <a:endParaRPr lang="en-US" sz="2800" dirty="0">
              <a:latin typeface="NikoshBAN" pitchFamily="2" charset="0"/>
              <a:cs typeface="NikoshBAN" pitchFamily="2" charset="0"/>
            </a:endParaRPr>
          </a:p>
        </p:txBody>
      </p:sp>
      <p:sp>
        <p:nvSpPr>
          <p:cNvPr id="29" name="TextBox 28"/>
          <p:cNvSpPr txBox="1"/>
          <p:nvPr/>
        </p:nvSpPr>
        <p:spPr>
          <a:xfrm>
            <a:off x="4040335" y="5638800"/>
            <a:ext cx="332162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পানি বাষ্প হয়ে উড়ে যাচ্ছে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238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ntr"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0" presetClass="path" presetSubtype="0" repeatCount="indefinite" accel="50000" decel="50000" fill="hold" grpId="0" nodeType="withEffect">
                                  <p:stCondLst>
                                    <p:cond delay="0"/>
                                  </p:stCondLst>
                                  <p:childTnLst>
                                    <p:animMotion origin="layout" path="M 0 0 C -0.00156 -0.00139 -0.00313 -0.00278 -0.00469 -0.00393 C -0.0066 -0.00532 -0.00868 -0.00648 -0.01059 -0.0081 C -0.01372 -0.01065 -0.01979 -0.0162 -0.01979 -0.0162 C -0.02344 -0.03009 -0.02691 -0.04167 -0.02882 -0.05648 C -0.02761 -0.0787 -0.02761 -0.10903 -0.00764 -0.11505 C -0.0033 -0.12106 0 -0.12662 0.00608 -0.12963 C 0.00746 -0.13542 0.01059 -0.14745 0.01059 -0.14745 C 0.01007 -0.15694 0.01024 -0.16667 0.00903 -0.17569 C 0.00833 -0.18148 0.00121 -0.18403 -0.00156 -0.18588 C -0.00816 -0.19097 -0.01267 -0.19676 -0.01979 -0.2 C -0.02153 -0.2037 -0.02413 -0.20648 -0.02587 -0.21018 C -0.02674 -0.21204 -0.02656 -0.21435 -0.02726 -0.2162 C -0.02899 -0.22037 -0.03333 -0.22847 -0.03333 -0.22847 C -0.03281 -0.23981 -0.0349 -0.25278 -0.03038 -0.26273 C -0.02136 -0.28241 -0.00556 -0.2956 0.01059 -0.30301 C 0.01389 -0.30972 0.01614 -0.31273 0.02118 -0.31713 C 0.02066 -0.32731 0.02049 -0.33727 0.01962 -0.34745 C 0.01858 -0.36018 0.0092 -0.37153 0.00295 -0.37986 C 0.00035 -0.38333 -0.00434 -0.38171 -0.00764 -0.3838 C -0.01424 -0.38773 -0.01736 -0.39236 -0.02136 -0.4 C -0.02587 -0.41991 -0.02691 -0.44583 -0.01979 -0.46458 C -0.01806 -0.46921 -0.01354 -0.47477 -0.01059 -0.4787 C -0.00799 -0.48217 -0.00313 -0.48889 -0.00313 -0.48889 C -0.00156 -0.49514 0.0026 -0.50463 0.00608 -0.50903 C 0.00746 -0.51481 0.00816 -0.51875 0.00451 -0.52315 " pathEditMode="relative" ptsTypes="fffffffffffffffffffffffffA">
                                      <p:cBhvr>
                                        <p:cTn id="39" dur="5000" fill="hold"/>
                                        <p:tgtEl>
                                          <p:spTgt spid="10"/>
                                        </p:tgtEl>
                                        <p:attrNameLst>
                                          <p:attrName>ppt_x</p:attrName>
                                          <p:attrName>ppt_y</p:attrName>
                                        </p:attrNameLst>
                                      </p:cBhvr>
                                    </p:animMotion>
                                  </p:childTnLst>
                                </p:cTn>
                              </p:par>
                              <p:par>
                                <p:cTn id="40" presetID="0" presetClass="path" presetSubtype="0" repeatCount="indefinite" accel="50000" decel="50000" fill="hold" grpId="0" nodeType="withEffect">
                                  <p:stCondLst>
                                    <p:cond delay="0"/>
                                  </p:stCondLst>
                                  <p:childTnLst>
                                    <p:animMotion origin="layout" path="M 0 0 C -0.00156 -0.00139 -0.00313 -0.00278 -0.00469 -0.00393 C -0.0066 -0.00532 -0.00868 -0.00648 -0.01059 -0.0081 C -0.01372 -0.01065 -0.01979 -0.0162 -0.01979 -0.0162 C -0.02344 -0.03009 -0.02691 -0.04167 -0.02882 -0.05648 C -0.02761 -0.0787 -0.02761 -0.10903 -0.00764 -0.11505 C -0.0033 -0.12106 0 -0.12662 0.00608 -0.12963 C 0.00746 -0.13542 0.01059 -0.14745 0.01059 -0.14745 C 0.01007 -0.15694 0.01024 -0.16667 0.00903 -0.17569 C 0.00833 -0.18148 0.00121 -0.18403 -0.00156 -0.18588 C -0.00816 -0.19097 -0.01267 -0.19676 -0.01979 -0.2 C -0.02153 -0.2037 -0.02413 -0.20648 -0.02587 -0.21018 C -0.02674 -0.21204 -0.02656 -0.21435 -0.02726 -0.2162 C -0.02899 -0.22037 -0.03333 -0.22847 -0.03333 -0.22847 C -0.03281 -0.23981 -0.0349 -0.25278 -0.03038 -0.26273 C -0.02136 -0.28241 -0.00556 -0.2956 0.01059 -0.30301 C 0.01389 -0.30972 0.01614 -0.31273 0.02118 -0.31713 C 0.02066 -0.32731 0.02049 -0.33727 0.01962 -0.34745 C 0.01858 -0.36018 0.0092 -0.37153 0.00295 -0.37986 C 0.00035 -0.38333 -0.00434 -0.38171 -0.00764 -0.3838 C -0.01424 -0.38773 -0.01736 -0.39236 -0.02136 -0.4 C -0.02587 -0.41991 -0.02691 -0.44583 -0.01979 -0.46458 C -0.01806 -0.46921 -0.01354 -0.47477 -0.01059 -0.4787 C -0.00799 -0.48217 -0.00313 -0.48889 -0.00313 -0.48889 C -0.00156 -0.49514 0.0026 -0.50463 0.00608 -0.50903 C 0.00746 -0.51481 0.00816 -0.51875 0.00451 -0.52315 " pathEditMode="relative" ptsTypes="fffffffffffffffffffffffffA">
                                      <p:cBhvr>
                                        <p:cTn id="41" dur="5000" fill="hold"/>
                                        <p:tgtEl>
                                          <p:spTgt spid="11"/>
                                        </p:tgtEl>
                                        <p:attrNameLst>
                                          <p:attrName>ppt_x</p:attrName>
                                          <p:attrName>ppt_y</p:attrName>
                                        </p:attrNameLst>
                                      </p:cBhvr>
                                    </p:animMotion>
                                  </p:childTnLst>
                                </p:cTn>
                              </p:par>
                              <p:par>
                                <p:cTn id="42" presetID="0" presetClass="path" presetSubtype="0" repeatCount="indefinite" accel="50000" decel="50000" fill="hold" grpId="0" nodeType="withEffect">
                                  <p:stCondLst>
                                    <p:cond delay="0"/>
                                  </p:stCondLst>
                                  <p:childTnLst>
                                    <p:animMotion origin="layout" path="M 0 0 C -0.00156 -0.00139 -0.00313 -0.00278 -0.00469 -0.00393 C -0.0066 -0.00532 -0.00868 -0.00648 -0.01059 -0.0081 C -0.01372 -0.01065 -0.01979 -0.0162 -0.01979 -0.0162 C -0.02344 -0.03009 -0.02691 -0.04167 -0.02882 -0.05648 C -0.02761 -0.0787 -0.02761 -0.10903 -0.00764 -0.11505 C -0.0033 -0.12106 0 -0.12662 0.00608 -0.12963 C 0.00746 -0.13542 0.01059 -0.14745 0.01059 -0.14745 C 0.01007 -0.15694 0.01024 -0.16667 0.00903 -0.17569 C 0.00833 -0.18148 0.00121 -0.18403 -0.00156 -0.18588 C -0.00816 -0.19097 -0.01267 -0.19676 -0.01979 -0.2 C -0.02153 -0.2037 -0.02413 -0.20648 -0.02587 -0.21018 C -0.02674 -0.21204 -0.02656 -0.21435 -0.02726 -0.2162 C -0.02899 -0.22037 -0.03333 -0.22847 -0.03333 -0.22847 C -0.03281 -0.23981 -0.0349 -0.25278 -0.03038 -0.26273 C -0.02136 -0.28241 -0.00556 -0.2956 0.01059 -0.30301 C 0.01389 -0.30972 0.01614 -0.31273 0.02118 -0.31713 C 0.02066 -0.32731 0.02049 -0.33727 0.01962 -0.34745 C 0.01858 -0.36018 0.0092 -0.37153 0.00295 -0.37986 C 0.00035 -0.38333 -0.00434 -0.38171 -0.00764 -0.3838 C -0.01424 -0.38773 -0.01736 -0.39236 -0.02136 -0.4 C -0.02587 -0.41991 -0.02691 -0.44583 -0.01979 -0.46458 C -0.01806 -0.46921 -0.01354 -0.47477 -0.01059 -0.4787 C -0.00799 -0.48217 -0.00313 -0.48889 -0.00313 -0.48889 C -0.00156 -0.49514 0.0026 -0.50463 0.00608 -0.50903 C 0.00746 -0.51481 0.00816 -0.51875 0.00451 -0.52315 " pathEditMode="relative" ptsTypes="fffffffffffffffffffffffffA">
                                      <p:cBhvr>
                                        <p:cTn id="43" dur="5000" fill="hold"/>
                                        <p:tgtEl>
                                          <p:spTgt spid="12"/>
                                        </p:tgtEl>
                                        <p:attrNameLst>
                                          <p:attrName>ppt_x</p:attrName>
                                          <p:attrName>ppt_y</p:attrName>
                                        </p:attrNameLst>
                                      </p:cBhvr>
                                    </p:animMotion>
                                  </p:childTnLst>
                                </p:cTn>
                              </p:par>
                              <p:par>
                                <p:cTn id="44" presetID="0" presetClass="path" presetSubtype="0" repeatCount="indefinite" accel="50000" decel="50000" fill="hold" grpId="0" nodeType="withEffect">
                                  <p:stCondLst>
                                    <p:cond delay="0"/>
                                  </p:stCondLst>
                                  <p:childTnLst>
                                    <p:animMotion origin="layout" path="M 0 0 C -0.00156 -0.00139 -0.00313 -0.00278 -0.00469 -0.00393 C -0.0066 -0.00532 -0.00868 -0.00648 -0.01059 -0.0081 C -0.01372 -0.01065 -0.01979 -0.0162 -0.01979 -0.0162 C -0.02344 -0.03009 -0.02691 -0.04167 -0.02882 -0.05648 C -0.02761 -0.0787 -0.02761 -0.10903 -0.00764 -0.11505 C -0.0033 -0.12106 0 -0.12662 0.00608 -0.12963 C 0.00746 -0.13542 0.01059 -0.14745 0.01059 -0.14745 C 0.01007 -0.15694 0.01024 -0.16667 0.00903 -0.17569 C 0.00833 -0.18148 0.00121 -0.18403 -0.00156 -0.18588 C -0.00816 -0.19097 -0.01267 -0.19676 -0.01979 -0.2 C -0.02153 -0.2037 -0.02413 -0.20648 -0.02587 -0.21018 C -0.02674 -0.21204 -0.02656 -0.21435 -0.02726 -0.2162 C -0.02899 -0.22037 -0.03333 -0.22847 -0.03333 -0.22847 C -0.03281 -0.23981 -0.0349 -0.25278 -0.03038 -0.26273 C -0.02136 -0.28241 -0.00556 -0.2956 0.01059 -0.30301 C 0.01389 -0.30972 0.01614 -0.31273 0.02118 -0.31713 C 0.02066 -0.32731 0.02049 -0.33727 0.01962 -0.34745 C 0.01858 -0.36018 0.0092 -0.37153 0.00295 -0.37986 C 0.00035 -0.38333 -0.00434 -0.38171 -0.00764 -0.3838 C -0.01424 -0.38773 -0.01736 -0.39236 -0.02136 -0.4 C -0.02587 -0.41991 -0.02691 -0.44583 -0.01979 -0.46458 C -0.01806 -0.46921 -0.01354 -0.47477 -0.01059 -0.4787 C -0.00799 -0.48217 -0.00313 -0.48889 -0.00313 -0.48889 C -0.00156 -0.49514 0.0026 -0.50463 0.00608 -0.50903 C 0.00746 -0.51481 0.00816 -0.51875 0.00451 -0.52315 " pathEditMode="relative" ptsTypes="fffffffffffffffffffffffffA">
                                      <p:cBhvr>
                                        <p:cTn id="45" dur="5000" fill="hold"/>
                                        <p:tgtEl>
                                          <p:spTgt spid="13"/>
                                        </p:tgtEl>
                                        <p:attrNameLst>
                                          <p:attrName>ppt_x</p:attrName>
                                          <p:attrName>ppt_y</p:attrName>
                                        </p:attrNameLst>
                                      </p:cBhvr>
                                    </p:animMotion>
                                  </p:childTnLst>
                                </p:cTn>
                              </p:par>
                              <p:par>
                                <p:cTn id="46" presetID="9"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par>
                                <p:cTn id="54" presetID="9"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dissolv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P spid="3" grpId="0"/>
      <p:bldP spid="14" grpId="0" animBg="1"/>
      <p:bldP spid="14" grpId="1" animBg="1"/>
      <p:bldP spid="30" grpId="0" animBg="1"/>
      <p:bldP spid="30" grpId="1" animBg="1"/>
      <p:bldP spid="29" grpId="0" animBg="1"/>
      <p:bldP spid="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2902" y="811368"/>
            <a:ext cx="3889420"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আজকের পাঠ </a:t>
            </a:r>
            <a:endParaRPr lang="en-US" sz="6600" dirty="0">
              <a:latin typeface="NikoshBAN" panose="02000000000000000000" pitchFamily="2" charset="0"/>
              <a:cs typeface="NikoshBAN" panose="02000000000000000000" pitchFamily="2" charset="0"/>
            </a:endParaRPr>
          </a:p>
        </p:txBody>
      </p:sp>
      <p:sp>
        <p:nvSpPr>
          <p:cNvPr id="3" name="TextBox 2"/>
          <p:cNvSpPr txBox="1"/>
          <p:nvPr/>
        </p:nvSpPr>
        <p:spPr>
          <a:xfrm>
            <a:off x="1944710" y="2665927"/>
            <a:ext cx="8242479"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প্রস্বেদন ও প্রস্বেদনের প্রভাবকসমূহ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480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2458" y="552450"/>
            <a:ext cx="2895600" cy="8382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913291" y="723900"/>
            <a:ext cx="1981199" cy="495300"/>
          </a:xfrm>
          <a:prstGeom prst="rect">
            <a:avLst/>
          </a:prstGeom>
          <a:noFill/>
        </p:spPr>
        <p:txBody>
          <a:bodyPr wrap="squar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dirty="0">
                <a:latin typeface="NikoshBAN" pitchFamily="2" charset="0"/>
                <a:cs typeface="NikoshBAN" pitchFamily="2" charset="0"/>
              </a:rPr>
              <a:t>শিখনফল</a:t>
            </a:r>
            <a:r>
              <a:rPr lang="bn-BD" b="1" dirty="0">
                <a:ln w="11430"/>
                <a:effectLst>
                  <a:outerShdw blurRad="50800" dist="39000" dir="5460000" algn="tl">
                    <a:srgbClr val="000000">
                      <a:alpha val="38000"/>
                    </a:srgbClr>
                  </a:outerShdw>
                </a:effectLst>
                <a:latin typeface="NikoshBAN" pitchFamily="2" charset="0"/>
                <a:cs typeface="NikoshBAN" pitchFamily="2" charset="0"/>
              </a:rPr>
              <a:t>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5" name="Rectangle 4"/>
          <p:cNvSpPr/>
          <p:nvPr/>
        </p:nvSpPr>
        <p:spPr>
          <a:xfrm>
            <a:off x="2665980" y="2905780"/>
            <a:ext cx="4689104"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dirty="0">
                <a:latin typeface="NikoshBAN" pitchFamily="2" charset="0"/>
                <a:cs typeface="NikoshBAN" pitchFamily="2" charset="0"/>
              </a:rPr>
              <a:t>1.</a:t>
            </a:r>
            <a:r>
              <a:rPr lang="bn-BD" sz="2800" dirty="0">
                <a:latin typeface="NikoshBAN" pitchFamily="2" charset="0"/>
                <a:cs typeface="NikoshBAN" pitchFamily="2" charset="0"/>
              </a:rPr>
              <a:t>প্রস্বেদ</a:t>
            </a:r>
            <a:r>
              <a:rPr lang="en-US" sz="2800" dirty="0" err="1">
                <a:latin typeface="NikoshBAN" pitchFamily="2" charset="0"/>
                <a:cs typeface="NikoshBAN" pitchFamily="2" charset="0"/>
              </a:rPr>
              <a:t>নের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ধারনা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বর্ণনা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করতে</a:t>
            </a:r>
            <a:r>
              <a:rPr lang="en-US" sz="2800" dirty="0">
                <a:latin typeface="NikoshBAN" pitchFamily="2" charset="0"/>
                <a:cs typeface="NikoshBAN" pitchFamily="2" charset="0"/>
              </a:rPr>
              <a:t> </a:t>
            </a:r>
            <a:r>
              <a:rPr lang="bn-BD" sz="2800" dirty="0" smtClean="0">
                <a:latin typeface="NikoshBAN" pitchFamily="2" charset="0"/>
                <a:cs typeface="NikoshBAN" pitchFamily="2" charset="0"/>
              </a:rPr>
              <a:t>পারবে</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 </a:t>
            </a:r>
            <a:endParaRPr lang="bn-BD" sz="2800" dirty="0">
              <a:latin typeface="NikoshBAN" pitchFamily="2" charset="0"/>
              <a:cs typeface="NikoshBAN" pitchFamily="2" charset="0"/>
            </a:endParaRPr>
          </a:p>
        </p:txBody>
      </p:sp>
      <p:sp>
        <p:nvSpPr>
          <p:cNvPr id="6" name="Rectangle 5"/>
          <p:cNvSpPr/>
          <p:nvPr/>
        </p:nvSpPr>
        <p:spPr>
          <a:xfrm>
            <a:off x="2692859" y="3744991"/>
            <a:ext cx="5536742"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a:latin typeface="NikoshBAN" pitchFamily="2" charset="0"/>
                <a:cs typeface="NikoshBAN" pitchFamily="2" charset="0"/>
              </a:rPr>
              <a:t>2.</a:t>
            </a:r>
            <a:r>
              <a:rPr lang="bn-BD" sz="2800" dirty="0">
                <a:latin typeface="NikoshBAN" pitchFamily="2" charset="0"/>
                <a:cs typeface="NikoshBAN" pitchFamily="2" charset="0"/>
              </a:rPr>
              <a:t>প্রস্বেদনের প্রকারভেদ করতে </a:t>
            </a:r>
            <a:r>
              <a:rPr lang="bn-BD" sz="2800" dirty="0" smtClean="0">
                <a:latin typeface="NikoshBAN" pitchFamily="2" charset="0"/>
                <a:cs typeface="NikoshBAN" pitchFamily="2" charset="0"/>
              </a:rPr>
              <a:t>পারবে</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  </a:t>
            </a:r>
            <a:endParaRPr lang="bn-BD" sz="2800" dirty="0">
              <a:latin typeface="NikoshBAN" pitchFamily="2" charset="0"/>
              <a:cs typeface="NikoshBAN" pitchFamily="2" charset="0"/>
            </a:endParaRPr>
          </a:p>
        </p:txBody>
      </p:sp>
      <p:sp>
        <p:nvSpPr>
          <p:cNvPr id="7" name="Rectangle 6"/>
          <p:cNvSpPr/>
          <p:nvPr/>
        </p:nvSpPr>
        <p:spPr>
          <a:xfrm>
            <a:off x="2692858" y="4662904"/>
            <a:ext cx="622254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dirty="0">
                <a:latin typeface="NikoshBAN" pitchFamily="2" charset="0"/>
                <a:cs typeface="NikoshBAN" pitchFamily="2" charset="0"/>
              </a:rPr>
              <a:t>3.</a:t>
            </a:r>
            <a:r>
              <a:rPr lang="bn-BD" sz="2800" dirty="0">
                <a:latin typeface="NikoshBAN" pitchFamily="2" charset="0"/>
                <a:cs typeface="NikoshBAN" pitchFamily="2" charset="0"/>
              </a:rPr>
              <a:t>প্রস্বেদনের প্রভাবকসমূহ  ব্যাখ্যা করতে পারবে ।   </a:t>
            </a:r>
            <a:endParaRPr lang="en-US" sz="2800" dirty="0">
              <a:latin typeface="NikoshBAN" pitchFamily="2" charset="0"/>
              <a:cs typeface="NikoshBAN" pitchFamily="2" charset="0"/>
            </a:endParaRPr>
          </a:p>
        </p:txBody>
      </p:sp>
      <p:sp>
        <p:nvSpPr>
          <p:cNvPr id="8" name="Rectangle 7"/>
          <p:cNvSpPr/>
          <p:nvPr/>
        </p:nvSpPr>
        <p:spPr>
          <a:xfrm>
            <a:off x="2692859" y="1872329"/>
            <a:ext cx="3507692" cy="584775"/>
          </a:xfrm>
          <a:prstGeom prst="rect">
            <a:avLst/>
          </a:prstGeom>
          <a:solidFill>
            <a:srgbClr val="CCFFFF"/>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bn-BD" sz="3200" dirty="0">
                <a:solidFill>
                  <a:srgbClr val="0033CC"/>
                </a:solidFill>
                <a:latin typeface="NikoshBAN" pitchFamily="2" charset="0"/>
                <a:cs typeface="NikoshBAN" pitchFamily="2" charset="0"/>
              </a:rPr>
              <a:t>এ পাঠ শেষে শিক্ষার্থীরা ---</a:t>
            </a:r>
            <a:endParaRPr lang="en-US" sz="3200" dirty="0"/>
          </a:p>
        </p:txBody>
      </p:sp>
    </p:spTree>
    <p:extLst>
      <p:ext uri="{BB962C8B-B14F-4D97-AF65-F5344CB8AC3E}">
        <p14:creationId xmlns:p14="http://schemas.microsoft.com/office/powerpoint/2010/main" val="851727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4300" y="542137"/>
            <a:ext cx="4114800" cy="584775"/>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চিত্রের গাছটি স্থলজ না জলজ ? </a:t>
            </a:r>
            <a:endParaRPr lang="en-US" sz="3200" dirty="0">
              <a:latin typeface="NikoshBAN" pitchFamily="2" charset="0"/>
              <a:cs typeface="NikoshBAN" pitchFamily="2" charset="0"/>
            </a:endParaRPr>
          </a:p>
        </p:txBody>
      </p:sp>
      <p:sp>
        <p:nvSpPr>
          <p:cNvPr id="6" name="TextBox 5"/>
          <p:cNvSpPr txBox="1"/>
          <p:nvPr/>
        </p:nvSpPr>
        <p:spPr>
          <a:xfrm>
            <a:off x="5029200" y="5709626"/>
            <a:ext cx="1219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প্রস্বেদন </a:t>
            </a:r>
            <a:endParaRPr lang="en-US" sz="3200" dirty="0">
              <a:latin typeface="NikoshBAN" pitchFamily="2" charset="0"/>
              <a:cs typeface="NikoshBAN" pitchFamily="2" charset="0"/>
            </a:endParaRPr>
          </a:p>
        </p:txBody>
      </p:sp>
      <p:pic>
        <p:nvPicPr>
          <p:cNvPr id="16" name="Picture 2" descr="C:\Users\User\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791" y="5660280"/>
            <a:ext cx="493136" cy="683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demo.web3designs.com/images/Clouds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819" t="29279" r="8291" b="26763"/>
          <a:stretch/>
        </p:blipFill>
        <p:spPr bwMode="auto">
          <a:xfrm>
            <a:off x="1643185" y="902705"/>
            <a:ext cx="2667000" cy="1354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demo.web3designs.com/images/Clouds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819" t="29279" r="8291" b="26763"/>
          <a:stretch/>
        </p:blipFill>
        <p:spPr bwMode="auto">
          <a:xfrm>
            <a:off x="8139548" y="834525"/>
            <a:ext cx="2667000" cy="135418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669528" y="566809"/>
            <a:ext cx="6624344" cy="584775"/>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চিত্রের গাছটি থেকে  কিভাবে পানি বের হয়ে যাচ্ছে ? </a:t>
            </a:r>
            <a:endParaRPr lang="en-US" sz="3200" dirty="0">
              <a:latin typeface="NikoshBAN" pitchFamily="2" charset="0"/>
              <a:cs typeface="NikoshBAN" pitchFamily="2" charset="0"/>
            </a:endParaRPr>
          </a:p>
        </p:txBody>
      </p:sp>
      <p:sp>
        <p:nvSpPr>
          <p:cNvPr id="24" name="TextBox 23"/>
          <p:cNvSpPr txBox="1"/>
          <p:nvPr/>
        </p:nvSpPr>
        <p:spPr>
          <a:xfrm>
            <a:off x="4310185" y="755303"/>
            <a:ext cx="3557155" cy="584775"/>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latin typeface="NikoshBAN" pitchFamily="2" charset="0"/>
                <a:cs typeface="NikoshBAN" pitchFamily="2" charset="0"/>
              </a:rPr>
              <a:t> </a:t>
            </a:r>
            <a:r>
              <a:rPr lang="bn-BD" sz="3200" dirty="0">
                <a:latin typeface="NikoshBAN" pitchFamily="2" charset="0"/>
                <a:cs typeface="NikoshBAN" pitchFamily="2" charset="0"/>
              </a:rPr>
              <a:t>এবার বলো প্রস্বেদন কী ? </a:t>
            </a:r>
            <a:endParaRPr lang="en-US" sz="3200" dirty="0">
              <a:latin typeface="NikoshBAN" pitchFamily="2" charset="0"/>
              <a:cs typeface="NikoshBAN" pitchFamily="2" charset="0"/>
            </a:endParaRPr>
          </a:p>
        </p:txBody>
      </p:sp>
      <p:sp>
        <p:nvSpPr>
          <p:cNvPr id="25" name="TextBox 24"/>
          <p:cNvSpPr txBox="1"/>
          <p:nvPr/>
        </p:nvSpPr>
        <p:spPr>
          <a:xfrm>
            <a:off x="2286001" y="5341782"/>
            <a:ext cx="7187047"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err="1">
                <a:latin typeface="NikoshBAN" pitchFamily="2" charset="0"/>
                <a:cs typeface="NikoshBAN" pitchFamily="2" charset="0"/>
              </a:rPr>
              <a:t>সাধারণত</a:t>
            </a:r>
            <a:r>
              <a:rPr lang="bn-BD" sz="3200" dirty="0">
                <a:latin typeface="NikoshBAN" pitchFamily="2" charset="0"/>
                <a:cs typeface="NikoshBAN" pitchFamily="2" charset="0"/>
              </a:rPr>
              <a:t> </a:t>
            </a:r>
            <a:r>
              <a:rPr lang="bn-BD" sz="2800" dirty="0">
                <a:latin typeface="NikoshBAN" pitchFamily="2" charset="0"/>
                <a:cs typeface="NikoshBAN" pitchFamily="2" charset="0"/>
              </a:rPr>
              <a:t>স্থলজ উদ্ভিদ যে প্রক্রিয়ায় তার বায়বীয় অঙ্গের মাধ্যমে বাস্পাকারে পানি বের করে দেয় তাই প্রস্বেদন ।  </a:t>
            </a:r>
            <a:endParaRPr lang="en-US" sz="2800" dirty="0">
              <a:latin typeface="NikoshBAN" pitchFamily="2" charset="0"/>
              <a:cs typeface="NikoshBAN" pitchFamily="2" charset="0"/>
            </a:endParaRPr>
          </a:p>
        </p:txBody>
      </p:sp>
      <p:sp>
        <p:nvSpPr>
          <p:cNvPr id="26" name="TextBox 25"/>
          <p:cNvSpPr txBox="1"/>
          <p:nvPr/>
        </p:nvSpPr>
        <p:spPr>
          <a:xfrm>
            <a:off x="2662949" y="659971"/>
            <a:ext cx="7123835" cy="584775"/>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গাছ থেকে বাষ্পাকারে পানি বের হয়ে যাওয়ার নাম ক</a:t>
            </a:r>
            <a:r>
              <a:rPr lang="en-US" sz="3200" dirty="0">
                <a:latin typeface="NikoshBAN" pitchFamily="2" charset="0"/>
                <a:cs typeface="NikoshBAN" pitchFamily="2" charset="0"/>
              </a:rPr>
              <a:t>ী</a:t>
            </a:r>
            <a:r>
              <a:rPr lang="bn-BD" sz="3200" dirty="0">
                <a:latin typeface="NikoshBAN" pitchFamily="2" charset="0"/>
                <a:cs typeface="NikoshBAN" pitchFamily="2" charset="0"/>
              </a:rPr>
              <a:t> ? </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625" y="1524000"/>
            <a:ext cx="4476750" cy="3810000"/>
          </a:xfrm>
          <a:prstGeom prst="rect">
            <a:avLst/>
          </a:prstGeom>
        </p:spPr>
      </p:pic>
      <p:sp>
        <p:nvSpPr>
          <p:cNvPr id="8" name="TextBox 7"/>
          <p:cNvSpPr txBox="1"/>
          <p:nvPr/>
        </p:nvSpPr>
        <p:spPr>
          <a:xfrm>
            <a:off x="9262981" y="2157702"/>
            <a:ext cx="118975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পানি</a:t>
            </a:r>
            <a:endParaRPr lang="en-GB" sz="2800" dirty="0">
              <a:latin typeface="NikoshBAN" panose="02000000000000000000" pitchFamily="2" charset="0"/>
              <a:cs typeface="NikoshBAN" panose="02000000000000000000" pitchFamily="2" charset="0"/>
            </a:endParaRPr>
          </a:p>
        </p:txBody>
      </p:sp>
      <p:grpSp>
        <p:nvGrpSpPr>
          <p:cNvPr id="20" name="Group 19"/>
          <p:cNvGrpSpPr/>
          <p:nvPr/>
        </p:nvGrpSpPr>
        <p:grpSpPr>
          <a:xfrm>
            <a:off x="8877301" y="2256886"/>
            <a:ext cx="352928" cy="324853"/>
            <a:chOff x="9352546" y="2691062"/>
            <a:chExt cx="352928" cy="324853"/>
          </a:xfrm>
          <a:solidFill>
            <a:srgbClr val="CCECFF"/>
          </a:solidFill>
        </p:grpSpPr>
        <p:sp>
          <p:nvSpPr>
            <p:cNvPr id="31" name="Oval 30"/>
            <p:cNvSpPr/>
            <p:nvPr/>
          </p:nvSpPr>
          <p:spPr>
            <a:xfrm>
              <a:off x="9448800" y="2759242"/>
              <a:ext cx="256674" cy="256673"/>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9577136" y="2691062"/>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9352546" y="2751219"/>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1097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2000"/>
                                        <p:tgtEl>
                                          <p:spTgt spid="22"/>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2000"/>
                                        <p:tgtEl>
                                          <p:spTgt spid="21"/>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par>
                                <p:cTn id="56" presetID="9"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dissolv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9"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dissolv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1" nodeType="clickEffect">
                                  <p:stCondLst>
                                    <p:cond delay="0"/>
                                  </p:stCondLst>
                                  <p:childTnLst>
                                    <p:animEffect transition="out" filter="dissolv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9"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dissolve">
                                      <p:cBhvr>
                                        <p:cTn id="74" dur="500"/>
                                        <p:tgtEl>
                                          <p:spTgt spid="25"/>
                                        </p:tgtEl>
                                      </p:cBhvr>
                                    </p:animEffect>
                                  </p:childTnLst>
                                </p:cTn>
                              </p:par>
                              <p:par>
                                <p:cTn id="75" presetID="9" presetClass="exit" presetSubtype="0" fill="hold" grpId="0" nodeType="withEffect">
                                  <p:stCondLst>
                                    <p:cond delay="0"/>
                                  </p:stCondLst>
                                  <p:childTnLst>
                                    <p:animEffect transition="out" filter="dissolve">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23" grpId="0" animBg="1"/>
      <p:bldP spid="23" grpId="1" animBg="1"/>
      <p:bldP spid="24" grpId="0" animBg="1"/>
      <p:bldP spid="24" grpId="1" animBg="1"/>
      <p:bldP spid="25" grpId="0" animBg="1"/>
      <p:bldP spid="26" grpId="0" animBg="1"/>
      <p:bldP spid="26" grpId="1"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128" y="3491554"/>
            <a:ext cx="2558244" cy="1918683"/>
          </a:xfrm>
          <a:prstGeom prst="rect">
            <a:avLst/>
          </a:prstGeom>
        </p:spPr>
      </p:pic>
      <p:grpSp>
        <p:nvGrpSpPr>
          <p:cNvPr id="5" name="Group 4"/>
          <p:cNvGrpSpPr/>
          <p:nvPr/>
        </p:nvGrpSpPr>
        <p:grpSpPr>
          <a:xfrm>
            <a:off x="540913" y="489397"/>
            <a:ext cx="10972799" cy="6104585"/>
            <a:chOff x="0" y="857250"/>
            <a:chExt cx="9144000" cy="522708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extBox 3"/>
            <p:cNvSpPr txBox="1"/>
            <p:nvPr/>
          </p:nvSpPr>
          <p:spPr>
            <a:xfrm>
              <a:off x="7315200" y="5715000"/>
              <a:ext cx="1698172"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831181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2429" y="476518"/>
            <a:ext cx="10921284" cy="5988676"/>
            <a:chOff x="0" y="857250"/>
            <a:chExt cx="9144000" cy="51435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7162800" y="4495800"/>
              <a:ext cx="19050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795508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2327" y="509520"/>
            <a:ext cx="11135932" cy="6007189"/>
            <a:chOff x="0" y="857250"/>
            <a:chExt cx="9144000" cy="515088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7239000" y="5638800"/>
              <a:ext cx="18288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434155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675</TotalTime>
  <Words>687</Words>
  <Application>Microsoft Office PowerPoint</Application>
  <PresentationFormat>Widescreen</PresentationFormat>
  <Paragraphs>136</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Shadman Labib</dc:creator>
  <cp:lastModifiedBy>User</cp:lastModifiedBy>
  <cp:revision>162</cp:revision>
  <dcterms:created xsi:type="dcterms:W3CDTF">2019-10-23T11:19:16Z</dcterms:created>
  <dcterms:modified xsi:type="dcterms:W3CDTF">2020-12-03T17:20:01Z</dcterms:modified>
</cp:coreProperties>
</file>