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7" r:id="rId2"/>
    <p:sldId id="259" r:id="rId3"/>
    <p:sldId id="258" r:id="rId4"/>
    <p:sldId id="27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2" r:id="rId13"/>
    <p:sldId id="267" r:id="rId14"/>
    <p:sldId id="269" r:id="rId15"/>
    <p:sldId id="270" r:id="rId16"/>
    <p:sldId id="271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66FF99"/>
    <a:srgbClr val="0099FF"/>
    <a:srgbClr val="0033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AC38-A677-4B80-9AE0-EB571BD43A25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89C3-9789-4807-A30F-09EF99886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30187"/>
      </p:ext>
    </p:extLst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AC38-A677-4B80-9AE0-EB571BD43A25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89C3-9789-4807-A30F-09EF99886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26547"/>
      </p:ext>
    </p:extLst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AC38-A677-4B80-9AE0-EB571BD43A25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89C3-9789-4807-A30F-09EF99886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82412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AC38-A677-4B80-9AE0-EB571BD43A25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89C3-9789-4807-A30F-09EF99886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7791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AC38-A677-4B80-9AE0-EB571BD43A25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89C3-9789-4807-A30F-09EF99886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70450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AC38-A677-4B80-9AE0-EB571BD43A25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89C3-9789-4807-A30F-09EF99886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471805"/>
      </p:ext>
    </p:extLst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AC38-A677-4B80-9AE0-EB571BD43A25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89C3-9789-4807-A30F-09EF99886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12459"/>
      </p:ext>
    </p:extLst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AC38-A677-4B80-9AE0-EB571BD43A25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89C3-9789-4807-A30F-09EF99886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15431"/>
      </p:ext>
    </p:extLst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AC38-A677-4B80-9AE0-EB571BD43A25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89C3-9789-4807-A30F-09EF99886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21338"/>
      </p:ext>
    </p:extLst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AC38-A677-4B80-9AE0-EB571BD43A25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89C3-9789-4807-A30F-09EF99886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73170"/>
      </p:ext>
    </p:extLst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FAC38-A677-4B80-9AE0-EB571BD43A25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A89C3-9789-4807-A30F-09EF99886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6051"/>
      </p:ext>
    </p:extLst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FAC38-A677-4B80-9AE0-EB571BD43A25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A89C3-9789-4807-A30F-09EF99886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63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 spd="slow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0"/>
            <a:ext cx="9144000" cy="685800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9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</a:p>
        </p:txBody>
      </p:sp>
      <p:pic>
        <p:nvPicPr>
          <p:cNvPr id="7" name="Picture 6" descr="tuilips-animated-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859446"/>
            <a:ext cx="8229600" cy="476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06188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3797" y="1004553"/>
            <a:ext cx="9324304" cy="3747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Optative Sentence</a:t>
            </a:r>
            <a:r>
              <a:rPr lang="en-US" sz="3600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(</a:t>
            </a:r>
            <a:r>
              <a:rPr lang="bn-IN" sz="36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প্রার্থনাসূচক</a:t>
            </a:r>
            <a:r>
              <a:rPr lang="en-US" sz="3600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36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বাক্য</a:t>
            </a:r>
            <a:r>
              <a:rPr lang="en-US" sz="3600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) : </a:t>
            </a:r>
            <a:endParaRPr lang="bn-IN" sz="3600" dirty="0" smtClean="0">
              <a:solidFill>
                <a:srgbClr val="0000FF"/>
              </a:solidFill>
              <a:effectLst/>
              <a:latin typeface="NikoshBAN" panose="020000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bn-IN" dirty="0" smtClean="0">
              <a:solidFill>
                <a:srgbClr val="0000FF"/>
              </a:solidFill>
              <a:effectLst/>
              <a:latin typeface="NikoshBAN" panose="020000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bn-IN" sz="28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Sentence </a:t>
            </a:r>
            <a:r>
              <a:rPr lang="bn-IN" sz="28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মনের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ইচ্ছা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প্রার্থনা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বুঝায়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Optative Sentence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প্রার্থনাসূচক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বাক্য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hi-IN" sz="280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bn-IN" sz="2800" dirty="0" smtClean="0">
                <a:solidFill>
                  <a:srgbClr val="800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rgbClr val="80008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1.</a:t>
            </a:r>
            <a:r>
              <a:rPr lang="en-US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b="1" dirty="0" smtClean="0">
                <a:solidFill>
                  <a:srgbClr val="FFA5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আল্লহ</a:t>
            </a:r>
            <a:r>
              <a:rPr lang="en-US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b="1" dirty="0" smtClean="0">
                <a:solidFill>
                  <a:srgbClr val="FFA5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তোমার</a:t>
            </a:r>
            <a:r>
              <a:rPr lang="en-US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b="1" dirty="0" smtClean="0">
                <a:solidFill>
                  <a:srgbClr val="FFA5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মঙ্গল</a:t>
            </a:r>
            <a:r>
              <a:rPr lang="en-US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b="1" dirty="0" smtClean="0">
                <a:solidFill>
                  <a:srgbClr val="FFA5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করুক</a:t>
            </a:r>
            <a:r>
              <a:rPr lang="en-US" sz="2800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-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800" dirty="0" smtClean="0">
                <a:solidFill>
                  <a:srgbClr val="00FF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May Allah bless you.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2.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বাংলাদেশ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দীর্ঘজিবী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হউক</a:t>
            </a:r>
            <a:r>
              <a:rPr lang="en-US" sz="2800" b="1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- live long Bangladesh.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800" dirty="0" smtClean="0">
                <a:solidFill>
                  <a:srgbClr val="99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800" b="1" dirty="0" smtClean="0">
                <a:solidFill>
                  <a:srgbClr val="99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. </a:t>
            </a:r>
            <a:r>
              <a:rPr lang="bn-IN" sz="2800" b="1" dirty="0" smtClean="0">
                <a:solidFill>
                  <a:srgbClr val="99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আল্লাহ</a:t>
            </a:r>
            <a:r>
              <a:rPr lang="en-US" sz="2800" b="1" dirty="0" smtClean="0">
                <a:solidFill>
                  <a:srgbClr val="99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  <a:r>
              <a:rPr lang="bn-IN" sz="2800" b="1" dirty="0" smtClean="0">
                <a:solidFill>
                  <a:srgbClr val="99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তোমাকে</a:t>
            </a:r>
            <a:r>
              <a:rPr lang="en-US" sz="2800" b="1" dirty="0" smtClean="0">
                <a:solidFill>
                  <a:srgbClr val="99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b="1" dirty="0" smtClean="0">
                <a:solidFill>
                  <a:srgbClr val="99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সাহায্য</a:t>
            </a:r>
            <a:r>
              <a:rPr lang="en-US" sz="2800" b="1" dirty="0" smtClean="0">
                <a:solidFill>
                  <a:srgbClr val="99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b="1" dirty="0" smtClean="0">
                <a:solidFill>
                  <a:srgbClr val="99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করুক</a:t>
            </a:r>
            <a:r>
              <a:rPr lang="en-US" sz="2800" dirty="0" smtClean="0">
                <a:solidFill>
                  <a:srgbClr val="99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800" dirty="0" smtClean="0">
                <a:solidFill>
                  <a:srgbClr val="80008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800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May Allah help you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2568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0462" y="1481071"/>
            <a:ext cx="9994005" cy="4669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3600" b="1" u="sng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Exclamatory Sentence </a:t>
            </a:r>
            <a:r>
              <a:rPr lang="en-US" sz="3600" b="1" u="sng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( </a:t>
            </a:r>
            <a:r>
              <a:rPr lang="bn-IN" sz="3600" b="1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বিস্ময়</a:t>
            </a:r>
            <a:r>
              <a:rPr lang="en-US" sz="3600" b="1" u="sng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3600" b="1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সূচক</a:t>
            </a:r>
            <a:r>
              <a:rPr lang="en-US" sz="3600" b="1" u="sng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3600" b="1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বাক্য</a:t>
            </a:r>
            <a:r>
              <a:rPr lang="en-US" sz="3600" b="1" u="sng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):</a:t>
            </a:r>
            <a:endParaRPr lang="bn-IN" sz="3600" b="1" u="sng" dirty="0" smtClean="0">
              <a:solidFill>
                <a:srgbClr val="0000FF"/>
              </a:solidFill>
              <a:effectLst/>
              <a:latin typeface="NikoshBAN" panose="02000000000000000000" pitchFamily="2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endParaRPr lang="en-US" b="1" u="sng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</a:pPr>
            <a:r>
              <a:rPr lang="bn-IN" sz="2800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Sentence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বিস্ময়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মনের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আবেগ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প্রকাশ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Exclamatory Sentence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বিস্ময়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সূচক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বাক্য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hi-IN" sz="2800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bn-IN" sz="2800" b="1" dirty="0" smtClean="0">
              <a:solidFill>
                <a:srgbClr val="0000FF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pPr>
              <a:lnSpc>
                <a:spcPct val="107000"/>
              </a:lnSpc>
            </a:pP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bn-IN" sz="28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: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80008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1. </a:t>
            </a:r>
            <a:r>
              <a:rPr lang="bn-IN" sz="2800" b="1" dirty="0" smtClean="0">
                <a:solidFill>
                  <a:srgbClr val="800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srgbClr val="80008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b="1" dirty="0" smtClean="0">
                <a:solidFill>
                  <a:srgbClr val="800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সুন্দর</a:t>
            </a:r>
            <a:r>
              <a:rPr lang="en-US" sz="2800" b="1" dirty="0" smtClean="0">
                <a:solidFill>
                  <a:srgbClr val="80008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b="1" dirty="0" smtClean="0">
                <a:solidFill>
                  <a:srgbClr val="800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শিশুটি</a:t>
            </a:r>
            <a:r>
              <a:rPr lang="en-US" sz="2800" b="1" dirty="0" smtClean="0">
                <a:solidFill>
                  <a:srgbClr val="80008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800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How beautiful the baby is !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2. </a:t>
            </a:r>
            <a:r>
              <a:rPr lang="bn-IN" sz="2800" b="1" dirty="0" smtClean="0">
                <a:solidFill>
                  <a:srgbClr val="274E1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কেমন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b="1" dirty="0" smtClean="0">
                <a:solidFill>
                  <a:srgbClr val="274E1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বোকা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b="1" dirty="0" smtClean="0">
                <a:solidFill>
                  <a:srgbClr val="274E13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তুমি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- 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How fool you are !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66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3.</a:t>
            </a:r>
            <a:r>
              <a:rPr lang="bn-IN" sz="2800" b="1" dirty="0" smtClean="0">
                <a:solidFill>
                  <a:srgbClr val="66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srgbClr val="66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b="1" dirty="0" smtClean="0">
                <a:solidFill>
                  <a:srgbClr val="66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আরামদায়ক</a:t>
            </a:r>
            <a:r>
              <a:rPr lang="en-US" sz="2800" b="1" dirty="0" smtClean="0">
                <a:solidFill>
                  <a:srgbClr val="66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b="1" dirty="0" smtClean="0">
                <a:solidFill>
                  <a:srgbClr val="66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বিছানাটি</a:t>
            </a:r>
            <a:r>
              <a:rPr lang="en-US" sz="2800" dirty="0" smtClean="0">
                <a:solidFill>
                  <a:srgbClr val="66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800" dirty="0" smtClean="0">
                <a:solidFill>
                  <a:srgbClr val="00FF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- How comfortable the bed is ! 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00FF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4. </a:t>
            </a:r>
            <a:r>
              <a:rPr lang="bn-IN" sz="2800" b="1" dirty="0" smtClean="0">
                <a:solidFill>
                  <a:srgbClr val="FFA5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হায়</a:t>
            </a:r>
            <a:r>
              <a:rPr lang="en-US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! </a:t>
            </a:r>
            <a:r>
              <a:rPr lang="bn-IN" sz="2800" b="1" dirty="0" smtClean="0">
                <a:solidFill>
                  <a:srgbClr val="FFA5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লোকটি</a:t>
            </a:r>
            <a:r>
              <a:rPr lang="en-US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b="1" dirty="0" smtClean="0">
                <a:solidFill>
                  <a:srgbClr val="FFA5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মারা</a:t>
            </a:r>
            <a:r>
              <a:rPr lang="en-US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bn-IN" sz="2800" b="1" dirty="0" smtClean="0">
                <a:solidFill>
                  <a:srgbClr val="FFA5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NikoshBAN" panose="02000000000000000000" pitchFamily="2" charset="0"/>
              </a:rPr>
              <a:t>গেছে</a:t>
            </a:r>
            <a:r>
              <a:rPr lang="en-US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800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800" dirty="0" smtClean="0">
                <a:solidFill>
                  <a:srgbClr val="00FF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Alas ! The man is dead.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791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624" y="365125"/>
            <a:ext cx="3450465" cy="909883"/>
          </a:xfrm>
        </p:spPr>
        <p:txBody>
          <a:bodyPr>
            <a:noAutofit/>
          </a:bodyPr>
          <a:lstStyle/>
          <a:p>
            <a:r>
              <a:rPr lang="en-US" sz="48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Work out</a:t>
            </a:r>
            <a:endParaRPr lang="en-US" sz="4800" b="1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6383" y="1403797"/>
            <a:ext cx="10688392" cy="5254580"/>
          </a:xfrm>
        </p:spPr>
        <p:txBody>
          <a:bodyPr/>
          <a:lstStyle/>
          <a:p>
            <a:pPr marL="571500" indent="-571500">
              <a:buAutoNum type="romanLcParenBoth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Find out the imperative sentence.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66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a. He reads a book.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b. Help the poor.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c. May you live long.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d. How nice the bird is!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(ii) “They play cricket.” What kind of sentence is it?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smtClean="0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a. Optative sentence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b. Interrogative sentence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c. Exclamatory sentence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d. 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Assertive sentence</a:t>
            </a:r>
          </a:p>
          <a:p>
            <a:pPr marL="0" indent="0">
              <a:buNone/>
            </a:pPr>
            <a:endParaRPr lang="en-US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815918" y="2434108"/>
            <a:ext cx="347729" cy="3734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102222" y="2324637"/>
            <a:ext cx="631065" cy="59242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52407" y="6012291"/>
            <a:ext cx="347729" cy="3734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138710" y="5889942"/>
            <a:ext cx="631065" cy="592427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539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3645" y="1648491"/>
            <a:ext cx="95947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sentence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sz="36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 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Simple </a:t>
            </a:r>
            <a:r>
              <a:rPr lang="en-US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Sentence</a:t>
            </a:r>
            <a:r>
              <a:rPr lang="bn-IN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(সরল বাক্য)</a:t>
            </a:r>
            <a:endParaRPr lang="en-US" sz="3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2.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Complex 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Sentence</a:t>
            </a:r>
            <a:r>
              <a:rPr lang="bn-IN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(জটিল বাক্য)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Compound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Sentence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(যৌগিক বাক্য)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9360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18" y="953036"/>
            <a:ext cx="11410682" cy="5563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Simple</a:t>
            </a:r>
            <a:r>
              <a:rPr lang="bn-IN" sz="3600" u="sng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smtClean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Sentence</a:t>
            </a:r>
            <a:r>
              <a:rPr lang="en-US" sz="3600" u="sng" dirty="0">
                <a:ln w="0"/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 </a:t>
            </a:r>
            <a:endParaRPr lang="bn-IN" sz="3600" u="sng" dirty="0" smtClean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মাএ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finite</a:t>
            </a:r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verb</a:t>
            </a:r>
            <a:r>
              <a:rPr lang="en-US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 </a:t>
            </a:r>
            <a:r>
              <a:rPr lang="bn-IN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simple 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sentence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বলে।</a:t>
            </a:r>
            <a:endParaRPr lang="en-US" dirty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IN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 </a:t>
            </a:r>
            <a:r>
              <a:rPr lang="en-US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saw him </a:t>
            </a:r>
            <a:r>
              <a:rPr lang="en-US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going</a:t>
            </a:r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By working hard, we can prosper in life.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66FF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 spite of being ill, he went out.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 work hard to prosper in life.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He is too weak to walk.  </a:t>
            </a:r>
            <a:endParaRPr lang="bn-IN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344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340" y="1091529"/>
            <a:ext cx="10483401" cy="51804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Complex </a:t>
            </a:r>
            <a:r>
              <a:rPr lang="en-US" sz="3600" b="1" u="sng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Sentence: </a:t>
            </a:r>
            <a:endParaRPr lang="en-US" sz="3600" b="1" u="sng" dirty="0" smtClean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main clause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subordinate clause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 </a:t>
            </a: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Complex 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Sentence </a:t>
            </a:r>
            <a:r>
              <a:rPr lang="bn-IN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 </a:t>
            </a:r>
            <a:r>
              <a:rPr lang="en-US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saw that he was going</a:t>
            </a:r>
            <a:r>
              <a:rPr lang="en-US" dirty="0" smtClean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Though he is poor, he is honest.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Since he worked hard, he succeeded in life.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If you read well, you will pass in the exam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We eat so that we can live.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89008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708338"/>
            <a:ext cx="10804301" cy="4829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u="sng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Compound </a:t>
            </a:r>
            <a:r>
              <a:rPr lang="en-US" sz="3600" b="1" u="sng" dirty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Sentence: </a:t>
            </a:r>
            <a:endParaRPr lang="en-US" sz="3600" b="1" u="sng" dirty="0" smtClean="0"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main clause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main clause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একাধিক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co-ordinate clause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যখন </a:t>
            </a: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and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but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or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nor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and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so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thus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and thus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, 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বাক্যকে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en-US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Compound </a:t>
            </a:r>
            <a:r>
              <a:rPr lang="en-US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Sentence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 </a:t>
            </a:r>
            <a:r>
              <a:rPr lang="en-US" dirty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saw him and he was </a:t>
            </a:r>
            <a:r>
              <a:rPr lang="en-US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going.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He worked hard so he succeeded in life.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He is poor but honest.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5818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4262" y="815886"/>
            <a:ext cx="3102735" cy="81973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Work Out</a:t>
            </a:r>
            <a:endParaRPr lang="en-US" b="1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5930" y="2189408"/>
            <a:ext cx="10147479" cy="32712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99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Which of the following sentence is ‘Compound’?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He Lives in Dhaka.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ii) By reading well, you can do well in the exam.</a:t>
            </a:r>
          </a:p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iii) Though he is poor, he is honest.</a:t>
            </a:r>
          </a:p>
          <a:p>
            <a:pPr marL="0" indent="0">
              <a:buNone/>
            </a:pPr>
            <a:r>
              <a:rPr lang="en-US" dirty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iv) Work hard or you can not succeed in life. </a:t>
            </a:r>
            <a:endParaRPr lang="en-US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895618" y="4172755"/>
            <a:ext cx="580623" cy="55379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007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759558" cy="1115945"/>
          </a:xfrm>
        </p:spPr>
        <p:txBody>
          <a:bodyPr/>
          <a:lstStyle/>
          <a:p>
            <a:r>
              <a:rPr lang="en-US" b="1" u="sng" dirty="0" smtClean="0"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Home Work</a:t>
            </a:r>
            <a:endParaRPr lang="en-US" b="1" u="sng" dirty="0"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791422" cy="1613034"/>
          </a:xfrm>
          <a:solidFill>
            <a:srgbClr val="66FF99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Sentence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 বলে? 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Sentence </a:t>
            </a:r>
            <a:r>
              <a:rPr lang="bn-IN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 প্রকার ও কী কী? 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88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0171" y="1993050"/>
            <a:ext cx="9645203" cy="2669102"/>
          </a:xfrm>
          <a:solidFill>
            <a:srgbClr val="00CC00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Thank You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638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986" y="854523"/>
            <a:ext cx="4738352" cy="1325563"/>
          </a:xfrm>
        </p:spPr>
        <p:txBody>
          <a:bodyPr/>
          <a:lstStyle/>
          <a:p>
            <a:r>
              <a:rPr lang="bn-IN" b="1" u="sng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পরিচিতিঃ</a:t>
            </a:r>
            <a:endParaRPr lang="en-US" b="1" u="sng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1162" y="2096084"/>
            <a:ext cx="6812387" cy="2282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জুয়েল হোসেন</a:t>
            </a:r>
          </a:p>
          <a:p>
            <a:pPr marL="0" indent="0">
              <a:buNone/>
            </a:pPr>
            <a:r>
              <a:rPr lang="bn-IN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সহঃ শিক্ষক</a:t>
            </a:r>
          </a:p>
          <a:p>
            <a:pPr marL="0" indent="0">
              <a:buNone/>
            </a:pPr>
            <a:r>
              <a:rPr lang="bn-IN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রামচন্দ্রপুর বাহরুল উলুম ইসলামিয়া আলিম মাদ্রাসা </a:t>
            </a:r>
          </a:p>
          <a:p>
            <a:pPr marL="0" indent="0">
              <a:buNone/>
            </a:pPr>
            <a:r>
              <a:rPr lang="bn-IN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মহাদেবপুর, নওগাঁ। 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12969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180" y="786685"/>
            <a:ext cx="5677437" cy="9906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Today’s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446986"/>
            <a:ext cx="9144000" cy="262729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Sentence </a:t>
            </a:r>
            <a:r>
              <a:rPr lang="bn-IN" sz="4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? </a:t>
            </a:r>
            <a:r>
              <a:rPr lang="en-US" sz="44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Sentence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r>
              <a:rPr lang="bn-IN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 ?</a:t>
            </a:r>
            <a:endParaRPr lang="en-US" sz="4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500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5174" y="1073460"/>
            <a:ext cx="2330003" cy="1141703"/>
          </a:xfrm>
        </p:spPr>
        <p:txBody>
          <a:bodyPr/>
          <a:lstStyle/>
          <a:p>
            <a:r>
              <a:rPr lang="bn-IN" b="1" u="sng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 ফলঃ </a:t>
            </a:r>
            <a:endParaRPr lang="en-US" b="1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9258" y="2472744"/>
            <a:ext cx="8049296" cy="171289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bn-IN" dirty="0" smtClean="0"/>
              <a:t> </a:t>
            </a:r>
            <a:r>
              <a:rPr lang="en-US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Sentence </a:t>
            </a:r>
            <a:r>
              <a:rPr lang="bn-IN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 তা বলতে পারবে।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bn-IN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Sentence </a:t>
            </a:r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প্রকারভেদ </a:t>
            </a:r>
            <a:r>
              <a:rPr lang="bn-IN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</a:t>
            </a:r>
            <a:r>
              <a:rPr lang="bn-IN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dirty="0">
                <a:solidFill>
                  <a:srgbClr val="00B050"/>
                </a:solidFill>
              </a:rPr>
              <a:t> </a:t>
            </a:r>
            <a:endParaRPr lang="bn-IN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683517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4095" y="991677"/>
            <a:ext cx="105477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Sentence </a:t>
            </a:r>
            <a:r>
              <a:rPr lang="en-US" sz="3600" b="1" u="sng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(</a:t>
            </a:r>
            <a:r>
              <a:rPr lang="bn-IN" sz="3600" b="1" u="sng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বাক্য</a:t>
            </a:r>
            <a:r>
              <a:rPr lang="en-US" sz="3600" b="1" u="sng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):</a:t>
            </a:r>
            <a:r>
              <a:rPr lang="en-US" b="1" u="sng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endParaRPr lang="bn-IN" b="1" u="sng" dirty="0" smtClean="0">
              <a:solidFill>
                <a:srgbClr val="274E13"/>
              </a:solidFill>
              <a:effectLst/>
              <a:latin typeface="NikoshBAN" panose="02000000000000000000" pitchFamily="2" charset="0"/>
              <a:ea typeface="Times New Roman" panose="02020603050405020304" pitchFamily="18" charset="0"/>
            </a:endParaRPr>
          </a:p>
          <a:p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দুই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ততদিক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en-US" sz="2800" b="1" dirty="0" smtClean="0">
                <a:solidFill>
                  <a:srgbClr val="80008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word </a:t>
            </a:r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শব্দ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সমষ্টি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একত্রে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মিলিত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হইয়া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যখন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পূর্নাঙ্গ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মনের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ভাব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প্রকাশ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তখন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Sentence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বাক্য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hi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en-US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</a:br>
            <a:r>
              <a:rPr lang="bn-IN" sz="2800" dirty="0" smtClean="0">
                <a:solidFill>
                  <a:srgbClr val="800080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rgbClr val="80008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: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1. </a:t>
            </a:r>
            <a:r>
              <a:rPr lang="bn-IN" sz="28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আমি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ভাত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খাই</a:t>
            </a:r>
            <a:r>
              <a:rPr lang="en-US" sz="2800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- I eat rice.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2. </a:t>
            </a:r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তাহারা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মাঠে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খেলিতেছে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-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rgbClr val="66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They are playing in the field.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3. </a:t>
            </a:r>
            <a:r>
              <a:rPr lang="bn-IN" sz="2800" b="1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আল্লাহ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তোমার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মঙ্গল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করুক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-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May Allah bless you.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4. </a:t>
            </a:r>
            <a:r>
              <a:rPr lang="bn-IN" sz="2800" b="1" dirty="0" smtClean="0">
                <a:solidFill>
                  <a:srgbClr val="FFA500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এদিকে</a:t>
            </a:r>
            <a:r>
              <a:rPr lang="en-US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FFA500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এসো</a:t>
            </a:r>
            <a:r>
              <a:rPr lang="en-US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Come here.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5. </a:t>
            </a:r>
            <a:r>
              <a:rPr lang="bn-IN" sz="2800" b="1" dirty="0" smtClean="0">
                <a:solidFill>
                  <a:srgbClr val="FF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হায়</a:t>
            </a:r>
            <a:r>
              <a:rPr lang="en-US" sz="2800" b="1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! </a:t>
            </a:r>
            <a:r>
              <a:rPr lang="bn-IN" sz="2800" b="1" dirty="0" smtClean="0">
                <a:solidFill>
                  <a:srgbClr val="FF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লোকটি</a:t>
            </a:r>
            <a:r>
              <a:rPr lang="en-US" sz="2800" b="1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FF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মারা</a:t>
            </a:r>
            <a:r>
              <a:rPr lang="en-US" sz="2800" b="1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FF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গেছে</a:t>
            </a:r>
            <a:r>
              <a:rPr lang="en-US" sz="2800" b="1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-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Alas ! The Man is dead.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03450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9851" y="1339405"/>
            <a:ext cx="10882648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Sentence</a:t>
            </a:r>
            <a:r>
              <a:rPr lang="en-US" sz="3600" b="1" u="sng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3600" b="1" u="sng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এর</a:t>
            </a:r>
            <a:r>
              <a:rPr lang="en-US" sz="3600" b="1" u="sng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3600" b="1" u="sng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প্রকারভেদ</a:t>
            </a:r>
            <a:r>
              <a:rPr lang="en-US" sz="3600" b="1" u="sng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: </a:t>
            </a:r>
            <a:endParaRPr lang="bn-IN" sz="3600" b="1" u="sng" dirty="0" smtClean="0">
              <a:solidFill>
                <a:srgbClr val="0000FF"/>
              </a:solidFill>
              <a:effectLst/>
              <a:latin typeface="NikoshBAN" panose="02000000000000000000" pitchFamily="2" charset="0"/>
              <a:ea typeface="Times New Roman" panose="02020603050405020304" pitchFamily="18" charset="0"/>
            </a:endParaRPr>
          </a:p>
          <a:p>
            <a:r>
              <a:rPr lang="bn-IN" sz="2800" b="1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অর্থ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অনুসারে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Sentence </a:t>
            </a:r>
            <a:r>
              <a:rPr lang="bn-IN" sz="2800" b="1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কে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পাঁচ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ভাগে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ভাগ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হয়েছে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hi-IN" sz="2800" b="1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bn-IN" sz="2800" b="1" dirty="0" smtClean="0">
              <a:solidFill>
                <a:srgbClr val="0000FF"/>
              </a:solidFill>
              <a:effectLst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en-US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/>
            </a:r>
            <a:br>
              <a:rPr lang="en-US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</a:br>
            <a:r>
              <a:rPr lang="bn-IN" sz="2800" b="1" dirty="0" smtClean="0">
                <a:solidFill>
                  <a:srgbClr val="800080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যেমন</a:t>
            </a:r>
            <a:r>
              <a:rPr lang="en-US" sz="2800" b="1" dirty="0" smtClean="0">
                <a:solidFill>
                  <a:srgbClr val="80008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: 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1. Assertive Sentence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en-US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( </a:t>
            </a:r>
            <a:r>
              <a:rPr lang="bn-IN" sz="2800" b="1" dirty="0" smtClean="0">
                <a:solidFill>
                  <a:srgbClr val="FFA500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বর্ণনা</a:t>
            </a:r>
            <a:r>
              <a:rPr lang="en-US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FFA500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মূলক</a:t>
            </a:r>
            <a:r>
              <a:rPr lang="en-US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FFA500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বাক্য</a:t>
            </a:r>
            <a:r>
              <a:rPr lang="en-US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)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2. Interrogative Sentence </a:t>
            </a:r>
            <a:r>
              <a:rPr lang="en-US" sz="2800" b="1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( </a:t>
            </a:r>
            <a:r>
              <a:rPr lang="bn-IN" sz="2800" b="1" dirty="0" smtClean="0">
                <a:solidFill>
                  <a:srgbClr val="FF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প্রশ্নবোধক</a:t>
            </a:r>
            <a:r>
              <a:rPr lang="en-US" sz="2800" b="1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FF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বাক্য</a:t>
            </a:r>
            <a:r>
              <a:rPr lang="en-US" sz="2800" b="1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)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80008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3. Imperative Sentence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en-US" sz="2800" b="1" dirty="0" smtClean="0">
                <a:solidFill>
                  <a:srgbClr val="783F04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( </a:t>
            </a:r>
            <a:r>
              <a:rPr lang="bn-IN" sz="2800" b="1" dirty="0" smtClean="0">
                <a:solidFill>
                  <a:srgbClr val="783F04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অনুঙ্গাসূচক</a:t>
            </a:r>
            <a:r>
              <a:rPr lang="en-US" sz="2800" b="1" dirty="0" smtClean="0">
                <a:solidFill>
                  <a:srgbClr val="783F04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783F04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বাক্য</a:t>
            </a:r>
            <a:r>
              <a:rPr lang="en-US" sz="2800" b="1" dirty="0" smtClean="0">
                <a:solidFill>
                  <a:srgbClr val="783F04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)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4. Optative Sentence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( </a:t>
            </a:r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প্রার্থনাসূচক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বাক্য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)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5. Exclamatory Sentence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en-US" sz="2800" b="1" dirty="0" smtClean="0">
                <a:solidFill>
                  <a:srgbClr val="00FF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( </a:t>
            </a:r>
            <a:r>
              <a:rPr lang="bn-IN" sz="2800" b="1" dirty="0" smtClean="0">
                <a:solidFill>
                  <a:srgbClr val="00FF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বিস্ময়</a:t>
            </a:r>
            <a:r>
              <a:rPr lang="en-US" sz="2800" b="1" dirty="0" smtClean="0">
                <a:solidFill>
                  <a:srgbClr val="00FF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00FF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সূচক</a:t>
            </a:r>
            <a:r>
              <a:rPr lang="en-US" sz="2800" b="1" dirty="0" smtClean="0">
                <a:solidFill>
                  <a:srgbClr val="00FF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00FF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বাক্য</a:t>
            </a:r>
            <a:r>
              <a:rPr lang="en-US" sz="2800" b="1" dirty="0" smtClean="0">
                <a:solidFill>
                  <a:srgbClr val="00FF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18906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1977" y="1635617"/>
            <a:ext cx="1117886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Assertive Sentence</a:t>
            </a:r>
            <a:r>
              <a:rPr lang="en-US" sz="2800" b="1" u="sng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bn-IN" sz="2800" b="1" u="sng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বর্ণনামূলক</a:t>
            </a:r>
            <a:r>
              <a:rPr lang="en-US" sz="2800" b="1" u="sng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u="sng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বাক্য</a:t>
            </a:r>
            <a:r>
              <a:rPr lang="en-US" sz="2800" b="1" u="sng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): </a:t>
            </a:r>
          </a:p>
          <a:p>
            <a:endParaRPr lang="bn-IN" b="1" u="sng" dirty="0" smtClean="0">
              <a:solidFill>
                <a:srgbClr val="0000FF"/>
              </a:solidFill>
              <a:effectLst/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Sentence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কিছু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বর্ণনা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বিবৃতি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প্রদানকরে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Assertive Sentence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বর্ণনামূলক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বাক্য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hi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IN" sz="2800" b="1" dirty="0" smtClean="0">
                <a:solidFill>
                  <a:srgbClr val="80008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যেমন</a:t>
            </a:r>
            <a:r>
              <a:rPr lang="en-US" sz="2800" b="1" dirty="0" smtClean="0">
                <a:solidFill>
                  <a:srgbClr val="80008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2800" b="1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1.</a:t>
            </a:r>
            <a:r>
              <a:rPr lang="bn-IN" sz="2800" b="1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আমি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বই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পড়ি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 I read a book.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2800" b="1" dirty="0" smtClean="0">
                <a:solidFill>
                  <a:srgbClr val="80008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2. </a:t>
            </a:r>
            <a:r>
              <a:rPr lang="bn-IN" sz="2800" b="1" dirty="0" smtClean="0">
                <a:solidFill>
                  <a:srgbClr val="80008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</a:t>
            </a:r>
            <a:r>
              <a:rPr lang="en-US" sz="2800" b="1" dirty="0" smtClean="0">
                <a:solidFill>
                  <a:srgbClr val="80008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80008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স্কুলে</a:t>
            </a:r>
            <a:r>
              <a:rPr lang="en-US" sz="2800" b="1" dirty="0" smtClean="0">
                <a:solidFill>
                  <a:srgbClr val="80008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80008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2800" b="1" dirty="0" smtClean="0">
                <a:solidFill>
                  <a:srgbClr val="80008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-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800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He goes to school.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2800" b="1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3. </a:t>
            </a:r>
            <a:r>
              <a:rPr lang="bn-IN" sz="2800" b="1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জেলরা</a:t>
            </a:r>
            <a:r>
              <a:rPr lang="en-US" sz="2800" b="1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মাছ</a:t>
            </a:r>
            <a:r>
              <a:rPr lang="en-US" sz="2800" b="1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ধরিতেছে</a:t>
            </a:r>
            <a:r>
              <a:rPr lang="en-US" sz="2800" b="1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-</a:t>
            </a:r>
            <a:r>
              <a:rPr lang="en-US" sz="2800" dirty="0" smtClean="0">
                <a:solidFill>
                  <a:srgbClr val="E06666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The fishermen are catching fish.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4. </a:t>
            </a:r>
            <a:r>
              <a:rPr lang="bn-IN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</a:t>
            </a:r>
            <a:r>
              <a:rPr lang="en-US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রান্না</a:t>
            </a:r>
            <a:r>
              <a:rPr lang="en-US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করিতেছে</a:t>
            </a:r>
            <a:r>
              <a:rPr lang="en-US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-</a:t>
            </a:r>
            <a:r>
              <a:rPr lang="en-US" sz="2800" dirty="0" smtClean="0">
                <a:solidFill>
                  <a:srgbClr val="6AA84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Mother is cooking.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2852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187" y="1429554"/>
            <a:ext cx="1061219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Interrogative Sentence</a:t>
            </a:r>
            <a:r>
              <a:rPr lang="en-US" sz="3600" b="1" u="sng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600" b="1" u="sng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 </a:t>
            </a:r>
            <a:r>
              <a:rPr lang="bn-IN" sz="3600" b="1" u="sng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প্রশ্নবোধক</a:t>
            </a:r>
            <a:r>
              <a:rPr lang="en-US" sz="3600" b="1" u="sng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3600" b="1" u="sng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বাক্য</a:t>
            </a:r>
            <a:r>
              <a:rPr lang="bn-IN" sz="3600" b="1" u="sng" dirty="0" smtClean="0">
                <a:solidFill>
                  <a:srgbClr val="0000FF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</a:t>
            </a:r>
          </a:p>
          <a:p>
            <a:endParaRPr lang="bn-IN" b="1" u="sng" dirty="0">
              <a:solidFill>
                <a:srgbClr val="0000FF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IN" sz="2800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Sentence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প্রশ্ন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কিছু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জিজ্ঞাসা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Interrogative Sentence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প্রশ্নবোধক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বাক্য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 </a:t>
            </a:r>
            <a:r>
              <a:rPr lang="bn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hi-IN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bn-IN" sz="2800" b="1" dirty="0" smtClean="0">
                <a:solidFill>
                  <a:srgbClr val="351C75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যেমন</a:t>
            </a:r>
            <a:r>
              <a:rPr lang="en-US" sz="2800" b="1" dirty="0" smtClean="0">
                <a:solidFill>
                  <a:srgbClr val="351C75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: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1. </a:t>
            </a:r>
            <a:r>
              <a:rPr lang="bn-IN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আমি</a:t>
            </a:r>
            <a:r>
              <a:rPr lang="en-US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</a:t>
            </a:r>
            <a:r>
              <a:rPr lang="en-US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বই</a:t>
            </a:r>
            <a:r>
              <a:rPr lang="en-US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পড়ি</a:t>
            </a:r>
            <a:r>
              <a:rPr lang="en-US" sz="2800" b="1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?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-Do I read a book ?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2800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2. </a:t>
            </a:r>
            <a:r>
              <a:rPr lang="bn-IN" sz="2800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স্কুলে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? 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</a:t>
            </a:r>
            <a:r>
              <a:rPr lang="en-US" sz="2800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Does he go to School ?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2800" dirty="0" smtClean="0">
                <a:solidFill>
                  <a:srgbClr val="E06666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3. </a:t>
            </a:r>
            <a:r>
              <a:rPr lang="bn-IN" sz="2800" dirty="0" smtClean="0">
                <a:solidFill>
                  <a:srgbClr val="E06666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জেলেরা</a:t>
            </a:r>
            <a:r>
              <a:rPr lang="en-US" sz="2800" dirty="0" smtClean="0">
                <a:solidFill>
                  <a:srgbClr val="E06666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dirty="0" smtClean="0">
                <a:solidFill>
                  <a:srgbClr val="E06666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rgbClr val="E06666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dirty="0" smtClean="0">
                <a:solidFill>
                  <a:srgbClr val="E06666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মাছ</a:t>
            </a:r>
            <a:r>
              <a:rPr lang="en-US" sz="2800" dirty="0" smtClean="0">
                <a:solidFill>
                  <a:srgbClr val="E06666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dirty="0" smtClean="0">
                <a:solidFill>
                  <a:srgbClr val="E06666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ধরিতেছে</a:t>
            </a:r>
            <a:r>
              <a:rPr lang="en-US" sz="2800" dirty="0" smtClean="0">
                <a:solidFill>
                  <a:srgbClr val="E06666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?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800" dirty="0" smtClean="0">
                <a:solidFill>
                  <a:srgbClr val="CC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- Are the fishermen catching fish ?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2800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4. </a:t>
            </a:r>
            <a:r>
              <a:rPr lang="bn-IN" sz="2800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মা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রান্না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করিতেছে</a:t>
            </a:r>
            <a:r>
              <a:rPr lang="en-US" sz="2800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? - 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Is Mother cooking ?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</a:br>
            <a:r>
              <a:rPr lang="en-US" sz="2800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5. </a:t>
            </a:r>
            <a:r>
              <a:rPr lang="bn-IN" sz="2800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আলিমা</a:t>
            </a:r>
            <a:r>
              <a:rPr lang="en-US" sz="2800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টাইপ</a:t>
            </a:r>
            <a:r>
              <a:rPr lang="en-US" sz="2800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bn-IN" sz="2800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করিতেছে</a:t>
            </a:r>
            <a:r>
              <a:rPr lang="en-US" sz="2800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? -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2800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Is </a:t>
            </a:r>
            <a:r>
              <a:rPr lang="en-US" sz="2800" dirty="0" err="1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Alima</a:t>
            </a:r>
            <a:r>
              <a:rPr lang="en-US" sz="2800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typing 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15401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9099" y="1056068"/>
            <a:ext cx="978794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Imperative Sentence</a:t>
            </a:r>
            <a:r>
              <a:rPr lang="en-US" sz="3600" b="1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en-US" sz="36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( </a:t>
            </a:r>
            <a:r>
              <a:rPr lang="bn-IN" sz="3600" b="1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অনুজ্ঞাসূচক</a:t>
            </a:r>
            <a:r>
              <a:rPr lang="en-US" sz="36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3600" b="1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বাক্য</a:t>
            </a:r>
            <a:r>
              <a:rPr lang="en-US" sz="36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): </a:t>
            </a:r>
            <a:endParaRPr lang="bn-IN" sz="3600" b="1" dirty="0" smtClean="0">
              <a:solidFill>
                <a:srgbClr val="0000FF"/>
              </a:solidFill>
              <a:effectLst/>
              <a:latin typeface="NikoshBAN" panose="02000000000000000000" pitchFamily="2" charset="0"/>
              <a:ea typeface="Times New Roman" panose="02020603050405020304" pitchFamily="18" charset="0"/>
            </a:endParaRPr>
          </a:p>
          <a:p>
            <a:endParaRPr lang="bn-IN" sz="2800" b="1" dirty="0" smtClean="0">
              <a:solidFill>
                <a:srgbClr val="0000FF"/>
              </a:solidFill>
              <a:effectLst/>
              <a:latin typeface="NikoshBAN" panose="02000000000000000000" pitchFamily="2" charset="0"/>
              <a:ea typeface="Times New Roman" panose="02020603050405020304" pitchFamily="18" charset="0"/>
            </a:endParaRPr>
          </a:p>
          <a:p>
            <a:r>
              <a:rPr lang="bn-IN" sz="2800" b="1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যে</a:t>
            </a:r>
            <a:r>
              <a:rPr lang="en-US" sz="2800" b="1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Sentence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দ্বারা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আদেশ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, </a:t>
            </a:r>
            <a:r>
              <a:rPr lang="bn-IN" sz="2800" b="1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উপদেশ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অনুরোধ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বুঝায়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en-US" sz="2800" b="1" dirty="0" smtClean="0">
                <a:solidFill>
                  <a:srgbClr val="FF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Imperative Sentence </a:t>
            </a:r>
            <a:r>
              <a:rPr lang="bn-IN" sz="2800" b="1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অনুজ্ঞাসূচক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বাক্য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hi-IN" sz="2800" b="1" dirty="0" smtClean="0">
                <a:solidFill>
                  <a:srgbClr val="0000FF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</a:br>
            <a:r>
              <a:rPr lang="bn-IN" sz="2800" b="1" dirty="0" smtClean="0">
                <a:solidFill>
                  <a:srgbClr val="800080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যেমন</a:t>
            </a:r>
            <a:r>
              <a:rPr lang="en-US" sz="2800" b="1" dirty="0" smtClean="0">
                <a:solidFill>
                  <a:srgbClr val="80008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: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1. </a:t>
            </a:r>
            <a:r>
              <a:rPr lang="bn-IN" sz="28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এদিকে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এসো</a:t>
            </a:r>
            <a:r>
              <a:rPr lang="en-US" sz="2800" b="1" dirty="0" smtClean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-</a:t>
            </a:r>
            <a:r>
              <a:rPr lang="en-US" sz="2800" b="1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rgbClr val="0000FF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Come here.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2. </a:t>
            </a:r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কলমটি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আন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-</a:t>
            </a:r>
            <a:r>
              <a:rPr lang="en-US" sz="2800" b="1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rgbClr val="FFA5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Bring the pen.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CC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3. </a:t>
            </a:r>
            <a:r>
              <a:rPr lang="bn-IN" sz="2800" b="1" dirty="0" smtClean="0">
                <a:solidFill>
                  <a:srgbClr val="CC0000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বাইরে</a:t>
            </a:r>
            <a:r>
              <a:rPr lang="en-US" sz="2800" b="1" dirty="0" smtClean="0">
                <a:solidFill>
                  <a:srgbClr val="CC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CC0000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যাও</a:t>
            </a:r>
            <a:r>
              <a:rPr lang="en-US" sz="2800" b="1" dirty="0" smtClean="0">
                <a:solidFill>
                  <a:srgbClr val="CC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- </a:t>
            </a:r>
            <a:r>
              <a:rPr lang="en-US" sz="2800" dirty="0" smtClean="0">
                <a:solidFill>
                  <a:srgbClr val="20124D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Go out.</a:t>
            </a:r>
            <a: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/>
            </a:r>
            <a:br>
              <a:rPr lang="en-US" sz="2800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4. </a:t>
            </a:r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মিথ্যা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বলিবে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bn-IN" sz="2800" b="1" dirty="0" smtClean="0">
                <a:solidFill>
                  <a:srgbClr val="274E13"/>
                </a:solidFill>
                <a:effectLst/>
                <a:ea typeface="Times New Roman" panose="02020603050405020304" pitchFamily="18" charset="0"/>
                <a:cs typeface="NikoshBAN" panose="02000000000000000000" pitchFamily="2" charset="0"/>
              </a:rPr>
              <a:t>না</a:t>
            </a:r>
            <a:r>
              <a:rPr lang="en-US" sz="2800" b="1" dirty="0" smtClean="0">
                <a:solidFill>
                  <a:srgbClr val="274E1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-</a:t>
            </a:r>
            <a:r>
              <a:rPr lang="en-US" sz="2800" b="1" dirty="0" smtClean="0">
                <a:solidFill>
                  <a:srgbClr val="333333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r>
              <a:rPr lang="en-US" sz="2800" dirty="0" smtClean="0">
                <a:solidFill>
                  <a:srgbClr val="80008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Do not tell a lie.</a:t>
            </a:r>
            <a:endParaRPr lang="bn-IN" sz="2800" dirty="0" smtClean="0">
              <a:solidFill>
                <a:srgbClr val="800080"/>
              </a:solidFill>
              <a:effectLst/>
              <a:latin typeface="NikoshBAN" panose="02000000000000000000" pitchFamily="2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83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1002</TotalTime>
  <Words>210</Words>
  <Application>Microsoft Office PowerPoint</Application>
  <PresentationFormat>Widescreen</PresentationFormat>
  <Paragraphs>81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শিক্ষক পরিচিতিঃ</vt:lpstr>
      <vt:lpstr> Today’s Lesson</vt:lpstr>
      <vt:lpstr>শিখন ফলঃ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 out</vt:lpstr>
      <vt:lpstr>PowerPoint Presentation</vt:lpstr>
      <vt:lpstr>PowerPoint Presentation</vt:lpstr>
      <vt:lpstr>PowerPoint Presentation</vt:lpstr>
      <vt:lpstr>PowerPoint Presentation</vt:lpstr>
      <vt:lpstr>Work Out</vt:lpstr>
      <vt:lpstr>Home Work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Jewel</dc:creator>
  <cp:lastModifiedBy>Jewel</cp:lastModifiedBy>
  <cp:revision>19</cp:revision>
  <dcterms:created xsi:type="dcterms:W3CDTF">2020-11-27T15:47:57Z</dcterms:created>
  <dcterms:modified xsi:type="dcterms:W3CDTF">2020-12-03T09:12:47Z</dcterms:modified>
</cp:coreProperties>
</file>