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72" r:id="rId5"/>
    <p:sldId id="271" r:id="rId6"/>
    <p:sldId id="269" r:id="rId7"/>
    <p:sldId id="268" r:id="rId8"/>
    <p:sldId id="267" r:id="rId9"/>
    <p:sldId id="266" r:id="rId10"/>
    <p:sldId id="265" r:id="rId11"/>
    <p:sldId id="264" r:id="rId12"/>
    <p:sldId id="260" r:id="rId13"/>
    <p:sldId id="257" r:id="rId14"/>
    <p:sldId id="258" r:id="rId15"/>
    <p:sldId id="263" r:id="rId16"/>
    <p:sldId id="259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3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6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2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5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120FD-19A6-40AE-A9F7-8C8D0F7C7912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30005-80E0-477F-B419-38618930F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image" Target="../media/image3.jpg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27.wmf"/><Relationship Id="rId5" Type="http://schemas.openxmlformats.org/officeDocument/2006/relationships/image" Target="../media/image29.jpe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jp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3.wmf"/><Relationship Id="rId22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2892" y="572142"/>
            <a:ext cx="10934607" cy="101566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সবাইকে স্বাগতম</a:t>
            </a:r>
          </a:p>
        </p:txBody>
      </p:sp>
      <p:pic>
        <p:nvPicPr>
          <p:cNvPr id="9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1" y="4157558"/>
            <a:ext cx="1701800" cy="1677402"/>
          </a:xfrm>
          <a:prstGeom prst="rect">
            <a:avLst/>
          </a:prstGeom>
          <a:noFill/>
        </p:spPr>
      </p:pic>
      <p:pic>
        <p:nvPicPr>
          <p:cNvPr id="10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1" y="1915095"/>
            <a:ext cx="1701800" cy="1677402"/>
          </a:xfrm>
          <a:prstGeom prst="rect">
            <a:avLst/>
          </a:prstGeom>
          <a:noFill/>
        </p:spPr>
      </p:pic>
      <p:pic>
        <p:nvPicPr>
          <p:cNvPr id="11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03242">
            <a:off x="9447900" y="4281661"/>
            <a:ext cx="1701800" cy="1677402"/>
          </a:xfrm>
          <a:prstGeom prst="rect">
            <a:avLst/>
          </a:prstGeom>
          <a:noFill/>
        </p:spPr>
      </p:pic>
      <p:pic>
        <p:nvPicPr>
          <p:cNvPr id="12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698149">
            <a:off x="9785394" y="2040245"/>
            <a:ext cx="1701800" cy="167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9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" y="437715"/>
            <a:ext cx="1463379" cy="1124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C:\Users\Samirul\Desktop\refrac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5993" y="1820574"/>
            <a:ext cx="8534400" cy="362812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55136" y="1058574"/>
            <a:ext cx="597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নির্দিষ্ট রং এর আলোর জন্য প্রতিসরণ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2193" y="372557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</a:rPr>
              <a:t>পানি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4593" y="220157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বায়ু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0593" y="44897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" y="343703"/>
            <a:ext cx="1463379" cy="1098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I:\showakt azam_files\images_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975" y="741138"/>
            <a:ext cx="2722017" cy="3200959"/>
          </a:xfrm>
          <a:prstGeom prst="rect">
            <a:avLst/>
          </a:prstGeom>
          <a:noFill/>
        </p:spPr>
      </p:pic>
      <p:pic>
        <p:nvPicPr>
          <p:cNvPr id="10" name="Picture 9" descr="man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313" y="741138"/>
            <a:ext cx="2919982" cy="32009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59000" y="4617703"/>
            <a:ext cx="873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বায়ূএবংপানির  বিভেদ তলে ভাঙ্গা মনে হচ্ছে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" y="475815"/>
            <a:ext cx="1463379" cy="118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2345" y="5399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এবার একটি ভিডিও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দেখি-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Refraction of Light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8500" y="1449719"/>
            <a:ext cx="6654800" cy="438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" y="501215"/>
            <a:ext cx="1463379" cy="1225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7" name="AutoShape 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999159" y="-779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3294559" y="-6223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images_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971" y="1282700"/>
            <a:ext cx="4167188" cy="4953000"/>
          </a:xfrm>
          <a:prstGeom prst="rect">
            <a:avLst/>
          </a:prstGeom>
        </p:spPr>
      </p:pic>
      <p:pic>
        <p:nvPicPr>
          <p:cNvPr id="16" name="Picture 3" descr="C:\Users\Samirul\Pictures\untitlegg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759" y="1168400"/>
            <a:ext cx="4343400" cy="495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123359" y="36449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tx2"/>
                </a:solidFill>
              </a:rPr>
              <a:t>কাঁচ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6359" y="24257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2">
                    <a:lumMod val="50000"/>
                  </a:schemeClr>
                </a:solidFill>
              </a:rPr>
              <a:t>বায়ু</a:t>
            </a:r>
            <a:r>
              <a:rPr lang="bn-BD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7359" y="16637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</a:rPr>
              <a:t>আপতন কোণ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4846" y="206381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tx2"/>
                </a:solidFill>
              </a:rPr>
              <a:t>প্রতিসরণকোণ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4959" y="5207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নির্দিষ্ট রং এর আলোর জন্য প্রতিসরণ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" y="343703"/>
            <a:ext cx="1463379" cy="111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7" name="Picture 6" descr="images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345" y="416757"/>
            <a:ext cx="5410200" cy="3429000"/>
          </a:xfrm>
          <a:prstGeom prst="rect">
            <a:avLst/>
          </a:prstGeom>
        </p:spPr>
      </p:pic>
      <p:sp>
        <p:nvSpPr>
          <p:cNvPr id="8" name="AutoShape 2" descr="data:image/jpeg;base64,/9j/4AAQSkZJRgABAQAAAQABAAD/2wCEAAkGBhMSEREQEhEQFRASEhAQEBYTERkQEQ4QFRQWFRcVEh4XJyYeGBklGhISHy8iIycpLCwwFR4xNTArNiYvLykBCQoKDgwOGg8PGjUkHyQvLCwyNCw1NTQsLCw1NTUtKS00LCkyLC0sLy0pMSkvLSksLi0pLyosLDU1KSwsLCw0LP/AABEIAOMA3gMBIgACEQEDEQH/xAAbAAEAAwEBAQEAAAAAAAAAAAAABAUGAwIHAf/EAEEQAAIBAgMEBQkIAQIGAwAAAAECAAMRBBIhBhMxUgUUFUGSIjJRU2FxgZGTIzNCQ3KCsdFiFqFUc5SiwdIXY2T/xAAaAQEAAgMBAAAAAAAAAAAAAAAAAgQBAwUG/8QAOxEAAgEBAgkICQMFAAAAAAAAAAECAwQRFBYhMVFhgZHRBQYSM0FSobETIjI0cXKywfA1QoIVI5Ki4f/aAAwDAQACEQMRAD8A+4xEQBEStxW0eHp1mw71QKy0krsmVmIpPU3StoD+MgekXvwgFlE5YbFJUUPTdHQ3AZGDqSCQbEaaEEfCdYAiIgCIiAIiIAlJtAmMzU2wpWwVxUVioV2NSjlNyLgqorHTQ6jiQRdxAM0O0WXjSX0ZqalrZgLtZyt8rMdCR5A9JE80n6RYViyojAPuQpRlJzUyoNye4VRc24iaeIBnalbpDd0iqUi96u9DBRplGTg5A8rNwvcBbldRI+JqdJ3FRFp8WApHJYJ9kwLnNq2lRdDYX79DNB0ZiBUo0qgc1FdFYOVyGoCLhraWv6JKgFF0TVxxrAV1pijuySQAG3t+GjHT0ekWvY6S9iIAiIgCIiAIiIAiIgCVHTm09LC2D3LHLoGpoBmJC3aqyqL5KhFz+W3o1t5Dboqma2/IJqAUwNdFKCsoIt32xFQa+mAQm2uwqg56uVlzB0ILOhRQzghb3tcC4JW5ABJImb6b6H6PqYk1quIdK9fc1Nc4sjCkqU3HmouanSaxAN9SZof9FYPUbk2bNcb2oQSyZCfO45dAe7utJuK6CoVCxemGz+fdms33XHX/APPS8PtNwKforaHB4ehh8PSqh1RVoplFrKqnLvL2CkhDa5GbiLgyxqbVYVWVTWW7ZCLBmFnGZbkCwutzr3Kx7jbyuyWFFvsjbQ2NWoVLA3zEFrFu7MdbaXtpPVPZfDqpCoQSb5i7VHzXLBiXJzEEnjfjbhpALDCYkVEDrexvodCCCQQfaCCJ2nHCYVaSJTQWVFCrc3NgLak8T7Z2gCIiAIiIAiIgCIn4YBB6BqK2Fw7LT3atQostPjugUBCa24Xt8JPkXooVdxR39jX3VPfWtY1coz2tp51+ElQBERAEREAREQBERAEREAREQBERAEREAREQBERAEREAREQBOWJIyPc2GVrnlFtTOsjdJ1QtGqzLmVadRmW9syhSSPiIB46HpKuHoKjZ0WjSVWtbOoQANbuuLH4yZI/R9t1SyrlXdplW98i5RYfAaSRAEREAREQBERAEREAREQBERAEREAREQBERAEREAREQBERAEjdJGoKNU0Retu6m6BtY1Mpy8dPOtxkmQenaYbC4hWqbtWoVg1T1KmmwL6W4cePdAJlK+UZvOsL++2s9T8An7AET8zC9ri/G3fb0z9gCIiAIiIAiJC6Q6YpUcodvLfREUGpVqfoVbsffaw75htLOShCU3dFXsmxETJEREQBERAEREAREQBERAEREAREQBK7aKtTTCYlqqs9IUKxqKpIZ6eQ5lBHAkXEsZD6XeoKFU0VDVsh3YNiC3de9v5gHXD46m9wjoxHEBgWX3jiPjO844jBpU89Ea3DMoa3uvwkc4Bk1o1GH+FRjUpt7Lm7L8DYcpgGTqb6jjK2Nqqxpo9UAZQpYOaNChTpuTqgRatQjQBqnpJtf9HbSCrVFNVzB87qwKgJTWnQcZhmJYnrC8AOB9FzZ4PGB7ggq6mzoeKHu94PcRx+YEiAIiccXjadJDUqOqIOLMwVR84zGUnJ3I7SL0h0nSoLmquqgmy31Z25UA1ZvYATK7tDEYjTDpuqR/OroQzD00aRsT73yj2GSsB0FTpNvDmqVyLNVqnPVI9Cngi/4qAPZIdJv2Sz6KNPrXl0LPteZeL1EXfYnEeYDhaJ/E4DYpx/ghutL3tc/4iTejuhqVC5RSXb7yo5NSrVP+bNqfdwHcBJ0TKj2shOu2ujHItC+7zvbsuEREkaBERAEREAREQBERAEREAREQBERAEgdOU81B13opXyDOTbLd19BHHh8ZPld081MUftQxQ1MOtlNjmavTVPRpmK39l4BYxE/CYBEx2HNxVpj7VO69t6neh/kHuNu4kHqmOQ097mAp2zFmOUKBxzX822oN+FjK19oDUJTCU98QSDUJyYWmfa+ucj0IG9pE5YfZRWY1MS5ruW3mQjJhqb8LpT1F/axY98h0r/Z/wCFpUFDLWd2r927s23arzniumamKVqeCRsrAr1pyaVGnfTNR/FVYd1hl/ynLZbZV6QFbGVGxGKuSpdjUXDj0Us3Bj3ke736YCfsx6O99KWXyJu1uNN0qS6Kf+T2+aVy1ZxERNhSEREAREQBEzm0fSDq6qrMotc2Nryo7Uq+sfxS5TskqkVJM85becNGyV5UJwbauzXdqv0m6iYXtSr6x/FHalX1j+KbMAnpRUxrs3cl4cTdRML2pV9Y/ijtSr6x/FGAT0oY12buS8OJuomF7Uq+sfxR2pV9Y/ijAJ6UMa7N3JeHE3UTC9qVfWP4o7Uq+sfxRgE9KGNdm7kvDibqJhe1KvrH8UdqVfWP4owCelDGuzdyXhxN1EwvalX1j+KO1KvrH8UYBPShjXZu5Lw4mt6WJ3YALC9SgpKkqcrVkUgEajQkfGQulsJu0RqZqlt/hAQ1V3GRsTSVyQxsbKzH4TOv0hUOhqMbFW1PepDA/AgH4Ss2i6Tq1FpYc1mC1atM1LtlBpU3VmW472ORP3yE7HKKvvRvs3OShXqKChLtbzZEle3n7EmbjEbQrmNLDo2IrKbMEIFKkf8A7qh8lPcLt/jPA6Cet5WMqCoOIoJdMMv6h51X9+n+Imbw+MemoRGKoosqr5KqPYBoJ07Uq+sfxR/Tpv2miWOVmhkpU5LXkv8APJsy62bhEAAAAAAAAAsAB3Cephe1KvrH8UdqVfWP4pPAJ6UVsbLP3JeHE3UTC9qVfWP4o7Uq+sfxRgE9KGNdm7kvDibqJhe1KvrH8UdqVfWP4owCelDGuzdyXhxN1EwvalX1j+KO1KvrH8UYBPShjXZu5Lw4m6iYXtSr6x/FNBs3jmdWDEkqeJ1Os01rNKlHpNnQ5O5co26r6KEWndfluK3af74fplPLjaf74fpmZxvTNOkcrFi2gAVSxJIYgC3EkI5tx09ov0rK0qKv/Mp4vl6Ep8o1FFX+z9KJWIxKoAXYAFlQE8MzMFUfEkD4yNS6boMhqCtTyBQ5YtlAUotS+vdkdD+4SH0picPiaNSg1ZFDAhiWCsmU3zC5FiMoYH3HvlFjNlsIMobFIgO+ZFuoB3m8BK3J0AYqO61McbGbJTkn6t1xRoWalKN1VyUr+xX5DZiut7ZlvcrxHnDiPfPcyWA6OwmHq74V6bvnqgCylg9QqWy2N7i/H0Me6aCr01QUAtWpLcXF3AuLA/8AkfMemTjO/Oaa1n6LSp3tfC4mxPFGuGBK8AWU+9SQf4nuTKrV2RiIiDAiIgCIiAJS1ij1GqPmyitQoUsvOlQMT7t5of8Alyzx2J3dN34kDyRzMdFHxJA+MiiiaVOhTCBznQOSL2JuWqew5tb+2aJ+tNR0ZfsvvuOtZf7NnnV7ZvoL4K6U3f2NeotakyxiIm85IiIgCIiAIiIAiIgCaHZP833j+BM9NDsn+b7x/AlK3dXtPUc1vfX8r80Rtp/vh+mZjEdC06hcvmIc3ZcxCt5KqQQOItTX/f0mafaf74fplPJ2VJ0VfrK3L05Q5RqOLu9n6UVVTZfDsMrIxXWwNRvJuuUlddCePvAPcJJqdEUm4rwVUADFQFUOoGndao4/dJkSx0Y6DjOvVeeT3lWmzVACwVgLAEZ2AcAEKGF9QATa89U9nqIBGVzcWN6jE2ybu2p4ZdPgDxllEdCOgy7RVf7nvOOEwwprlBJ1ZiTxZmYsx+ZOk7REkaW23exERBgREQBERAK7F1g9enQBF0+3qD2LYID+5g37ZIxiMTSyuFAqAsCbbxcj+SPSb2Nv8TIHQ+AQ1auKF7u1RV1uCgIGbXXVkJ9xk3GhM+HzZs29Jp24F9zV872Zc/xtKtBylFzl2vJ8OzjtO9ypGjRqU7NRbahC6V6y9N3ueRXrI/Vv0RWglxES0cEREQBERAEREAREQBNDsn+b7x/Amemh2T/N94/gSlbur2nqOa3vr+V+aI20/wB8P0ynlxtP98P0ynmyydStvmU+cH6hU/j9KEREsnDEREAREQBERAEREASJ0pXK0my+e1qdP9bnKD8L3+ElyDV8vEIv4aSmo363uif9u8PxE1Vm+jcs7yfnwWU6HJ0Iut6SavjBObvzO7Mn80ro7T9oYE0lVaRGUADK17XH4lIvlJ4nQg+w3J81S4ejmVXzVCNENqA3VQ5rm+vBb6eefTKLofpZqWatiM4WqKS3INhWO8qODm4BVdU09Uw/DLldoKZOUB82amtiALZ+/U93f3iYi43JLISr063pJSl6zd970t58vxfEs4lfhOm0qMqoKhzBmBKZVygKc2vcc6/P2GWE2pp5ihOEoO6SuEREyQEREAREQBERAE0Oyf5vvH8CZ6aHZP8AN94/gSlbur2nqOa3vr+V+aI20/3w/TKeXG0/3w/TKebLJ1K2+ZT5wfqFT+P0oRESycMREQBERAEREAREQATIPRIurVTxrMan7OCDwBT8TP3pdiUFMedWYUh7AdXPwQOZMVQAANANB7BNPtVPh5vgvM6XU2PXUf8ArH7Sk1tgHpg6EAj2i/s/8mRqqUhUVSiZ6mYjyAS2TKdT7PJPwElSLWf7akuS5KViH9XbILfHN/2zayjTvv2PyOyYZAcwRQ2uoUA66n52HynSImSDbecREQYEREAREQBERAE0Oyf5vvH8CZ6aHZP833j+BKVu6vaeo5re+v5X5ojbT/fD9Mp5cbT/AHw/TKebLJ1K2+ZT5wfqFT+P0oRESycMREQBERAEREARE8VqoVWZtFUFj7ABcw3dlZKMXJqMVe2RF8vEE/horlH/ADKlifkoXxmTpD6KpEUwzCz1Car+xnN7fAWX9smTVRXq9J53l/PgrkXuUZL03oou+MEoLRk9prVKXSltE4OH3qEEbrJVzjS5fNTyH08BU+c7yJUVd/TJY5xSrBVtoUL0szX9hVB+6bGUoZ9j8vz4EuIiZICIiAIiIAiIgCIiAJodk/zfeP4Ez00Oyf5vvH8CUrd1e09RzW99fyvzRF2sutQNlYi1vJUt/Ez/AF4clX6bT6W9MHiAZ46svKvylCnap049FHq7XyBZbXWlWqOV7uzNXZFdoPm/XhyVfptHXhyVfptPpHVl5V+UdWXlX5SeHVNRVxWsWmW9cD5v14clX6bR14clX6bT6R1ZeVflHVl5V+UYdU1DFaxaZb1wPm/XhyVfptHXhyVfptPpHVl5V+UdWXlX5Rh1TUMVrFplvXA+b9eHJV+m0deHJV+m0+i1kpopZggVQWYnQKALkn4SJ2lhuZfCf6jDqmoYrWLTLeuBhevDkq/TaeK9dXUq1OqVOhG7YXHwm97Sw3MvhP8AUdpYbmXwn+odtqNXNInDmzZISUoykmsqaavT3GF68OSr9No68OSr9Npuu0sNzL4T/UdpYbmXwn+ow6pqIYrWLTLeuBhevDkq/TaeDXXMH3dXOFZQd21wrEEj5qvym97Sw3MvhP8AUdpYbmXwn+ow6pqMrmvY12y3rgYXrw5Kv02jrw5Kv02m67Sw3MvhP9R2lhuZfCf6jDqmoxitYtMt64GF68OSr9No68OSr9Npuu0sNzL4T/UdpYbmXwn+ow6pqGK1i0y3rgYXrw5Kv02jrw5Kv02m67Sw3MvhP9R2lhuZfCf6jDqmoYrWLTLeuBhevDkq/TaOvDkq/TabrtLDcy+E/wBR2lhuZfCf6jDqmoYrWLTLeuBhevDkq/TaOvDkq/TafQ8MaVQZkyMAbGw4H0H0HUTr1ZeVflGHVNQxWsWmW9cD5v14clX6bTV7JIcrsQQGItcWPCXvVl5V+U9qgHAWmuraZ1V0ZF6w8i2ew1PS0m77rsrXBHqIiVjtCIiAIiIAiIgFNtc5GEq25WH+xnDpXag0K+6NNSgGGLOauUjf1jSGlu4JVbjwpNwknaqiz4Wqqi7FTYDidJVVNuaNzfCYsm440aZ1U3H4+46iAW7bTUBrnuoNQOQCcjIaYKkedf7ZOA75X7R7UGiWpqrWbDtVFQNlNMlKxXir5G+y0LrlJvxKkGmTprBLwwGMHuUDhltb7TS2RLejKJYVNtqDHM2DxRNitzQpk5TxGr8NTAJfR+1ZeuKBRLGruFbfBnZuqU8VmK5QB5NS2h4j0Su2c2md6tSpiHy0XFPLc5kSpVqVTSpCw8lhQWkWv31Ae8Tom2eHBBGCxII4EUKYI0tp5XonHG7UYWqoWpgcWVDMwG6RfKYEMfJccbm8yDUYPpmnVbdqTvAGYqQbqoqPTuSNBdqb6Xv5J00Miv0+RUKbltHyXs9vOtfzbf7ykwm12GpEsmDxoLCzeQpuM7v3vzVKh/cZJ/8AkGn/AMNjfpJ/7zAJXS21JoV90aSlAMMWc1cuXf1t0uljy1W4jSk3DQyUdqsKAzGsLJfP5LeRbLfNpp568fTKh9uqJ44TFnzeNGmfNNx+PuOokGp09gmz36PxN6hzORRRS5zO1yQ9+NWof3n0wDUNtHhwSGqZTvGpAMrKWdSoOW48oXdBcaXYDvEidK7VLSp0q1Nd5Tq52zarlpqLlyLFyvDUKbA34ayjG0ODFiMDjAQb3CKDwUEX3nA5FuOBKgnXWSU2yw4VE6niytMKKYNJGyZQALXe9xYawD3hNsGVkpsquLqHdq65/LxzYTQKiggGxHDQWOup8NtFU7QZWJWhSqOjWN1FFaVMZnABOZq+IQA8tI2/FH+scN/wOJ/6el6b83p1n7X20w7rUVsHiitVSlUGjT+0UgqQ3l6ixIgF3/qnDWBFUEFGqLZWOdVp705dNTk1sNZ+ttNhwbGqM3kXXK2cZwpUEAXB+0p6cRnX0iZg9PYK4PZ+J8ksRakgF2Z2a4D2NzUqcedvTPVPaLCLYrgsYLFGFkHnJlysftNT5C3J1OUXvaAaLohzv8YO4Vlt9GlLeUWzdY1HxFbI6LVqBlDgBrCnTTWxI4oe+XsAREQBERAEREAREQBERAPwi859VTlX5REAdVTlX5R1VOVflEQB1VOVflHVU5V+URAHVU5V+UdVTlX5REAdVTlX5R1VOVflEQB1VOVflHVU5V+URAHVU5V+UdVTlX5REAdVTlX5R1VOVflEQD2qAcBaeoiAIiIB/9k="/>
          <p:cNvSpPr>
            <a:spLocks noChangeAspect="1" noChangeArrowheads="1"/>
          </p:cNvSpPr>
          <p:nvPr/>
        </p:nvSpPr>
        <p:spPr bwMode="auto">
          <a:xfrm>
            <a:off x="10420245" y="672465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C:\Users\Samirul\Pictures\s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645" y="2457458"/>
            <a:ext cx="4038600" cy="3124200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076614"/>
              </p:ext>
            </p:extLst>
          </p:nvPr>
        </p:nvGraphicFramePr>
        <p:xfrm>
          <a:off x="5310082" y="4235398"/>
          <a:ext cx="52578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7" imgW="2590560" imgH="660240" progId="Equation.3">
                  <p:embed/>
                </p:oleObj>
              </mc:Choice>
              <mc:Fallback>
                <p:oleObj name="Equation" r:id="rId7" imgW="2590560" imgH="6602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2" y="4235398"/>
                        <a:ext cx="5257800" cy="1905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images_0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057" y="558799"/>
            <a:ext cx="5432497" cy="31996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62445" y="139065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70C0"/>
                </a:solidFill>
              </a:rPr>
              <a:t>বায়ু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7245" y="2381258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bg2">
                    <a:lumMod val="50000"/>
                  </a:schemeClr>
                </a:solidFill>
              </a:rPr>
              <a:t>পানি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0445" y="78105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</a:rPr>
              <a:t>আপতিত রশ্মি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4245" y="329565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প্রতিসরিত রশ্মি 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645" y="3295658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</a:t>
            </a:r>
            <a:r>
              <a:rPr lang="bn-BD" sz="2000" dirty="0" smtClean="0"/>
              <a:t> </a:t>
            </a:r>
            <a:r>
              <a:rPr lang="bn-BD" sz="2400" b="1" dirty="0" smtClean="0"/>
              <a:t>মাধ্যম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85845" y="416338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bn-BD" sz="2000" b="1" dirty="0" smtClean="0">
                <a:solidFill>
                  <a:srgbClr val="00B050"/>
                </a:solidFill>
              </a:rPr>
              <a:t>মাধ্যম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3045" y="5581658"/>
            <a:ext cx="4191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</a:t>
            </a:r>
            <a:r>
              <a:rPr lang="bn-BD" dirty="0" smtClean="0"/>
              <a:t> </a:t>
            </a:r>
            <a:r>
              <a:rPr lang="bn-BD" sz="2400" b="1" dirty="0" smtClean="0">
                <a:solidFill>
                  <a:srgbClr val="00B050"/>
                </a:solidFill>
              </a:rPr>
              <a:t>মাধ্যম সাপেক্ষে</a:t>
            </a:r>
            <a:r>
              <a:rPr lang="en-US" sz="2400" b="1" dirty="0" smtClean="0">
                <a:solidFill>
                  <a:srgbClr val="00B050"/>
                </a:solidFill>
              </a:rPr>
              <a:t>W </a:t>
            </a:r>
            <a:r>
              <a:rPr lang="bn-BD" sz="2400" b="1" dirty="0" smtClean="0">
                <a:solidFill>
                  <a:srgbClr val="00B050"/>
                </a:solidFill>
              </a:rPr>
              <a:t>মাধ্যম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bn-BD" sz="2000" b="1" dirty="0" smtClean="0">
                <a:solidFill>
                  <a:srgbClr val="00B0F0"/>
                </a:solidFill>
              </a:rPr>
              <a:t>এর </a:t>
            </a: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প্রতিসরণাঙ্ক</a:t>
            </a:r>
            <a:r>
              <a:rPr lang="bn-BD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/>
                <a:cs typeface="NikoshBAN" pitchFamily="2" charset="0"/>
              </a:rPr>
              <a:t>η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/>
                <a:cs typeface="NikoshBAN" pitchFamily="2" charset="0"/>
              </a:rPr>
              <a:t>w.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780601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95" y="334010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459779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95" y="334010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51378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12" imgW="114120" imgH="215640" progId="Equation.3">
                  <p:embed/>
                </p:oleObj>
              </mc:Choice>
              <mc:Fallback>
                <p:oleObj name="Equation" r:id="rId12" imgW="114120" imgH="21564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95" y="334010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366338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13" imgW="126720" imgH="164880" progId="Equation.3">
                  <p:embed/>
                </p:oleObj>
              </mc:Choice>
              <mc:Fallback>
                <p:oleObj name="Equation" r:id="rId13" imgW="126720" imgH="164880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145" y="3365508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028460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15" imgW="114120" imgH="215640" progId="Equation.3">
                  <p:embed/>
                </p:oleObj>
              </mc:Choice>
              <mc:Fallback>
                <p:oleObj name="Equation" r:id="rId15" imgW="114120" imgH="215640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95" y="334010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07214"/>
              </p:ext>
            </p:extLst>
          </p:nvPr>
        </p:nvGraphicFramePr>
        <p:xfrm>
          <a:off x="5943495" y="334010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16" imgW="114120" imgH="215640" progId="Equation.3">
                  <p:embed/>
                </p:oleObj>
              </mc:Choice>
              <mc:Fallback>
                <p:oleObj name="Equation" r:id="rId16" imgW="114120" imgH="21564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95" y="334010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698949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17" imgW="126720" imgH="164880" progId="Equation.3">
                  <p:embed/>
                </p:oleObj>
              </mc:Choice>
              <mc:Fallback>
                <p:oleObj name="Equation" r:id="rId17" imgW="126720" imgH="16488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145" y="3365508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926820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19" imgW="126720" imgH="164880" progId="Equation.3">
                  <p:embed/>
                </p:oleObj>
              </mc:Choice>
              <mc:Fallback>
                <p:oleObj name="Equation" r:id="rId19" imgW="126720" imgH="16488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145" y="3365508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614922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21" imgW="126720" imgH="164880" progId="Equation.3">
                  <p:embed/>
                </p:oleObj>
              </mc:Choice>
              <mc:Fallback>
                <p:oleObj name="Equation" r:id="rId21" imgW="126720" imgH="164880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145" y="3365508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73397"/>
              </p:ext>
            </p:extLst>
          </p:nvPr>
        </p:nvGraphicFramePr>
        <p:xfrm>
          <a:off x="5937145" y="3365508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23" imgW="126720" imgH="164880" progId="Equation.3">
                  <p:embed/>
                </p:oleObj>
              </mc:Choice>
              <mc:Fallback>
                <p:oleObj name="Equation" r:id="rId23" imgW="126720" imgH="164880" progId="Equation.3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145" y="3365508"/>
                        <a:ext cx="1270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971901"/>
              </p:ext>
            </p:extLst>
          </p:nvPr>
        </p:nvGraphicFramePr>
        <p:xfrm>
          <a:off x="5899045" y="3352808"/>
          <a:ext cx="2032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25" imgW="203040" imgH="190440" progId="Equation.3">
                  <p:embed/>
                </p:oleObj>
              </mc:Choice>
              <mc:Fallback>
                <p:oleObj name="Equation" r:id="rId25" imgW="203040" imgH="19044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045" y="3352808"/>
                        <a:ext cx="2032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7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0" y="343703"/>
            <a:ext cx="1463379" cy="946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7" name="Picture 2" descr="I:\New folder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7894" y="825500"/>
            <a:ext cx="7772400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08488" y="38735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 পাশের চীত্রে আলোর প্রতিসরণ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 খানের চীত্রে আলো বিভেদ তল ঘেঁষে  যাচ্ছে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ডান পাশের চীত্রে আলোর পূর্ণ আভ্যন্তরীণ প্রতিফলন হচ্ছে । 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470194"/>
            <a:ext cx="825501" cy="912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6230" y="1382285"/>
            <a:ext cx="11061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ক) বায়ু থেকে পানিতে প্রতিসরণের ক্ষেত্রে আপতণ কোণ ৩০ ডিগ্রী এবং প্রতিসরণ কোণ ১৯ ডিগ্রী হলে , বায়ু  সাপেক্ষে পানির  প্রতিসরণাঙ্ক কত ?</a:t>
            </a:r>
          </a:p>
          <a:p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খ) দুইটি নিদির্ষ্ট মাধ্যম ও দুইটি ভিন্ন আপতিত রশ্মি এঁকে ক্রন্তি কোণ ও পূর্ণ অভ্যন্তরঈণ প্রতিফলণ এর রশ্মি চিত্র  দেখাও ।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8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60600" y="304800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</p:txBody>
      </p:sp>
      <p:pic>
        <p:nvPicPr>
          <p:cNvPr id="7" name="Picture 2" descr="I:\New folder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95" y="1451699"/>
            <a:ext cx="4355981" cy="1931002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60495" y="3774593"/>
            <a:ext cx="1004259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just">
              <a:buFont typeface="Arial" panose="020B0604020202020204" pitchFamily="34" charset="0"/>
              <a:buNone/>
            </a:pPr>
            <a:r>
              <a:rPr lang="bn-BD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ক) ক্রন্তি কোণ ৩০ডিগ্রী হলে,      প্রতিসরণ  কোণ  কত হবে ? </a:t>
            </a:r>
            <a:endParaRPr lang="en-US" sz="3200" b="1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 ) আপতিত রশ্মি ক্রন্তি কোণের ছেয়ে বড় কোণে আপতিত হলে কী গড়বে ?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8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28" y="558800"/>
            <a:ext cx="4390960" cy="2667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2300" y="4192689"/>
            <a:ext cx="11036300" cy="11395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বায়ুর সাপেক্ষে পানির প্রতিসরণাঙ্ক ১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smtClean="0">
                <a:latin typeface="NikoshBAN" pitchFamily="2" charset="0"/>
                <a:cs typeface="NikoshBAN" pitchFamily="2" charset="0"/>
              </a:rPr>
              <a:t>৩৩ হলে পানির সাপেক্ষে বায়ুর প্রতিসরণাঙ্ক  কত ?</a:t>
            </a:r>
            <a:r>
              <a:rPr lang="en-US" sz="4000" b="1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smtClean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8800" y="971908"/>
            <a:ext cx="6362639" cy="156966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3296133"/>
            <a:ext cx="1701800" cy="1677402"/>
          </a:xfrm>
          <a:prstGeom prst="rect">
            <a:avLst/>
          </a:prstGeom>
          <a:noFill/>
        </p:spPr>
      </p:pic>
      <p:pic>
        <p:nvPicPr>
          <p:cNvPr id="8" name="Picture 2" descr="C:\Users\Johirul\Downloads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32666">
            <a:off x="9042401" y="3156433"/>
            <a:ext cx="1701800" cy="1677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05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00893" y="752903"/>
            <a:ext cx="4914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92666"/>
            <a:ext cx="111821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8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পঞ্চম</a:t>
            </a:r>
          </a:p>
          <a:p>
            <a:pPr algn="ctr"/>
            <a:r>
              <a:rPr lang="bn-IN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 দেখতে হলে আলো চাই । 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আলোর প্রতিসরণ 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4" y="2050614"/>
            <a:ext cx="1463379" cy="2798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7800" y="0"/>
            <a:ext cx="11823887" cy="6972299"/>
            <a:chOff x="304800" y="258762"/>
            <a:chExt cx="16306800" cy="9296401"/>
          </a:xfrm>
        </p:grpSpPr>
        <p:sp>
          <p:nvSpPr>
            <p:cNvPr id="10" name="Rectangle 9"/>
            <p:cNvSpPr/>
            <p:nvPr/>
          </p:nvSpPr>
          <p:spPr>
            <a:xfrm>
              <a:off x="304800" y="258762"/>
              <a:ext cx="16306800" cy="929640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" y="639763"/>
              <a:ext cx="15621000" cy="85344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C:\Users\Johirul\Downloads\downloa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210" y="5321176"/>
            <a:ext cx="11175813" cy="1346488"/>
          </a:xfrm>
          <a:prstGeom prst="rect">
            <a:avLst/>
          </a:prstGeom>
          <a:noFill/>
        </p:spPr>
      </p:pic>
      <p:pic>
        <p:nvPicPr>
          <p:cNvPr id="13" name="Picture 4" descr="C:\Users\Johirul\Downloads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300" y="784361"/>
            <a:ext cx="723900" cy="1168400"/>
          </a:xfrm>
          <a:prstGeom prst="rect">
            <a:avLst/>
          </a:prstGeom>
          <a:noFill/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4114800" y="685800"/>
            <a:ext cx="6616700" cy="93127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85451" tIns="92726" rIns="185451" bIns="92726" rtlCol="0">
            <a:noAutofit/>
          </a:bodyPr>
          <a:lstStyle/>
          <a:p>
            <a:pPr marL="0" marR="0" lvl="0" indent="0" algn="ctr" defTabSz="18545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Johirul\Desktop\1830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" y="2057400"/>
            <a:ext cx="2933700" cy="2939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742858" y="2819400"/>
            <a:ext cx="7572842" cy="2308324"/>
          </a:xfrm>
          <a:prstGeom prst="rect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078815" y="1629774"/>
            <a:ext cx="533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" y="1172591"/>
            <a:ext cx="11353800" cy="4974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6856" y="421679"/>
            <a:ext cx="820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</a:rPr>
              <a:t>নিচের ছবিগুলো লক্ষ্য কর -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5" y="463115"/>
            <a:ext cx="1431456" cy="1048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I:\showakt azam_files\images_06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5524500" y="463115"/>
            <a:ext cx="4876800" cy="4876800"/>
          </a:xfrm>
          <a:prstGeom prst="rect">
            <a:avLst/>
          </a:prstGeom>
          <a:noFill/>
        </p:spPr>
      </p:pic>
      <p:pic>
        <p:nvPicPr>
          <p:cNvPr id="10" name="Picture 2" descr="I:\showakt azam_files\images_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6900" y="463114"/>
            <a:ext cx="3428999" cy="2775785"/>
          </a:xfrm>
          <a:prstGeom prst="rect">
            <a:avLst/>
          </a:prstGeom>
          <a:noFill/>
        </p:spPr>
      </p:pic>
      <p:pic>
        <p:nvPicPr>
          <p:cNvPr id="11" name="Picture 10" descr="I:\showakt azam_files\images_0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5689" y="3766757"/>
            <a:ext cx="3581400" cy="2133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194300" y="5322352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আসলে নিচের মাছ থেকে আলো প্রতিসরিত চোখে প্রবেশ করছে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I:\showakt azam_files\images_0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570" y="674604"/>
            <a:ext cx="2881930" cy="3436147"/>
          </a:xfrm>
          <a:prstGeom prst="rect">
            <a:avLst/>
          </a:prstGeom>
          <a:noFill/>
        </p:spPr>
      </p:pic>
      <p:pic>
        <p:nvPicPr>
          <p:cNvPr id="10" name="Picture 2" descr="I:\showakt azam_files\images_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571" y="692801"/>
            <a:ext cx="3048194" cy="34361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571" y="4404103"/>
            <a:ext cx="8424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বায়ূ এবং পানির  বিভেদ তলে ভাঙ্গা মনে হচ্ছে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3880993" y="3108108"/>
            <a:ext cx="4894707" cy="625693"/>
          </a:xfrm>
          <a:prstGeom prst="fram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04774" y="771109"/>
            <a:ext cx="6709667" cy="914400"/>
          </a:xfrm>
          <a:prstGeom prst="round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4" y="577415"/>
            <a:ext cx="1463379" cy="1060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14398" y="2238176"/>
            <a:ext cx="11277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BD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            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পাঠ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শেষে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শিক্ষার্থীরা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............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 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সংজ্ঞা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hi-IN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খ)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নিয়ম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।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গ)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আলোর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প্রতিসরণের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সুত্র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বলতে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দিতীয়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সুত্রের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গাণিতিক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দিতে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ঘ)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ক্রন্তি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কোণ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পূর্ণ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অভ্যন্তরঈণ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প্রতিফলণ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66780" y="757546"/>
            <a:ext cx="9369740" cy="6464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1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যা শিখতে পারবে---</a:t>
            </a:r>
            <a:endParaRPr lang="en-US" sz="3601" b="1" dirty="0">
              <a:ln/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D3E615-836C-489A-8CF1-5339A9C56DF7}"/>
              </a:ext>
            </a:extLst>
          </p:cNvPr>
          <p:cNvGrpSpPr/>
          <p:nvPr/>
        </p:nvGrpSpPr>
        <p:grpSpPr>
          <a:xfrm>
            <a:off x="124691" y="110836"/>
            <a:ext cx="12067309" cy="7044291"/>
            <a:chOff x="45691" y="1"/>
            <a:chExt cx="9052617" cy="6808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A88FF4-CE6E-47F3-8204-B340293C1C4C}"/>
                </a:ext>
              </a:extLst>
            </p:cNvPr>
            <p:cNvSpPr/>
            <p:nvPr/>
          </p:nvSpPr>
          <p:spPr>
            <a:xfrm>
              <a:off x="45691" y="1"/>
              <a:ext cx="9052617" cy="6808762"/>
            </a:xfrm>
            <a:prstGeom prst="rect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1E8489-62AC-4175-8195-1241A2A43FDE}"/>
                </a:ext>
              </a:extLst>
            </p:cNvPr>
            <p:cNvSpPr/>
            <p:nvPr/>
          </p:nvSpPr>
          <p:spPr>
            <a:xfrm>
              <a:off x="240894" y="225082"/>
              <a:ext cx="8662210" cy="6372665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7" y="437715"/>
            <a:ext cx="1463379" cy="118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3"/>
          <a:stretch/>
        </p:blipFill>
        <p:spPr>
          <a:xfrm>
            <a:off x="448757" y="5448700"/>
            <a:ext cx="11419173" cy="1409299"/>
          </a:xfrm>
          <a:prstGeom prst="rect">
            <a:avLst/>
          </a:prstGeom>
        </p:spPr>
      </p:pic>
      <p:pic>
        <p:nvPicPr>
          <p:cNvPr id="9" name="Picture 2" descr="C:\Users\Samirul\Desktop\Light-Refrac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039" y="1092201"/>
            <a:ext cx="8184648" cy="489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497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284</Words>
  <Application>Microsoft Office PowerPoint</Application>
  <PresentationFormat>Widescreen</PresentationFormat>
  <Paragraphs>55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NikoshBAN</vt:lpstr>
      <vt:lpstr>Vrinda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new</cp:lastModifiedBy>
  <cp:revision>32</cp:revision>
  <dcterms:created xsi:type="dcterms:W3CDTF">2020-11-07T10:34:54Z</dcterms:created>
  <dcterms:modified xsi:type="dcterms:W3CDTF">2020-11-09T02:08:15Z</dcterms:modified>
</cp:coreProperties>
</file>