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Alfa Slab On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9a37baa2d181d0f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9a37baa2d181d0f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9a37baa2d181d0f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9a37baa2d181d0f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a37baa2d181d0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a37baa2d181d0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9a37baa2d181d0f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9a37baa2d181d0f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9a37baa2d181d0f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9a37baa2d181d0f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9a37baa2d181d0f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9a37baa2d181d0f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a37baa2d181d0f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a37baa2d181d0f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9a37baa2d181d0f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9a37baa2d181d0f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9a37baa2d181d0f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9a37baa2d181d0f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9a37baa2d181d0f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9a37baa2d181d0f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a37baa2d181d0f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9a37baa2d181d0f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9a37baa2d181d0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9a37baa2d181d0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9a37baa2d181d0f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9a37baa2d181d0f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9a37baa2d181d0f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9a37baa2d181d0f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abaaa1b4d65a9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abaaa1b4d65a9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abaaa1b4d65a99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abaaa1b4d65a99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9a37baa2d181d0f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9a37baa2d181d0f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50" y="449238"/>
            <a:ext cx="7940900" cy="42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1703088" y="204345"/>
            <a:ext cx="5737824" cy="1203606"/>
          </a:xfrm>
          <a:prstGeom prst="flowChartTerminator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FF00"/>
                </a:solidFill>
              </a:rPr>
              <a:t>ছবি গুলো লক্ষ্য করি</a:t>
            </a:r>
            <a:endParaRPr b="1" sz="4100">
              <a:solidFill>
                <a:srgbClr val="00FF00"/>
              </a:solidFill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00" y="1629469"/>
            <a:ext cx="7865400" cy="3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 rot="-5400233">
            <a:off x="-769658" y="1463390"/>
            <a:ext cx="4433700" cy="221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0000FF"/>
                </a:solidFill>
              </a:rPr>
              <a:t>প্রশাসনিক</a:t>
            </a:r>
            <a:r>
              <a:rPr b="1" lang="en-GB" sz="3400">
                <a:solidFill>
                  <a:srgbClr val="0000FF"/>
                </a:solidFill>
              </a:rPr>
              <a:t> বৈষম্য </a:t>
            </a:r>
            <a:endParaRPr b="1" sz="3400">
              <a:solidFill>
                <a:srgbClr val="0000FF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525" y="866925"/>
            <a:ext cx="5994775" cy="39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 rot="-5400233">
            <a:off x="-769658" y="1463390"/>
            <a:ext cx="4433700" cy="221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0000FF"/>
                </a:solidFill>
              </a:rPr>
              <a:t>অর্থনৈতিক বৈষম্য </a:t>
            </a:r>
            <a:endParaRPr b="1" sz="3400">
              <a:solidFill>
                <a:srgbClr val="0000FF"/>
              </a:solidFill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700" y="1931624"/>
            <a:ext cx="6019800" cy="28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725" y="354900"/>
            <a:ext cx="5255751" cy="13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/>
          <p:nvPr/>
        </p:nvSpPr>
        <p:spPr>
          <a:xfrm rot="-5400233">
            <a:off x="-720600" y="1606050"/>
            <a:ext cx="4433700" cy="193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0000FF"/>
                </a:solidFill>
              </a:rPr>
              <a:t>সামাজিক বৈষম্য </a:t>
            </a:r>
            <a:endParaRPr b="1" sz="3400">
              <a:solidFill>
                <a:srgbClr val="0000FF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00" y="354900"/>
            <a:ext cx="5944000" cy="443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1620075" y="290744"/>
            <a:ext cx="5903850" cy="1265225"/>
          </a:xfrm>
          <a:prstGeom prst="flowChartDecision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FF"/>
                </a:solidFill>
              </a:rPr>
              <a:t>একক কাজ</a:t>
            </a:r>
            <a:endParaRPr b="1" sz="3900">
              <a:solidFill>
                <a:srgbClr val="0000FF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75" y="1788700"/>
            <a:ext cx="3756649" cy="29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4191525" y="2387914"/>
            <a:ext cx="4433400" cy="17517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9900"/>
                </a:solidFill>
              </a:rPr>
              <a:t>বৈষম্য বলতে কি বুঝ?</a:t>
            </a:r>
            <a:endParaRPr b="1" sz="31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175" y="544250"/>
            <a:ext cx="5728175" cy="40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801" y="378475"/>
            <a:ext cx="7256394" cy="43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1703088" y="204345"/>
            <a:ext cx="5737824" cy="1203606"/>
          </a:xfrm>
          <a:prstGeom prst="flowChartTermina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FFFF00"/>
                </a:solidFill>
              </a:rPr>
              <a:t>দলীয় কাজ</a:t>
            </a:r>
            <a:endParaRPr b="1" sz="4100">
              <a:solidFill>
                <a:srgbClr val="FFFF00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95" y="1842334"/>
            <a:ext cx="3588950" cy="25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/>
          <p:nvPr/>
        </p:nvSpPr>
        <p:spPr>
          <a:xfrm>
            <a:off x="4005075" y="1842325"/>
            <a:ext cx="4433400" cy="2047800"/>
          </a:xfrm>
          <a:prstGeom prst="wedgeRoundRectCallout">
            <a:avLst>
              <a:gd fmla="val -53310" name="adj1"/>
              <a:gd fmla="val 7635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Proxima Nova"/>
                <a:ea typeface="Proxima Nova"/>
                <a:cs typeface="Proxima Nova"/>
                <a:sym typeface="Proxima Nova"/>
              </a:rPr>
              <a:t>পূর্ব পাকিস্তানের প্রতি পশ্চিম পাকিস্তানের প্রশাসনিক ও অর্থনৈতিক বৈষম্য নির্ণয় কর।</a:t>
            </a:r>
            <a:endParaRPr b="1" sz="2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/>
          <p:nvPr/>
        </p:nvSpPr>
        <p:spPr>
          <a:xfrm>
            <a:off x="1616400" y="276897"/>
            <a:ext cx="5911200" cy="12363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00FF"/>
                </a:solidFill>
              </a:rPr>
              <a:t>মূল্যায়ন</a:t>
            </a:r>
            <a:endParaRPr b="1" sz="4000">
              <a:solidFill>
                <a:srgbClr val="0000FF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1897050"/>
            <a:ext cx="3341775" cy="27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/>
          <p:nvPr/>
        </p:nvSpPr>
        <p:spPr>
          <a:xfrm>
            <a:off x="3900975" y="1705188"/>
            <a:ext cx="4890000" cy="3170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/>
              <a:t>তুমি কি মনে করো পূর্ব পাকিস্তানের প্রতি পশ্চিম পাকিস্তানের বৈষম্য ছিল অযুক্তিক? ব্যাখ্যা কর।</a:t>
            </a:r>
            <a:endParaRPr b="1"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1616400" y="276897"/>
            <a:ext cx="5911200" cy="12363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980000"/>
                </a:solidFill>
              </a:rPr>
              <a:t>বাড়ির কাজ</a:t>
            </a:r>
            <a:endParaRPr b="1" sz="4000">
              <a:solidFill>
                <a:srgbClr val="980000"/>
              </a:solidFill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00" y="1803944"/>
            <a:ext cx="3824826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/>
          <p:nvPr/>
        </p:nvSpPr>
        <p:spPr>
          <a:xfrm>
            <a:off x="4572000" y="1760450"/>
            <a:ext cx="4074600" cy="2868600"/>
          </a:xfrm>
          <a:prstGeom prst="cloudCallout">
            <a:avLst>
              <a:gd fmla="val -52189" name="adj1"/>
              <a:gd fmla="val 48155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পূর্ব পাকিস্তানের প্রতি পশ্চিম পাকিস্তানের অর্থনৈতিক বৈষম্যের তালিকা প্রস্তুত কর।</a:t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355275" y="311525"/>
            <a:ext cx="4433450" cy="909525"/>
          </a:xfrm>
          <a:prstGeom prst="flowChartDecision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b="1" i="0" sz="23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18" y="1221050"/>
            <a:ext cx="3296225" cy="36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773135" y="1376725"/>
            <a:ext cx="5149500" cy="3306300"/>
          </a:xfrm>
          <a:prstGeom prst="verticalScroll">
            <a:avLst>
              <a:gd fmla="val 12500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GB" sz="2600" u="none" cap="none" strike="noStrik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সিরাজুল ইসলাম</a:t>
            </a:r>
            <a:r>
              <a:rPr b="1" i="0" lang="en-GB" sz="23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3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প্রভাষক, ইতিহাস বিভাগ </a:t>
            </a:r>
            <a:endParaRPr b="1" i="0" sz="23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শ্রীপুর মুক্তিযোদ্ধা রহমত আলী সরকারি কলেজ </a:t>
            </a:r>
            <a:endParaRPr b="1" i="0" sz="1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শ্রীপুর, গাজীপুর। </a:t>
            </a:r>
            <a:endParaRPr b="1" i="0" sz="1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ইমেইলঃ sirajulmrgc@gmail.com</a:t>
            </a:r>
            <a:endParaRPr b="1" i="0" sz="1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075" y="1408550"/>
            <a:ext cx="5476875" cy="27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914400" y="4290000"/>
            <a:ext cx="7315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সবাইকে বিজয় বিজয় দিবসের শুভেচ্ছা </a:t>
            </a:r>
            <a:endParaRPr b="1" sz="3000">
              <a:solidFill>
                <a:srgbClr val="274E1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050" y="253947"/>
            <a:ext cx="3209925" cy="11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355275" y="191552"/>
            <a:ext cx="4433454" cy="884142"/>
          </a:xfrm>
          <a:prstGeom prst="flowChartTermina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পাঠ পরিচিতি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77350" y="771102"/>
            <a:ext cx="7989300" cy="4034400"/>
          </a:xfrm>
          <a:prstGeom prst="horizontalScroll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উচ্চমাধ্যমিক শ্রেণি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ইতিহাস প্রথম পত্র 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পঞ্চম অধ্যায়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পূর্ব বাংলার স্বায়ত্তশাসন ও স্বাধিকার আন্দোলন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FFFF00"/>
                </a:solidFill>
              </a:rPr>
              <a:t>তারিখঃ</a:t>
            </a:r>
            <a:endParaRPr b="1" sz="2500">
              <a:solidFill>
                <a:srgbClr val="FFFF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2355300" y="207675"/>
            <a:ext cx="4409700" cy="1601700"/>
          </a:xfrm>
          <a:prstGeom prst="downArrowCallout">
            <a:avLst>
              <a:gd fmla="val 25000" name="adj1"/>
              <a:gd fmla="val 11784" name="adj2"/>
              <a:gd fmla="val 38984" name="adj3"/>
              <a:gd fmla="val 64977" name="adj4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00FF"/>
                </a:solidFill>
              </a:rPr>
              <a:t>ছবিটি লক্ষ্য করো</a:t>
            </a:r>
            <a:endParaRPr b="1" sz="3600">
              <a:solidFill>
                <a:srgbClr val="FF00FF"/>
              </a:solidFill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-1185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410" y="1809381"/>
            <a:ext cx="6979926" cy="29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1703100" y="204349"/>
            <a:ext cx="5737824" cy="878256"/>
          </a:xfrm>
          <a:prstGeom prst="flowChartTerminator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FF00"/>
                </a:solidFill>
              </a:rPr>
              <a:t>ছবিটি লক্ষ্য করি</a:t>
            </a:r>
            <a:endParaRPr b="1" sz="4100">
              <a:solidFill>
                <a:srgbClr val="00FF00"/>
              </a:solidFill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037" y="1082600"/>
            <a:ext cx="5289950" cy="37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2355300" y="247674"/>
            <a:ext cx="4433400" cy="1397100"/>
          </a:xfrm>
          <a:prstGeom prst="wedgeEllipseCallout">
            <a:avLst>
              <a:gd fmla="val -19816" name="adj1"/>
              <a:gd fmla="val 90204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980000"/>
                </a:solidFill>
              </a:rPr>
              <a:t>আজকের পাঠ</a:t>
            </a:r>
            <a:endParaRPr b="1" sz="3700">
              <a:solidFill>
                <a:srgbClr val="980000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279969" y="2764755"/>
            <a:ext cx="2555700" cy="913800"/>
          </a:xfrm>
          <a:prstGeom prst="chevron">
            <a:avLst>
              <a:gd fmla="val 80244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2835669" y="3013947"/>
            <a:ext cx="57969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পূর্ব পাকিস্তানের প্রতি প্রতি বৈষম্যসমূহ</a:t>
            </a:r>
            <a:endParaRPr b="1" sz="27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(১৯৪৭-১৯৭১)</a:t>
            </a:r>
            <a:endParaRPr b="1" sz="27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008900" y="360226"/>
            <a:ext cx="5126200" cy="1310800"/>
          </a:xfrm>
          <a:prstGeom prst="flowChartMerg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9900FF"/>
                </a:solidFill>
              </a:rPr>
              <a:t>শিখন ফল</a:t>
            </a:r>
            <a:endParaRPr b="1" sz="4100">
              <a:solidFill>
                <a:srgbClr val="9900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013850" y="2238675"/>
            <a:ext cx="7618800" cy="17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Proxima Nova"/>
                <a:ea typeface="Proxima Nova"/>
                <a:cs typeface="Proxima Nova"/>
                <a:sym typeface="Proxima Nova"/>
              </a:rPr>
              <a:t>🌺পূর্ব পাকিস্তানের প্রতি প্রশাসনিক বৈষম্য বলতে পারবে।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Proxima Nova"/>
                <a:ea typeface="Proxima Nova"/>
                <a:cs typeface="Proxima Nova"/>
                <a:sym typeface="Proxima Nova"/>
              </a:rPr>
              <a:t>🌺</a:t>
            </a:r>
            <a:r>
              <a:rPr b="1" lang="en-GB" sz="2400">
                <a:latin typeface="Proxima Nova"/>
                <a:ea typeface="Proxima Nova"/>
                <a:cs typeface="Proxima Nova"/>
                <a:sym typeface="Proxima Nova"/>
              </a:rPr>
              <a:t>পূর্ব পাকিস্তানের প্রতি অর্থনৈতিক বৈষম্য বলতে পারবে।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Proxima Nova"/>
                <a:ea typeface="Proxima Nova"/>
                <a:cs typeface="Proxima Nova"/>
                <a:sym typeface="Proxima Nova"/>
              </a:rPr>
              <a:t>🌺পূর্ব পাকিস্তানের প্রতি সামাজিক বৈষম্য বলতে পারবে।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805" y="1477507"/>
            <a:ext cx="5932399" cy="33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2355275" y="277805"/>
            <a:ext cx="4433454" cy="8397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5B0F00"/>
                </a:solidFill>
              </a:rPr>
              <a:t>বৈষম্য </a:t>
            </a:r>
            <a:endParaRPr b="1" sz="4200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1620075" y="290744"/>
            <a:ext cx="5903850" cy="1265225"/>
          </a:xfrm>
          <a:prstGeom prst="flowChartDecision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0000FF"/>
                </a:solidFill>
              </a:rPr>
              <a:t>ছবিটি লক্ষ্য করি</a:t>
            </a:r>
            <a:endParaRPr b="1" sz="2300">
              <a:solidFill>
                <a:srgbClr val="0000FF"/>
              </a:solidFill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00" y="1837150"/>
            <a:ext cx="7710800" cy="30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