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20782-D67A-40A3-8996-32AFE1104248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528EC-0009-4323-B24A-1F13F8B4E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528EC-0009-4323-B24A-1F13F8B4E5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528EC-0009-4323-B24A-1F13F8B4E5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11" Type="http://schemas.openxmlformats.org/officeDocument/2006/relationships/image" Target="../media/image20.jpeg"/><Relationship Id="rId5" Type="http://schemas.openxmlformats.org/officeDocument/2006/relationships/image" Target="../media/image15.jpeg"/><Relationship Id="rId10" Type="http://schemas.openxmlformats.org/officeDocument/2006/relationships/image" Target="../media/image19.jpeg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3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334000" cy="2438400"/>
          </a:xfrm>
          <a:solidFill>
            <a:srgbClr val="00B0F0"/>
          </a:solidFill>
          <a:ln w="57150">
            <a:solidFill>
              <a:srgbClr val="FF0000"/>
            </a:solidFill>
            <a:prstDash val="sysDash"/>
          </a:ln>
        </p:spPr>
        <p:txBody>
          <a:bodyPr>
            <a:normAutofit fontScale="90000"/>
          </a:bodyPr>
          <a:lstStyle/>
          <a:p>
            <a:pPr algn="l"/>
            <a:r>
              <a:rPr lang="bn-BD" sz="7300" dirty="0" smtClean="0">
                <a:solidFill>
                  <a:schemeClr val="tx2"/>
                </a:solidFill>
              </a:rPr>
              <a:t>শুভেচ্ছা সবাইকে। 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8001000" cy="3200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4600"/>
            <a:ext cx="8915399" cy="419100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  <a:prstDash val="dash"/>
          </a:ln>
        </p:spPr>
      </p:pic>
      <p:sp>
        <p:nvSpPr>
          <p:cNvPr id="5" name="Rectangle 4"/>
          <p:cNvSpPr/>
          <p:nvPr/>
        </p:nvSpPr>
        <p:spPr>
          <a:xfrm>
            <a:off x="5410200" y="0"/>
            <a:ext cx="3733800" cy="2438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</a:rPr>
              <a:t>নবম  দশম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>
            <a:solidFill>
              <a:srgbClr val="FF0066"/>
            </a:solidFill>
          </a:ln>
        </p:spPr>
        <p:txBody>
          <a:bodyPr>
            <a:normAutofit fontScale="90000"/>
          </a:bodyPr>
          <a:lstStyle/>
          <a:p>
            <a:r>
              <a:rPr lang="bn-BD" sz="7200" b="1" dirty="0" smtClean="0">
                <a:solidFill>
                  <a:schemeClr val="tx2"/>
                </a:solidFill>
              </a:rPr>
              <a:t>বাড়ির কাজ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8534400" cy="51054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ধান,  গম , ভুট্টা কি  ধরণের  ফসল   বর্ণনা কর? 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পাট,  চা  কি  ধরণের  ফসল   ব্যাখ্যা  কর ?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142……………………………………………………146 .</a:t>
            </a:r>
            <a:r>
              <a:rPr lang="bn-BD" sz="3600" b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পৃষ্ঠা ভাল ভাবে  শিখবে।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bn-BD" sz="6000" b="1" dirty="0" smtClean="0">
                <a:solidFill>
                  <a:schemeClr val="tx2"/>
                </a:solidFill>
              </a:rPr>
              <a:t>সবাইকে ধন্যবাদ  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aids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00200"/>
            <a:ext cx="8610600" cy="32766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9144000" cy="1371600"/>
          </a:xfrm>
          <a:solidFill>
            <a:srgbClr val="00B0F0"/>
          </a:solidFill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bn-BD" sz="7200" b="1" dirty="0" smtClean="0"/>
              <a:t>পরিচিতি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657600"/>
            <a:ext cx="4038600" cy="3200400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n-BD" sz="2400" u="sng" dirty="0" smtClean="0">
                <a:latin typeface="Narkisim" pitchFamily="34" charset="-79"/>
              </a:rPr>
              <a:t>শিক্ষক  </a:t>
            </a:r>
          </a:p>
          <a:p>
            <a:pPr>
              <a:buNone/>
            </a:pPr>
            <a:r>
              <a:rPr lang="bn-BD" sz="2400" dirty="0" smtClean="0">
                <a:latin typeface="Narkisim" pitchFamily="34" charset="-79"/>
              </a:rPr>
              <a:t> মোঃ জাহাঙ্গীর       আলম ,  </a:t>
            </a:r>
          </a:p>
          <a:p>
            <a:pPr>
              <a:buNone/>
            </a:pPr>
            <a:r>
              <a:rPr lang="bn-BD" sz="2400" dirty="0" smtClean="0">
                <a:latin typeface="Narkisim" pitchFamily="34" charset="-79"/>
              </a:rPr>
              <a:t>সহকারী শিক্ষক,                          বি ডি পি মাধ্যমিক       বিদ্যালয়,    গাজীপুর।</a:t>
            </a:r>
            <a:endParaRPr lang="en-US" sz="2400" u="sng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4495800" cy="3200400"/>
          </a:xfr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bn-BD" sz="3500" b="1" dirty="0" smtClean="0"/>
              <a:t>শ্রেণি- নবম/দশম  ।  </a:t>
            </a:r>
          </a:p>
          <a:p>
            <a:r>
              <a:rPr lang="bn-BD" sz="3500" b="1" dirty="0" smtClean="0"/>
              <a:t>বিষয় – ভূগোল ও পরিবেশ । পাঠ- কৃষি পণ্য।   </a:t>
            </a:r>
          </a:p>
          <a:p>
            <a:pPr>
              <a:buNone/>
            </a:pPr>
            <a:r>
              <a:rPr lang="bn-BD" sz="3500" b="1" dirty="0" smtClean="0"/>
              <a:t>অধ্যায়- একাদশ ।     </a:t>
            </a:r>
            <a:r>
              <a:rPr lang="bn-BD" sz="3500" dirty="0" smtClean="0"/>
              <a:t>   </a:t>
            </a:r>
          </a:p>
          <a:p>
            <a:endParaRPr lang="en-US" dirty="0"/>
          </a:p>
        </p:txBody>
      </p:sp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4"/>
          <a:srcRect l="14988" r="11992"/>
          <a:stretch>
            <a:fillRect/>
          </a:stretch>
        </p:blipFill>
        <p:spPr>
          <a:xfrm>
            <a:off x="5943600" y="-39619"/>
            <a:ext cx="2743200" cy="22494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com-1.jpg"/>
          <p:cNvPicPr>
            <a:picLocks noChangeAspect="1"/>
          </p:cNvPicPr>
          <p:nvPr/>
        </p:nvPicPr>
        <p:blipFill>
          <a:blip r:embed="rId5"/>
          <a:srcRect l="46154"/>
          <a:stretch>
            <a:fillRect/>
          </a:stretch>
        </p:blipFill>
        <p:spPr>
          <a:xfrm>
            <a:off x="0" y="0"/>
            <a:ext cx="57912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/>
              <a:t>নিচের ছবি  গুলো দেখে বল  </a:t>
            </a:r>
            <a:br>
              <a:rPr lang="bn-BD" dirty="0" smtClean="0"/>
            </a:br>
            <a:r>
              <a:rPr lang="bn-BD" dirty="0" smtClean="0"/>
              <a:t>কোথায় কি কি করা হয়? </a:t>
            </a:r>
            <a:endParaRPr lang="en-US" dirty="0"/>
          </a:p>
        </p:txBody>
      </p:sp>
      <p:pic>
        <p:nvPicPr>
          <p:cNvPr id="3" name="Picture 2" descr="mojib-2.jpg"/>
          <p:cNvPicPr>
            <a:picLocks noChangeAspect="1"/>
          </p:cNvPicPr>
          <p:nvPr/>
        </p:nvPicPr>
        <p:blipFill>
          <a:blip r:embed="rId3"/>
          <a:srcRect t="42942" r="44828"/>
          <a:stretch>
            <a:fillRect/>
          </a:stretch>
        </p:blipFill>
        <p:spPr>
          <a:xfrm>
            <a:off x="0" y="1447800"/>
            <a:ext cx="8991600" cy="3429000"/>
          </a:xfrm>
          <a:prstGeom prst="rect">
            <a:avLst/>
          </a:prstGeom>
        </p:spPr>
      </p:pic>
      <p:pic>
        <p:nvPicPr>
          <p:cNvPr id="4" name="Picture 3" descr="aids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76800"/>
            <a:ext cx="5181600" cy="1981200"/>
          </a:xfrm>
          <a:prstGeom prst="rect">
            <a:avLst/>
          </a:prstGeom>
        </p:spPr>
      </p:pic>
      <p:pic>
        <p:nvPicPr>
          <p:cNvPr id="5" name="Picture 4" descr="vogul-8.jpg"/>
          <p:cNvPicPr>
            <a:picLocks noChangeAspect="1"/>
          </p:cNvPicPr>
          <p:nvPr/>
        </p:nvPicPr>
        <p:blipFill>
          <a:blip r:embed="rId5"/>
          <a:srcRect r="80145" b="50000"/>
          <a:stretch>
            <a:fillRect/>
          </a:stretch>
        </p:blipFill>
        <p:spPr>
          <a:xfrm>
            <a:off x="5334000" y="4876800"/>
            <a:ext cx="3810000" cy="1981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62600" y="6400800"/>
            <a:ext cx="35814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দোকান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5181600" cy="838200"/>
          </a:xfrm>
          <a:prstGeom prst="rect">
            <a:avLst/>
          </a:prstGeom>
          <a:solidFill>
            <a:srgbClr val="00B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ফসলের জমি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1524000"/>
            <a:ext cx="32004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শহর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00B0F0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bn-BD" sz="5400" b="1" i="1" dirty="0" smtClean="0"/>
              <a:t>পাঠ ঘোষণা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i="1" dirty="0" smtClean="0">
                <a:solidFill>
                  <a:schemeClr val="tx1"/>
                </a:solidFill>
              </a:rPr>
              <a:t>উপরের  পরিবেশ  থেকে  আমরা  বুঝতে পারি যে ,  জমিতে  </a:t>
            </a:r>
          </a:p>
          <a:p>
            <a:r>
              <a:rPr lang="bn-BD" sz="3200" b="1" i="1" dirty="0" smtClean="0">
                <a:solidFill>
                  <a:schemeClr val="tx1"/>
                </a:solidFill>
              </a:rPr>
              <a:t>ফসল  ফলায় ,  শহরে, দোকানে  , গ্রামে  তা  বিক্রি  করে । </a:t>
            </a:r>
          </a:p>
          <a:p>
            <a:r>
              <a:rPr lang="bn-BD" sz="3200" b="1" i="1" dirty="0" smtClean="0">
                <a:solidFill>
                  <a:schemeClr val="tx1"/>
                </a:solidFill>
              </a:rPr>
              <a:t> কৃষিজ  ফসল  দুই  ধরণের ; </a:t>
            </a:r>
          </a:p>
          <a:p>
            <a:r>
              <a:rPr lang="bn-BD" sz="2800" b="1" i="1" dirty="0" smtClean="0">
                <a:solidFill>
                  <a:srgbClr val="FF0000"/>
                </a:solidFill>
              </a:rPr>
              <a:t> এক)  </a:t>
            </a:r>
            <a:r>
              <a:rPr lang="bn-BD" sz="3200" b="1" i="1" dirty="0" smtClean="0">
                <a:solidFill>
                  <a:schemeClr val="tx1"/>
                </a:solidFill>
              </a:rPr>
              <a:t>খাদ্য-শস্য  ।  </a:t>
            </a:r>
            <a:r>
              <a:rPr lang="bn-BD" sz="3200" b="1" i="1" dirty="0" smtClean="0">
                <a:solidFill>
                  <a:srgbClr val="FF0000"/>
                </a:solidFill>
              </a:rPr>
              <a:t>দুই)   </a:t>
            </a:r>
            <a:r>
              <a:rPr lang="bn-BD" sz="3200" b="1" i="1" dirty="0" smtClean="0">
                <a:solidFill>
                  <a:schemeClr val="tx1"/>
                </a:solidFill>
              </a:rPr>
              <a:t>অর্থ কারী   ফসল  ।  </a:t>
            </a:r>
          </a:p>
          <a:p>
            <a:r>
              <a:rPr lang="bn-BD" sz="3200" b="1" i="1" dirty="0" smtClean="0">
                <a:solidFill>
                  <a:schemeClr val="tx1"/>
                </a:solidFill>
              </a:rPr>
              <a:t> আজ  আমাদের  পাঠের  বিষয়  হল;   খাদ্য-শস্য নিয়ে  ।  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bn-BD" sz="6000" b="1" i="1" dirty="0" smtClean="0"/>
              <a:t>শিখনফল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chemeClr val="tx2"/>
                </a:solidFill>
              </a:rPr>
              <a:t>ক)   ধান,গম্‌ আলু, সবজি কোথায়   জন্মে ও  কোন ধরণের খাদ্য</a:t>
            </a:r>
            <a:r>
              <a:rPr lang="bn-BD" sz="5400" b="1" dirty="0" smtClean="0">
                <a:solidFill>
                  <a:schemeClr val="tx1"/>
                </a:solidFill>
              </a:rPr>
              <a:t>। </a:t>
            </a:r>
          </a:p>
          <a:p>
            <a:r>
              <a:rPr lang="bn-BD" sz="5400" b="1" dirty="0" smtClean="0">
                <a:solidFill>
                  <a:schemeClr val="tx1"/>
                </a:solidFill>
              </a:rPr>
              <a:t>খ)  পাট ,চা,  তামাক, ইক্ষু,  তুলা  কি ধরণের  ফসল  ।  </a:t>
            </a:r>
            <a:r>
              <a:rPr lang="bn-BD" sz="2400" dirty="0" smtClean="0"/>
              <a:t>   </a:t>
            </a:r>
            <a:endParaRPr lang="en-US" sz="2400" dirty="0"/>
          </a:p>
        </p:txBody>
      </p:sp>
      <p:pic>
        <p:nvPicPr>
          <p:cNvPr id="4" name="Picture 3" descr="about-us-jumplink-photo-500x66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2667000"/>
            <a:ext cx="1905000" cy="4191000"/>
          </a:xfrm>
          <a:prstGeom prst="rect">
            <a:avLst/>
          </a:prstGeom>
        </p:spPr>
      </p:pic>
      <p:pic>
        <p:nvPicPr>
          <p:cNvPr id="1026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5638800"/>
            <a:ext cx="2191512" cy="1219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029200" cy="838200"/>
          </a:xfrm>
          <a:solidFill>
            <a:srgbClr val="FFC0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4000" b="1" dirty="0" smtClean="0"/>
              <a:t>পাঠ উপস্থাপন  </a:t>
            </a:r>
            <a:endParaRPr lang="en-US" sz="2800" b="1" dirty="0"/>
          </a:p>
        </p:txBody>
      </p:sp>
      <p:pic>
        <p:nvPicPr>
          <p:cNvPr id="3" name="Picture 2" descr="crops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295400"/>
            <a:ext cx="2895600" cy="1219200"/>
          </a:xfrm>
          <a:prstGeom prst="rect">
            <a:avLst/>
          </a:prstGeom>
        </p:spPr>
      </p:pic>
      <p:pic>
        <p:nvPicPr>
          <p:cNvPr id="4" name="Picture 3" descr="crops-12.jpg"/>
          <p:cNvPicPr>
            <a:picLocks noChangeAspect="1"/>
          </p:cNvPicPr>
          <p:nvPr/>
        </p:nvPicPr>
        <p:blipFill>
          <a:blip r:embed="rId3"/>
          <a:srcRect t="8743" b="12568"/>
          <a:stretch>
            <a:fillRect/>
          </a:stretch>
        </p:blipFill>
        <p:spPr>
          <a:xfrm>
            <a:off x="6248401" y="0"/>
            <a:ext cx="2895600" cy="1371600"/>
          </a:xfrm>
          <a:prstGeom prst="rect">
            <a:avLst/>
          </a:prstGeom>
        </p:spPr>
      </p:pic>
      <p:pic>
        <p:nvPicPr>
          <p:cNvPr id="5" name="Picture 4" descr="crops-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590800"/>
            <a:ext cx="2743200" cy="1524000"/>
          </a:xfrm>
          <a:prstGeom prst="rect">
            <a:avLst/>
          </a:prstGeom>
        </p:spPr>
      </p:pic>
      <p:pic>
        <p:nvPicPr>
          <p:cNvPr id="6" name="Picture 5" descr="crops-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038600"/>
            <a:ext cx="2666999" cy="1447800"/>
          </a:xfrm>
          <a:prstGeom prst="rect">
            <a:avLst/>
          </a:prstGeom>
        </p:spPr>
      </p:pic>
      <p:pic>
        <p:nvPicPr>
          <p:cNvPr id="7" name="Picture 6" descr="crops-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7000" y="5334000"/>
            <a:ext cx="2667000" cy="12191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29200" y="0"/>
            <a:ext cx="762000" cy="68580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400" dirty="0" smtClean="0">
                <a:solidFill>
                  <a:schemeClr val="tx1"/>
                </a:solidFill>
              </a:rPr>
              <a:t>সবজি,</a:t>
            </a: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r>
              <a:rPr lang="bn-BD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BD" sz="1400" dirty="0" smtClean="0">
                <a:solidFill>
                  <a:schemeClr val="tx1"/>
                </a:solidFill>
              </a:rPr>
              <a:t>চাউল,</a:t>
            </a: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r>
              <a:rPr lang="bn-BD" sz="1400" dirty="0" smtClean="0">
                <a:solidFill>
                  <a:schemeClr val="tx1"/>
                </a:solidFill>
              </a:rPr>
              <a:t>পাট,</a:t>
            </a: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r>
              <a:rPr lang="bn-BD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r>
              <a:rPr lang="bn-BD" sz="1400" dirty="0" smtClean="0">
                <a:solidFill>
                  <a:schemeClr val="tx1"/>
                </a:solidFill>
              </a:rPr>
              <a:t>চা,</a:t>
            </a: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r>
              <a:rPr lang="bn-BD" sz="1400" dirty="0" smtClean="0">
                <a:solidFill>
                  <a:schemeClr val="tx1"/>
                </a:solidFill>
              </a:rPr>
              <a:t>লাউ।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867400" y="0"/>
            <a:ext cx="6858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715000" y="1752600"/>
            <a:ext cx="6096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3429000"/>
            <a:ext cx="7620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638800" y="5105400"/>
            <a:ext cx="9144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638800" y="6172200"/>
            <a:ext cx="9906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838200"/>
            <a:ext cx="4114800" cy="6019800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i="1" dirty="0" smtClean="0">
                <a:solidFill>
                  <a:schemeClr val="tx1"/>
                </a:solidFill>
              </a:rPr>
              <a:t>আমরা যা খাই তাই খাদ্য। </a:t>
            </a:r>
          </a:p>
          <a:p>
            <a:r>
              <a:rPr lang="bn-BD" sz="2400" b="1" i="1" dirty="0" smtClean="0">
                <a:solidFill>
                  <a:schemeClr val="tx1"/>
                </a:solidFill>
              </a:rPr>
              <a:t>এই খাদ্যের চাহিদা পুরন  করে </a:t>
            </a:r>
          </a:p>
          <a:p>
            <a:r>
              <a:rPr lang="bn-BD" sz="2400" b="1" i="1" dirty="0" smtClean="0">
                <a:solidFill>
                  <a:schemeClr val="tx1"/>
                </a:solidFill>
              </a:rPr>
              <a:t>খাদ্য-শস্য। যেমনঃ ধান, গম , ভুট্টা ইত্যাদি। </a:t>
            </a:r>
          </a:p>
          <a:p>
            <a:r>
              <a:rPr lang="bn-BD" sz="2400" b="1" i="1" dirty="0" smtClean="0">
                <a:solidFill>
                  <a:schemeClr val="tx1"/>
                </a:solidFill>
              </a:rPr>
              <a:t>আবার  খাদ্যের  সাথে সাথে  অর্থের চাহিদা পূরণ  করে। </a:t>
            </a:r>
          </a:p>
          <a:p>
            <a:r>
              <a:rPr lang="bn-BD" sz="2400" b="1" i="1" dirty="0" smtClean="0">
                <a:solidFill>
                  <a:schemeClr val="tx1"/>
                </a:solidFill>
              </a:rPr>
              <a:t>যেমনঃ পাট,  চা। সব্জির চাহিদা পূরণ করে – লাউ, কপি, বেগুন, টমেটো  ইত্যাদি।  </a:t>
            </a:r>
            <a:r>
              <a:rPr lang="bn-BD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5" name="Picture 14" descr="crops-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4876800"/>
            <a:ext cx="914400" cy="1981200"/>
          </a:xfrm>
          <a:prstGeom prst="rect">
            <a:avLst/>
          </a:prstGeom>
        </p:spPr>
      </p:pic>
      <p:pic>
        <p:nvPicPr>
          <p:cNvPr id="16" name="Picture 15" descr="crops-3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4800" y="3429000"/>
            <a:ext cx="914400" cy="1371599"/>
          </a:xfrm>
          <a:prstGeom prst="rect">
            <a:avLst/>
          </a:prstGeom>
        </p:spPr>
      </p:pic>
      <p:pic>
        <p:nvPicPr>
          <p:cNvPr id="17" name="Picture 16" descr="crops-8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14800" y="2057400"/>
            <a:ext cx="914400" cy="1323975"/>
          </a:xfrm>
          <a:prstGeom prst="rect">
            <a:avLst/>
          </a:prstGeom>
        </p:spPr>
      </p:pic>
      <p:pic>
        <p:nvPicPr>
          <p:cNvPr id="18" name="Picture 17" descr="crops-7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38600" y="1676400"/>
            <a:ext cx="914400" cy="914400"/>
          </a:xfrm>
          <a:prstGeom prst="rect">
            <a:avLst/>
          </a:prstGeom>
        </p:spPr>
      </p:pic>
      <p:pic>
        <p:nvPicPr>
          <p:cNvPr id="19" name="Picture 18" descr="aids-2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14799" y="838200"/>
            <a:ext cx="914401" cy="8382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791200" y="6553200"/>
            <a:ext cx="3352800" cy="3048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FF00"/>
                </a:solidFill>
              </a:rPr>
              <a:t>পরের পৃষ্ঠা 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1722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i="1" u="sng" dirty="0" smtClean="0">
                <a:solidFill>
                  <a:srgbClr val="00B0F0"/>
                </a:solidFill>
              </a:rPr>
              <a:t>ফসলের জন্য প্রাকৃতি</a:t>
            </a:r>
          </a:p>
          <a:p>
            <a:r>
              <a:rPr lang="bn-BD" sz="3200" b="1" i="1" u="sng" dirty="0" smtClean="0">
                <a:solidFill>
                  <a:srgbClr val="00B0F0"/>
                </a:solidFill>
              </a:rPr>
              <a:t>ক নিয়ামকের  প্রয়োজন; </a:t>
            </a:r>
            <a:r>
              <a:rPr lang="bn-BD" sz="3200" b="1" i="1" dirty="0" smtClean="0">
                <a:solidFill>
                  <a:schemeClr val="tx1"/>
                </a:solidFill>
              </a:rPr>
              <a:t>   </a:t>
            </a:r>
          </a:p>
          <a:p>
            <a:r>
              <a:rPr lang="bn-BD" sz="3200" b="1" i="1" dirty="0" smtClean="0">
                <a:solidFill>
                  <a:schemeClr val="tx1"/>
                </a:solidFill>
              </a:rPr>
              <a:t>দোআঁশ ,  বেলে, বেলে দোআঁশ ,        করদমাময়  মাটির ।   </a:t>
            </a:r>
          </a:p>
          <a:p>
            <a:r>
              <a:rPr lang="bn-BD" sz="3200" b="1" i="1" dirty="0" smtClean="0">
                <a:solidFill>
                  <a:srgbClr val="FF66CC"/>
                </a:solidFill>
              </a:rPr>
              <a:t>উষ্ণ , আদ্র, জলবায়ু থাকা  দরকার ।  </a:t>
            </a:r>
            <a:r>
              <a:rPr lang="bn-BD" sz="3200" b="1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bn-BD" sz="3200" b="1" i="1" dirty="0" smtClean="0">
                <a:solidFill>
                  <a:srgbClr val="FF0066"/>
                </a:solidFill>
              </a:rPr>
              <a:t>বৃষ্টিপাত  অতি  বৃষ্টি ,  কম বৃষ্টি দুটিই কৃষির  </a:t>
            </a:r>
          </a:p>
          <a:p>
            <a:r>
              <a:rPr lang="bn-BD" sz="3200" b="1" i="1" dirty="0" smtClean="0">
                <a:solidFill>
                  <a:srgbClr val="FF0066"/>
                </a:solidFill>
              </a:rPr>
              <a:t>জন্য   প্রতিকূল ।   </a:t>
            </a:r>
            <a:r>
              <a:rPr lang="bn-BD" sz="3200" b="1" i="1" dirty="0" smtClean="0">
                <a:solidFill>
                  <a:schemeClr val="tx1"/>
                </a:solidFill>
              </a:rPr>
              <a:t>এছাড়া   আরও  মূলধন , শ্রমিক,  পরিবহন  </a:t>
            </a:r>
          </a:p>
          <a:p>
            <a:r>
              <a:rPr lang="bn-BD" sz="3200" b="1" i="1" dirty="0" smtClean="0">
                <a:solidFill>
                  <a:schemeClr val="tx1"/>
                </a:solidFill>
              </a:rPr>
              <a:t>বাজারজাত  ইত্যাদির  প্রয়োজন</a:t>
            </a:r>
            <a:r>
              <a:rPr lang="bn-BD" sz="2800" b="1" i="1" dirty="0" smtClean="0">
                <a:solidFill>
                  <a:schemeClr val="tx1"/>
                </a:solidFill>
              </a:rPr>
              <a:t>।   </a:t>
            </a:r>
            <a:endParaRPr lang="en-US" b="1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aids-2.jpg"/>
          <p:cNvPicPr>
            <a:picLocks noChangeAspect="1"/>
          </p:cNvPicPr>
          <p:nvPr/>
        </p:nvPicPr>
        <p:blipFill>
          <a:blip r:embed="rId4"/>
          <a:srcRect t="57143" r="25292" b="6122"/>
          <a:stretch>
            <a:fillRect/>
          </a:stretch>
        </p:blipFill>
        <p:spPr>
          <a:xfrm>
            <a:off x="6172200" y="0"/>
            <a:ext cx="2971800" cy="2743200"/>
          </a:xfrm>
          <a:prstGeom prst="rect">
            <a:avLst/>
          </a:prstGeom>
        </p:spPr>
      </p:pic>
      <p:pic>
        <p:nvPicPr>
          <p:cNvPr id="5" name="Picture 4" descr="jahangir -phy.jpg"/>
          <p:cNvPicPr>
            <a:picLocks noChangeAspect="1"/>
          </p:cNvPicPr>
          <p:nvPr/>
        </p:nvPicPr>
        <p:blipFill>
          <a:blip r:embed="rId5"/>
          <a:srcRect t="75088" b="13333"/>
          <a:stretch>
            <a:fillRect/>
          </a:stretch>
        </p:blipFill>
        <p:spPr>
          <a:xfrm>
            <a:off x="6172200" y="2667000"/>
            <a:ext cx="2971800" cy="1828800"/>
          </a:xfrm>
          <a:prstGeom prst="rect">
            <a:avLst/>
          </a:prstGeom>
        </p:spPr>
      </p:pic>
      <p:pic>
        <p:nvPicPr>
          <p:cNvPr id="7" name="Picture 6" descr="v-1.jpg"/>
          <p:cNvPicPr>
            <a:picLocks noChangeAspect="1"/>
          </p:cNvPicPr>
          <p:nvPr/>
        </p:nvPicPr>
        <p:blipFill>
          <a:blip r:embed="rId6"/>
          <a:srcRect t="17778" b="18222"/>
          <a:stretch>
            <a:fillRect/>
          </a:stretch>
        </p:blipFill>
        <p:spPr>
          <a:xfrm>
            <a:off x="6248400" y="4572000"/>
            <a:ext cx="2895600" cy="22860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324600" cy="1447800"/>
          </a:xfrm>
          <a:solidFill>
            <a:srgbClr val="FFFF00"/>
          </a:solidFill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bn-BD" sz="6600" b="1" i="1" dirty="0" smtClean="0"/>
              <a:t>মুল্যায়ন 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6248400" cy="5334000"/>
          </a:xfrm>
          <a:prstGeom prst="rect">
            <a:avLst/>
          </a:prstGeom>
          <a:solidFill>
            <a:srgbClr val="FFFF0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i="1" dirty="0" smtClean="0">
                <a:solidFill>
                  <a:schemeClr val="tx1"/>
                </a:solidFill>
              </a:rPr>
              <a:t>প্রশ্ন করে,   ছবি ,  বোর্ডের মধ্যে লিখে,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প্রথমে মেধা, পরে দুর্বল , এ ভাবে  মাঝে,  মধ্যে, </a:t>
            </a:r>
          </a:p>
          <a:p>
            <a:r>
              <a:rPr lang="bn-BD" sz="3600" b="1" i="1" dirty="0" smtClean="0">
                <a:solidFill>
                  <a:schemeClr val="tx1"/>
                </a:solidFill>
              </a:rPr>
              <a:t>শেষে  , শিক্ষার্থীদের  মুল্যায়ন  করতে হবে । 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crops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0"/>
            <a:ext cx="2895600" cy="3409950"/>
          </a:xfrm>
          <a:prstGeom prst="rect">
            <a:avLst/>
          </a:prstGeom>
        </p:spPr>
      </p:pic>
      <p:pic>
        <p:nvPicPr>
          <p:cNvPr id="5" name="Picture 4" descr="crops-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429000"/>
            <a:ext cx="2895600" cy="1552575"/>
          </a:xfrm>
          <a:prstGeom prst="rect">
            <a:avLst/>
          </a:prstGeom>
        </p:spPr>
      </p:pic>
      <p:pic>
        <p:nvPicPr>
          <p:cNvPr id="6" name="Picture 5" descr="crops-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5" y="5029200"/>
            <a:ext cx="2886075" cy="1828800"/>
          </a:xfrm>
          <a:prstGeom prst="rect">
            <a:avLst/>
          </a:prstGeom>
        </p:spPr>
      </p:pic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5"/>
          <a:srcRect l="15518" t="8366" r="23632" b="21176"/>
          <a:stretch>
            <a:fillRect/>
          </a:stretch>
        </p:blipFill>
        <p:spPr>
          <a:xfrm>
            <a:off x="4343400" y="4572000"/>
            <a:ext cx="685800" cy="616527"/>
          </a:xfrm>
          <a:prstGeom prst="rect">
            <a:avLst/>
          </a:prstGeom>
        </p:spPr>
      </p:pic>
      <p:pic>
        <p:nvPicPr>
          <p:cNvPr id="8" name="Picture 7" descr="jahangir  -s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0"/>
            <a:ext cx="19812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bn-BD" sz="5400" b="1" dirty="0" smtClean="0"/>
              <a:t>গ্রুপ/ একক  কাজ </a:t>
            </a:r>
            <a:endParaRPr lang="en-US" b="1" dirty="0"/>
          </a:p>
        </p:txBody>
      </p:sp>
      <p:sp>
        <p:nvSpPr>
          <p:cNvPr id="3" name="Right Arrow 2"/>
          <p:cNvSpPr/>
          <p:nvPr/>
        </p:nvSpPr>
        <p:spPr>
          <a:xfrm>
            <a:off x="381000" y="1524000"/>
            <a:ext cx="7620000" cy="20574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 smtClean="0">
                <a:solidFill>
                  <a:srgbClr val="FFFF00"/>
                </a:solidFill>
              </a:rPr>
              <a:t>ক)    খাদ্য-শস্য  সম্পর্কে যা জানো  খাতায়  লিখ।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0" y="3200400"/>
            <a:ext cx="5791200" cy="3200400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002060"/>
                </a:solidFill>
              </a:rPr>
              <a:t>অর্থ  করি   ফসল   </a:t>
            </a:r>
          </a:p>
          <a:p>
            <a:pPr algn="ctr"/>
            <a:r>
              <a:rPr lang="bn-BD" sz="2400" b="1" dirty="0" smtClean="0">
                <a:solidFill>
                  <a:srgbClr val="002060"/>
                </a:solidFill>
              </a:rPr>
              <a:t>সম্পর্কে যা জানো  লিখ । 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44196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খ) </a:t>
            </a:r>
            <a:r>
              <a:rPr lang="bn-BD" sz="2400" dirty="0" smtClean="0">
                <a:solidFill>
                  <a:schemeClr val="tx1"/>
                </a:solidFill>
              </a:rPr>
              <a:t>দল 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8" presetClass="exit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328</Words>
  <Application>Microsoft Office PowerPoint</Application>
  <PresentationFormat>On-screen Show (4:3)</PresentationFormat>
  <Paragraphs>83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শুভেচ্ছা সবাইকে। </vt:lpstr>
      <vt:lpstr>পরিচিতি</vt:lpstr>
      <vt:lpstr>নিচের ছবি  গুলো দেখে বল   কোথায় কি কি করা হয়? </vt:lpstr>
      <vt:lpstr>পাঠ ঘোষণা </vt:lpstr>
      <vt:lpstr>শিখনফল </vt:lpstr>
      <vt:lpstr>পাঠ উপস্থাপন  </vt:lpstr>
      <vt:lpstr>Slide 7</vt:lpstr>
      <vt:lpstr>মুল্যায়ন  </vt:lpstr>
      <vt:lpstr>গ্রুপ/ একক  কাজ </vt:lpstr>
      <vt:lpstr>বাড়ির কাজ </vt:lpstr>
      <vt:lpstr>সবাইকে ধন্যবাদ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সবাইকে। </dc:title>
  <dc:creator>Galaxy Computer</dc:creator>
  <cp:lastModifiedBy>sm computer</cp:lastModifiedBy>
  <cp:revision>85</cp:revision>
  <dcterms:created xsi:type="dcterms:W3CDTF">2006-08-16T00:00:00Z</dcterms:created>
  <dcterms:modified xsi:type="dcterms:W3CDTF">2020-12-03T02:45:35Z</dcterms:modified>
</cp:coreProperties>
</file>