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58" r:id="rId3"/>
    <p:sldId id="269" r:id="rId4"/>
    <p:sldId id="256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5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228" autoAdjust="0"/>
  </p:normalViewPr>
  <p:slideViewPr>
    <p:cSldViewPr snapToGrid="0">
      <p:cViewPr varScale="1">
        <p:scale>
          <a:sx n="66" d="100"/>
          <a:sy n="66" d="100"/>
        </p:scale>
        <p:origin x="318" y="-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7192F-4578-4E05-AACA-D1CFD3D2D31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DE20-A984-4181-9AF1-DCBB4257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7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পরামর্শ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</a:t>
            </a:r>
            <a:r>
              <a:rPr lang="en-US" baseline="0" dirty="0" smtClean="0"/>
              <a:t>……(</a:t>
            </a:r>
            <a:r>
              <a:rPr lang="en-US" baseline="0" dirty="0" err="1" smtClean="0"/>
              <a:t>Monir</a:t>
            </a:r>
            <a:r>
              <a:rPr lang="en-US" baseline="0" dirty="0" smtClean="0"/>
              <a:t>) ০১৭২৮১৬৬১১৬। monirsarker79@gmail.com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87BD-B758-43A6-A73B-29B8F45C26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dirty="0" smtClean="0"/>
              <a:t>প্রশ্ন-উত্তরের</a:t>
            </a:r>
            <a:r>
              <a:rPr lang="bn-BD" sz="2000" baseline="0" dirty="0" smtClean="0"/>
              <a:t> মাধ্যমে </a:t>
            </a:r>
            <a:r>
              <a:rPr lang="bn-BD" sz="2000" dirty="0" smtClean="0"/>
              <a:t>পাঠ</a:t>
            </a:r>
            <a:r>
              <a:rPr lang="bn-BD" sz="2000" baseline="0" dirty="0" smtClean="0"/>
              <a:t> শিরোনাম শিক্ষার্থীদের দ্বারা </a:t>
            </a:r>
            <a:r>
              <a:rPr lang="en-US" sz="2000" baseline="0" dirty="0" err="1" smtClean="0"/>
              <a:t>ঘোষণা</a:t>
            </a:r>
            <a:r>
              <a:rPr lang="bn-BD" sz="2000" baseline="0" dirty="0" smtClean="0"/>
              <a:t> ক</a:t>
            </a:r>
            <a:r>
              <a:rPr lang="en-US" sz="2000" baseline="0" dirty="0" err="1" smtClean="0"/>
              <a:t>রা</a:t>
            </a:r>
            <a:r>
              <a:rPr lang="bn-BD" sz="2000" baseline="0" dirty="0" smtClean="0"/>
              <a:t> যেতে পারে। 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ADE20-A984-4181-9AF1-DCBB4257F1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8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bn-BD" baseline="0" dirty="0" smtClean="0"/>
              <a:t>লিখে</a:t>
            </a:r>
            <a:r>
              <a:rPr lang="en-US" baseline="0" dirty="0" smtClean="0"/>
              <a:t> </a:t>
            </a:r>
            <a:r>
              <a:rPr lang="bn-BD" baseline="0" dirty="0" smtClean="0"/>
              <a:t>দিতে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ADE20-A984-4181-9AF1-DCBB4257F1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ADE20-A984-4181-9AF1-DCBB4257F1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4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জিজ্ঞাস করা যেতে পারে এগুলো কী কী কাজে ব্যবহার হয় এবং তাদের ধারণ ক্ষমতা কেমন হয়।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ADE20-A984-4181-9AF1-DCBB4257F1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40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এগুলো ছাড়াও</a:t>
            </a:r>
            <a:r>
              <a:rPr lang="bn-BD" baseline="0" dirty="0" smtClean="0"/>
              <a:t> আরও কী কী আইসিটি যন্ত্র রয়েছে যাতে মেমোরি বা স্টোরেজ  ডিভাইস ব্যবহার হয়।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ADE20-A984-4181-9AF1-DCBB4257F1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0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9D54-312B-4F81-B4D0-7A8147E005D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DB69-A931-4CDD-89B9-6063A1FA8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9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9D54-312B-4F81-B4D0-7A8147E005D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DB69-A931-4CDD-89B9-6063A1FA8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9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9D54-312B-4F81-B4D0-7A8147E005D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DB69-A931-4CDD-89B9-6063A1FA8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5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9D54-312B-4F81-B4D0-7A8147E005D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DB69-A931-4CDD-89B9-6063A1FA8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1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9D54-312B-4F81-B4D0-7A8147E005D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DB69-A931-4CDD-89B9-6063A1FA8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7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9D54-312B-4F81-B4D0-7A8147E005D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DB69-A931-4CDD-89B9-6063A1FA8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2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9D54-312B-4F81-B4D0-7A8147E005D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DB69-A931-4CDD-89B9-6063A1FA8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9D54-312B-4F81-B4D0-7A8147E005D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DB69-A931-4CDD-89B9-6063A1FA8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3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9D54-312B-4F81-B4D0-7A8147E005D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DB69-A931-4CDD-89B9-6063A1FA8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9D54-312B-4F81-B4D0-7A8147E005D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DB69-A931-4CDD-89B9-6063A1FA8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9D54-312B-4F81-B4D0-7A8147E005D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DB69-A931-4CDD-89B9-6063A1FA8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6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9D54-312B-4F81-B4D0-7A8147E005D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EDB69-A931-4CDD-89B9-6063A1FA8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2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4.jpg"/><Relationship Id="rId5" Type="http://schemas.openxmlformats.org/officeDocument/2006/relationships/image" Target="../media/image10.jpg"/><Relationship Id="rId10" Type="http://schemas.openxmlformats.org/officeDocument/2006/relationships/image" Target="../media/image6.jpg"/><Relationship Id="rId4" Type="http://schemas.openxmlformats.org/officeDocument/2006/relationships/image" Target="../media/image12.jp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336877"/>
            <a:ext cx="11491414" cy="6171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45" y="2108576"/>
            <a:ext cx="11777365" cy="2647665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আজকের মাল্টিমিডিয়া ক্লাসে </a:t>
            </a:r>
            <a:r>
              <a:rPr lang="en-US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r>
              <a:rPr lang="en-US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95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শুভেচ্ছা</a:t>
            </a:r>
            <a:endParaRPr lang="en-US" sz="95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3007576"/>
            <a:ext cx="11619613" cy="1269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95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6" name="Rectangle 15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891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157" y="1425363"/>
            <a:ext cx="72458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 দুই প্রকার...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১. </a:t>
            </a:r>
            <a:r>
              <a:rPr lang="bn-BD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বা প্রাথমিক মেমোরি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২. </a:t>
            </a:r>
            <a:r>
              <a:rPr lang="bn-BD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 মেমোরি। </a:t>
            </a:r>
            <a:endParaRPr lang="en-US" sz="36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 t="5626" r="1739" b="6384"/>
          <a:stretch/>
        </p:blipFill>
        <p:spPr>
          <a:xfrm rot="21427020">
            <a:off x="8996034" y="3899378"/>
            <a:ext cx="2868172" cy="1510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509" y="4241683"/>
            <a:ext cx="8939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মেমোরি দুই ধরণের...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১. </a:t>
            </a:r>
            <a:r>
              <a:rPr lang="en-US" sz="3600" dirty="0" smtClean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RAM- (Random Access Memory)</a:t>
            </a:r>
            <a:endParaRPr lang="bn-BD" sz="3600" dirty="0" smtClean="0"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২. </a:t>
            </a:r>
            <a:r>
              <a:rPr lang="en-US" sz="3600" dirty="0" smtClean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ROM- (Read Only Memory)</a:t>
            </a:r>
            <a:r>
              <a:rPr lang="bn-BD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 rot="21026459" flipH="1">
            <a:off x="9366643" y="5297020"/>
            <a:ext cx="2187347" cy="112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8922" r="6905" b="8075"/>
          <a:stretch/>
        </p:blipFill>
        <p:spPr>
          <a:xfrm>
            <a:off x="5561868" y="1117338"/>
            <a:ext cx="2776911" cy="17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1" t="8916" r="19475" b="6388"/>
          <a:stretch/>
        </p:blipFill>
        <p:spPr>
          <a:xfrm rot="5400000">
            <a:off x="6072959" y="2319124"/>
            <a:ext cx="1685417" cy="263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2866029" y="294100"/>
            <a:ext cx="5977719" cy="894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মেমোরির</a:t>
            </a:r>
            <a:r>
              <a:rPr lang="en-US" sz="540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540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6600">
                <a:solidFill>
                  <a:srgbClr val="7030A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3" name="Rectangle 1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26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7672" y="2169996"/>
            <a:ext cx="11300346" cy="193899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বা </a:t>
            </a:r>
            <a:r>
              <a:rPr lang="bn-BD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 মেমোরির ক্ষমতা দুইভাবে প্রকাশ করা হয়। </a:t>
            </a:r>
          </a:p>
          <a:p>
            <a:pPr algn="just"/>
            <a:r>
              <a:rPr lang="bn-BD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গতি যা হার্টজ (</a:t>
            </a:r>
            <a:r>
              <a:rPr lang="en-US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Hz</a:t>
            </a:r>
            <a:r>
              <a:rPr lang="bn-BD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অন্যটি হলো ধারণ ক্ষমতা যা বাইট (</a:t>
            </a:r>
            <a:r>
              <a:rPr lang="en-US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Byte</a:t>
            </a:r>
            <a:r>
              <a:rPr lang="bn-BD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হয়। </a:t>
            </a:r>
            <a:endParaRPr lang="bn-BD" sz="40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5" y="4144456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7" t="8553" r="19259" b="8024"/>
          <a:stretch/>
        </p:blipFill>
        <p:spPr>
          <a:xfrm rot="16200000">
            <a:off x="1423785" y="55618"/>
            <a:ext cx="1665027" cy="2345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08" y="400404"/>
            <a:ext cx="3448050" cy="1323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2559" r="14298"/>
          <a:stretch/>
        </p:blipFill>
        <p:spPr>
          <a:xfrm>
            <a:off x="9335068" y="4331939"/>
            <a:ext cx="1569494" cy="2077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25" y="4331939"/>
            <a:ext cx="2453168" cy="18178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189">
            <a:off x="4317680" y="641746"/>
            <a:ext cx="2768229" cy="89737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5" name="Rectangle 14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67581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5048071"/>
            <a:ext cx="11389058" cy="132343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৮বিট, 1024 </a:t>
            </a:r>
            <a:r>
              <a:rPr lang="en-US" sz="4000" dirty="0" err="1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1000 </a:t>
            </a:r>
            <a:r>
              <a:rPr lang="bn-BD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dirty="0" err="1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525440"/>
            <a:ext cx="11389058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600" dirty="0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dirty="0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dirty="0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মেগাবাইট</a:t>
            </a:r>
            <a:r>
              <a:rPr lang="en-US" sz="3600" dirty="0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3600" dirty="0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টেরাবাইট</a:t>
            </a:r>
            <a:r>
              <a:rPr lang="en-US" sz="3600" dirty="0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endParaRPr lang="en-US" sz="3600" dirty="0">
              <a:ln w="0">
                <a:solidFill>
                  <a:srgbClr val="7030A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3611" y="1659861"/>
            <a:ext cx="10641842" cy="2923877"/>
            <a:chOff x="838201" y="1659861"/>
            <a:chExt cx="10641842" cy="2923877"/>
          </a:xfrm>
        </p:grpSpPr>
        <p:sp>
          <p:nvSpPr>
            <p:cNvPr id="3" name="TextBox 2"/>
            <p:cNvSpPr txBox="1"/>
            <p:nvPr/>
          </p:nvSpPr>
          <p:spPr>
            <a:xfrm>
              <a:off x="838201" y="1659861"/>
              <a:ext cx="10641842" cy="292387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8 </a:t>
              </a:r>
              <a:r>
                <a:rPr lang="en-US" sz="3600" dirty="0" err="1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বিট</a:t>
              </a:r>
              <a:r>
                <a:rPr lang="en-US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= ১ </a:t>
              </a:r>
              <a:r>
                <a:rPr lang="en-US" sz="3600" dirty="0" err="1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বাইট</a:t>
              </a:r>
              <a:r>
                <a:rPr lang="bn-BD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smtClean="0">
                  <a:ln w="9525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Byte</a:t>
              </a:r>
              <a:r>
                <a:rPr lang="bn-BD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en-US" sz="36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1024 </a:t>
              </a:r>
              <a:r>
                <a:rPr lang="en-US" sz="3600" dirty="0" err="1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বাইট</a:t>
              </a:r>
              <a:r>
                <a:rPr lang="en-US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= ১ </a:t>
              </a:r>
              <a:r>
                <a:rPr lang="en-US" sz="3600" dirty="0" err="1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কিলোবাইট</a:t>
              </a:r>
              <a:r>
                <a:rPr lang="en-US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600" dirty="0" smtClean="0">
                  <a:ln w="9525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Kilobyte</a:t>
              </a:r>
              <a:r>
                <a:rPr lang="bn-BD" sz="40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40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1024    1024 </a:t>
              </a:r>
              <a:r>
                <a:rPr lang="en-US" sz="3600" dirty="0" err="1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বাইট</a:t>
              </a:r>
              <a:r>
                <a:rPr lang="en-US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= ১ </a:t>
              </a:r>
              <a:r>
                <a:rPr lang="en-US" sz="3600" dirty="0" err="1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মেগাবাইট</a:t>
              </a:r>
              <a:r>
                <a:rPr lang="en-US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smtClean="0">
                  <a:ln w="9525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Megabyte</a:t>
              </a:r>
              <a:r>
                <a:rPr lang="bn-BD" sz="360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60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1024    1024    1024 </a:t>
              </a:r>
              <a:r>
                <a:rPr lang="en-US" sz="3600" dirty="0" err="1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বাইট</a:t>
              </a:r>
              <a:r>
                <a:rPr lang="en-US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= ১ </a:t>
              </a:r>
              <a:r>
                <a:rPr lang="en-US" sz="3600" dirty="0" err="1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গিগাবাইট</a:t>
              </a:r>
              <a:r>
                <a:rPr lang="en-US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smtClean="0">
                  <a:ln w="9525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Gigabyte</a:t>
              </a:r>
              <a:r>
                <a:rPr lang="bn-BD" sz="360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60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1024    1024    1024    1024 </a:t>
              </a:r>
              <a:r>
                <a:rPr lang="en-US" sz="3600" dirty="0" err="1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বাইট</a:t>
              </a:r>
              <a:r>
                <a:rPr lang="en-US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= ১ </a:t>
              </a:r>
              <a:r>
                <a:rPr lang="en-US" sz="3600" dirty="0" err="1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টেরাবাইট</a:t>
              </a:r>
              <a:r>
                <a:rPr lang="en-US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smtClean="0">
                  <a:ln w="9525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Terabyte</a:t>
              </a:r>
              <a:r>
                <a:rPr lang="bn-BD" sz="360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60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883378" y="3583281"/>
              <a:ext cx="177424" cy="238330"/>
              <a:chOff x="2579426" y="2941598"/>
              <a:chExt cx="177424" cy="23833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79427" y="2947916"/>
                <a:ext cx="177421" cy="23201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579426" y="2941598"/>
                <a:ext cx="177424" cy="2383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1883375" y="3036065"/>
              <a:ext cx="177424" cy="238330"/>
              <a:chOff x="2579426" y="2941598"/>
              <a:chExt cx="177424" cy="23833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2579427" y="2947916"/>
                <a:ext cx="177421" cy="23201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2579426" y="2941598"/>
                <a:ext cx="177424" cy="2383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883375" y="4115544"/>
              <a:ext cx="177424" cy="238330"/>
              <a:chOff x="2579426" y="2941598"/>
              <a:chExt cx="177424" cy="23833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2579427" y="2947916"/>
                <a:ext cx="177421" cy="23201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2579426" y="2941598"/>
                <a:ext cx="177424" cy="2383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3166264" y="4101896"/>
              <a:ext cx="177424" cy="238330"/>
              <a:chOff x="2579426" y="2941598"/>
              <a:chExt cx="177424" cy="23833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2579427" y="2947916"/>
                <a:ext cx="177421" cy="23201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2579426" y="2941598"/>
                <a:ext cx="177424" cy="2383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3161145" y="3545498"/>
              <a:ext cx="177424" cy="238330"/>
              <a:chOff x="2579426" y="2941598"/>
              <a:chExt cx="177424" cy="23833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2579427" y="2947916"/>
                <a:ext cx="177421" cy="23201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2579426" y="2941598"/>
                <a:ext cx="177424" cy="2383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4464499" y="4115544"/>
              <a:ext cx="177424" cy="238330"/>
              <a:chOff x="2579426" y="2941598"/>
              <a:chExt cx="177424" cy="23833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579427" y="2947916"/>
                <a:ext cx="177421" cy="23201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2579426" y="2941598"/>
                <a:ext cx="177424" cy="2383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Rectangle 28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5852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 t="5626" r="1739" b="6384"/>
          <a:stretch/>
        </p:blipFill>
        <p:spPr>
          <a:xfrm>
            <a:off x="8955091" y="797636"/>
            <a:ext cx="2868172" cy="1510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7760" y="382138"/>
            <a:ext cx="747214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RAM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ROM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পার্থক্য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036" y="1516452"/>
            <a:ext cx="9376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RAM- (Random Access Memory</a:t>
            </a:r>
            <a:r>
              <a:rPr lang="en-US" sz="4000" dirty="0" smtClean="0">
                <a:solidFill>
                  <a:schemeClr val="tx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000" dirty="0" smtClean="0">
              <a:solidFill>
                <a:schemeClr val="tx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15" y="2402002"/>
            <a:ext cx="117916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স্মার্টফোনের মাদারবোর্ডের সাথে র‍্যাম সংযুক্ত থাকে।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 প্রাথমিকভাবে র‍্যামে প্রয়োজনীয় তথ্য জমা রাখে এবং ঐ তথ্য নিয়ে তা প্রক্রিয়াকরণ করে।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 র‍্যামের যে কোনো জায়গা থেকে সরাসরি তথ্য সংগ্রহ করে বলে একে 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Random Access Memory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RAM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হয়।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প্রসেসরের গতির সাথে পাল্লা দিয়ে র‍্যামের মেমোরি ও গতিও এখন অনেক বেশি।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র‍্যামের তথ্য থাকা না থাকা বিদ্যুৎ প্রবাহের উপর নির্ভরশীল। যার কারণে একে অস্থায়ী স্মৃতি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3" name="Rectangle 1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263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1512133"/>
            <a:ext cx="11259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ROM- (Read Only Memory)</a:t>
            </a:r>
            <a:r>
              <a:rPr lang="bn-BD" sz="40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167" y="2183557"/>
            <a:ext cx="117916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বা স্মার্টফোনের মাদারবোর্ডের সাথে র‍ম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 থাকে।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 যন্ত্রপাতি বা কম্পিউটারের হার্ডওয়ার সচল রাখা ও তা চালু করার জন্য কিছু নির্দেশনা প্রয়োজন হয়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-এ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 র‍্যামের যে কোনো জায়গা থেকে সরাসরি তথ্য সংগ্রহ করে বলে একে </a:t>
            </a:r>
            <a:r>
              <a:rPr lang="en-US" sz="3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Random Access Memory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sz="3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RAM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হয়।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র‍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-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 থাকা না থাকা বিদ্যুৎ প্রবাহের উপর নির্ভর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ব্যবহারকারীও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রমের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তাই একে স্থায়ী মেমোরিও বলা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ROM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Read Only Memory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70" y="3395091"/>
            <a:ext cx="99060" cy="67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70" y="3395091"/>
            <a:ext cx="99060" cy="6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70" y="3395091"/>
            <a:ext cx="99060" cy="67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70" y="3395091"/>
            <a:ext cx="99060" cy="67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454" y="739690"/>
            <a:ext cx="2970072" cy="20580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17756" y="382138"/>
            <a:ext cx="747214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RAM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ROM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পার্থক্য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6" name="Rectangle 15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355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4" name="Rectangle 3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63007" y="420915"/>
            <a:ext cx="567508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343" y="2647583"/>
            <a:ext cx="11509827" cy="784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5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র‍্যাম ও রমের মধ্যে পার্থক্য বর্ণনা কর। </a:t>
            </a:r>
            <a:endParaRPr lang="en-US" sz="45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553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22240" y="328649"/>
            <a:ext cx="4723360" cy="82618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303" y="975710"/>
            <a:ext cx="480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টিক(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330" y="1356826"/>
            <a:ext cx="9247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আধুনিক প্রযুক্তিনির্ভর সকল পন্যই কী দ্বারা পরিচালিত হয়?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203" y="1849821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Chip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1562" y="1876787"/>
            <a:ext cx="3353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Microprocessor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4319" y="1841193"/>
            <a:ext cx="2372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ROM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484" y="1821955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RAM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302" y="2241755"/>
            <a:ext cx="751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মেমোরি কয় প্রকার? 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203" y="2717720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8741" y="2685987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230" y="2681382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43499" y="2681382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৫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02" y="3095145"/>
            <a:ext cx="751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১ বাইট সমান কত বিট?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443" y="3481598"/>
            <a:ext cx="207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বিট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8981" y="3464379"/>
            <a:ext cx="207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বিট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6900" y="3459774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বিট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53739" y="3445255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১০ বিট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 rot="21027621">
            <a:off x="605032" y="2712182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27" name="Rectangle 26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21027621">
            <a:off x="6136107" y="3461900"/>
            <a:ext cx="314269" cy="409838"/>
            <a:chOff x="8296728" y="1030908"/>
            <a:chExt cx="350284" cy="584775"/>
          </a:xfrm>
          <a:solidFill>
            <a:srgbClr val="490323"/>
          </a:solidFill>
        </p:grpSpPr>
        <p:sp>
          <p:nvSpPr>
            <p:cNvPr id="30" name="Rectangle 29"/>
            <p:cNvSpPr/>
            <p:nvPr/>
          </p:nvSpPr>
          <p:spPr>
            <a:xfrm rot="2409265">
              <a:off x="8296728" y="1456039"/>
              <a:ext cx="215433" cy="6523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2452623" flipH="1">
              <a:off x="8596054" y="1030908"/>
              <a:ext cx="50958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88330" y="3864024"/>
            <a:ext cx="751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আইসিটি যন্ত্রে ব্যবহার হয়...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rot="21027621">
            <a:off x="2975880" y="1848938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33" name="Rectangle 32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83443" y="6007075"/>
            <a:ext cx="207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2813" y="5975342"/>
            <a:ext cx="207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82184" y="5999765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53739" y="5970737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3817" y="4280383"/>
            <a:ext cx="420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রম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প্রসেসর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 rot="21027621">
            <a:off x="8575287" y="6049993"/>
            <a:ext cx="314269" cy="409838"/>
            <a:chOff x="8296728" y="1030908"/>
            <a:chExt cx="350284" cy="584775"/>
          </a:xfrm>
          <a:solidFill>
            <a:srgbClr val="490323"/>
          </a:solidFill>
        </p:grpSpPr>
        <p:sp>
          <p:nvSpPr>
            <p:cNvPr id="45" name="Rectangle 44"/>
            <p:cNvSpPr/>
            <p:nvPr/>
          </p:nvSpPr>
          <p:spPr>
            <a:xfrm rot="2409265">
              <a:off x="8296728" y="1456039"/>
              <a:ext cx="215433" cy="6523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2452623" flipH="1">
              <a:off x="8596054" y="1030908"/>
              <a:ext cx="50958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48" name="Rectangle 47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2806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4" name="Rectangle 3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79404" y="490047"/>
            <a:ext cx="8710405" cy="3507003"/>
            <a:chOff x="1779404" y="490047"/>
            <a:chExt cx="8710405" cy="3507003"/>
          </a:xfrm>
        </p:grpSpPr>
        <p:grpSp>
          <p:nvGrpSpPr>
            <p:cNvPr id="7" name="Group 6"/>
            <p:cNvGrpSpPr/>
            <p:nvPr/>
          </p:nvGrpSpPr>
          <p:grpSpPr>
            <a:xfrm>
              <a:off x="1779404" y="490047"/>
              <a:ext cx="8710405" cy="3507003"/>
              <a:chOff x="692331" y="470263"/>
              <a:chExt cx="11024302" cy="526433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024743" y="2286000"/>
                <a:ext cx="8059783" cy="304364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692331" y="470263"/>
                <a:ext cx="11024302" cy="1815737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28061" y="3807823"/>
                <a:ext cx="757647" cy="15218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805062" y="3566161"/>
                <a:ext cx="750074" cy="966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26976" y="3566162"/>
                <a:ext cx="750074" cy="966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1" idx="0"/>
                <a:endCxn id="11" idx="2"/>
              </p:cNvCxnSpPr>
              <p:nvPr/>
            </p:nvCxnSpPr>
            <p:spPr>
              <a:xfrm>
                <a:off x="6106885" y="3807823"/>
                <a:ext cx="0" cy="15218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4284617" y="5329646"/>
                <a:ext cx="3647563" cy="4049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284617" y="5597435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280261" y="5449386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4624248" y="705393"/>
              <a:ext cx="3122023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500" dirty="0" smtClean="0">
                  <a:ln w="0"/>
                  <a:solidFill>
                    <a:srgbClr val="7030A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6500" dirty="0">
                <a:ln w="0"/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1268" y="4421375"/>
            <a:ext cx="1150690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 </a:t>
            </a:r>
            <a:r>
              <a:rPr lang="bn-BD" sz="4000" b="1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bn-BD" sz="4000" b="1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মেমোরি বা স্টোরেজ ডিভাইসের </a:t>
            </a:r>
            <a:r>
              <a:rPr lang="bn-BD" sz="4000" b="1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ব্যাখ্যা কর। </a:t>
            </a:r>
            <a:endParaRPr lang="en-US" sz="4000" b="1" dirty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96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7407" y="325925"/>
            <a:ext cx="11466286" cy="6212976"/>
            <a:chOff x="537029" y="447131"/>
            <a:chExt cx="11132457" cy="58876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29" y="447131"/>
              <a:ext cx="11132457" cy="588767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19086" y="1567543"/>
              <a:ext cx="7852228" cy="3773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96905" y="1930400"/>
            <a:ext cx="8087693" cy="205877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bn-BD" sz="11000" b="1" dirty="0" smtClean="0">
                <a:ln w="38100">
                  <a:solidFill>
                    <a:srgbClr val="A50B72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000" b="1" dirty="0">
              <a:ln w="38100">
                <a:solidFill>
                  <a:srgbClr val="A50B72"/>
                </a:solidFill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43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82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4" decel="50000" autoRev="1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00889" y="327546"/>
            <a:ext cx="3737642" cy="12461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5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2606" y="1978925"/>
            <a:ext cx="11260819" cy="3261815"/>
            <a:chOff x="571790" y="1978925"/>
            <a:chExt cx="10605727" cy="3261815"/>
          </a:xfrm>
        </p:grpSpPr>
        <p:sp>
          <p:nvSpPr>
            <p:cNvPr id="3" name="TextBox 5"/>
            <p:cNvSpPr txBox="1"/>
            <p:nvPr/>
          </p:nvSpPr>
          <p:spPr>
            <a:xfrm>
              <a:off x="571790" y="2337212"/>
              <a:ext cx="3614993" cy="2616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মনিরুজ্জামান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মনির </a:t>
              </a:r>
              <a:endParaRPr lang="en-US" sz="3200" dirty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400" dirty="0" smtClean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আই সি টি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আমবাগান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সাদুল্লাপুর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monirict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@gmail.com</a:t>
              </a:r>
            </a:p>
            <a:p>
              <a:pPr algn="ctr"/>
              <a:r>
                <a:rPr lang="bn-BD" sz="2800" dirty="0" smtClean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০১৭২৮১৬৬১১৬ </a:t>
              </a:r>
              <a:endParaRPr lang="en-US" dirty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NewAd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693" y="2110481"/>
              <a:ext cx="2564711" cy="29344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7274257" y="2316124"/>
              <a:ext cx="390326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প্রযুক্তি 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 সপ্তম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 ২য়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পাঠ- ১০  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৪০ মিনিট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endPara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71790" y="1978925"/>
              <a:ext cx="10605727" cy="3261815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5" name="Rectangle 14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212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37" y="407579"/>
            <a:ext cx="4545308" cy="4856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45" y="4234373"/>
            <a:ext cx="1158348" cy="15806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9723">
            <a:off x="4772267" y="1450524"/>
            <a:ext cx="2070408" cy="7949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3" t="5600" r="27797" b="6828"/>
          <a:stretch/>
        </p:blipFill>
        <p:spPr>
          <a:xfrm>
            <a:off x="625883" y="2506198"/>
            <a:ext cx="1619083" cy="34563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55" y="3076978"/>
            <a:ext cx="1821805" cy="2010613"/>
          </a:xfrm>
          <a:prstGeom prst="rect">
            <a:avLst/>
          </a:prstGeom>
        </p:spPr>
      </p:pic>
      <p:sp>
        <p:nvSpPr>
          <p:cNvPr id="18" name="Bent-Up Arrow 17"/>
          <p:cNvSpPr/>
          <p:nvPr/>
        </p:nvSpPr>
        <p:spPr>
          <a:xfrm rot="16200000" flipV="1">
            <a:off x="6489412" y="2504465"/>
            <a:ext cx="1027089" cy="467327"/>
          </a:xfrm>
          <a:prstGeom prst="bentUp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 rot="16200000">
            <a:off x="2666128" y="3284630"/>
            <a:ext cx="515181" cy="1142892"/>
          </a:xfrm>
          <a:prstGeom prst="bentUp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5646" y="2901898"/>
            <a:ext cx="2265001" cy="24192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/>
          <p:cNvSpPr/>
          <p:nvPr/>
        </p:nvSpPr>
        <p:spPr>
          <a:xfrm rot="16200000" flipV="1">
            <a:off x="6373570" y="499672"/>
            <a:ext cx="425468" cy="1160128"/>
          </a:xfrm>
          <a:prstGeom prst="bentUp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82900" y="3764773"/>
            <a:ext cx="2265001" cy="25198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85647" y="641445"/>
            <a:ext cx="2317571" cy="23304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Rectangle 24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8072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0913" y="2361065"/>
            <a:ext cx="11360570" cy="17878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72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72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</a:t>
            </a:r>
            <a:r>
              <a:rPr lang="bn-BD" sz="72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32" y="426779"/>
            <a:ext cx="2365931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08" y="496438"/>
            <a:ext cx="2365931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4" y="4831170"/>
            <a:ext cx="2198909" cy="1578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95" y="4334472"/>
            <a:ext cx="3064832" cy="203903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3" name="Rectangle 1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36952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659" y="547448"/>
            <a:ext cx="75262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45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229" y="2039816"/>
            <a:ext cx="88626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5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মেমোরি</a:t>
            </a:r>
            <a:r>
              <a:rPr lang="en-US" sz="35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স্টোরেজ ডিভাইজ কী তা বলতে পারবে।  </a:t>
            </a:r>
            <a:endParaRPr lang="en-US" sz="35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4229" y="2875487"/>
            <a:ext cx="88626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5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মেমোরির প্রকারভেদ উল্লেখ করতে পারবে।  </a:t>
            </a:r>
            <a:endParaRPr lang="en-US" sz="35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4229" y="3747889"/>
            <a:ext cx="88626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5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RAM</a:t>
            </a:r>
            <a:r>
              <a:rPr lang="en-US" sz="35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ROM</a:t>
            </a:r>
            <a:r>
              <a:rPr lang="bn-BD" sz="35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-এর মধ্যে পার্থক্য বর্ণনা পারবে।  </a:t>
            </a:r>
            <a:endParaRPr lang="en-US" sz="35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4666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 t="5626" r="1739" b="6384"/>
          <a:stretch/>
        </p:blipFill>
        <p:spPr>
          <a:xfrm>
            <a:off x="1173560" y="274874"/>
            <a:ext cx="4941776" cy="2110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2" t="7173" r="17947" b="6219"/>
          <a:stretch/>
        </p:blipFill>
        <p:spPr>
          <a:xfrm rot="2463425">
            <a:off x="1990262" y="2802401"/>
            <a:ext cx="2319073" cy="335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64256" y="2281616"/>
            <a:ext cx="6486465" cy="31700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যন্ত্রাংশের 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তথ্য-উপাত্ত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ছবি, ভিডিও, অডিও ইত্যাদি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 বা অস্থায়ীভাবে 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 করা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 তাকে 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 ডিভাইস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46" y="254082"/>
            <a:ext cx="3178249" cy="194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3" name="Rectangle 1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574797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8" y="394329"/>
            <a:ext cx="2224584" cy="2224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991">
            <a:off x="7809903" y="389165"/>
            <a:ext cx="1726562" cy="2305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t="7720" r="18397" b="6553"/>
          <a:stretch/>
        </p:blipFill>
        <p:spPr>
          <a:xfrm rot="984891">
            <a:off x="750699" y="4344861"/>
            <a:ext cx="1435161" cy="2036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8522" r="4016" b="10136"/>
          <a:stretch/>
        </p:blipFill>
        <p:spPr>
          <a:xfrm>
            <a:off x="6318679" y="4364689"/>
            <a:ext cx="2693802" cy="1747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t="13738" r="8859" b="9640"/>
          <a:stretch/>
        </p:blipFill>
        <p:spPr>
          <a:xfrm>
            <a:off x="2936758" y="4398137"/>
            <a:ext cx="2646496" cy="1812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55" y="285529"/>
            <a:ext cx="2290607" cy="2290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215">
            <a:off x="9741084" y="447706"/>
            <a:ext cx="1988836" cy="21784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7" t="5515" r="28530" b="7242"/>
          <a:stretch/>
        </p:blipFill>
        <p:spPr>
          <a:xfrm rot="604797">
            <a:off x="3379087" y="438927"/>
            <a:ext cx="1084353" cy="21846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2700" y="2821795"/>
            <a:ext cx="11538559" cy="132343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আজকাল কম্পিউটার বা মোবাইল</a:t>
            </a:r>
            <a:r>
              <a:rPr lang="en-US" sz="4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 ছাড়াও প্রায় সকল প্রকার প্রযুক্তি পন্যেই মেমোরি ও স্টোরেজ ডিভাইজ ব্যবহার হচ্ছে। </a:t>
            </a:r>
            <a:endParaRPr lang="en-US" sz="40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872">
            <a:off x="9901444" y="4350506"/>
            <a:ext cx="1391206" cy="195231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7" name="Rectangle 16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0483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10" y="4449768"/>
            <a:ext cx="2006606" cy="2006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4146" r="10161" b="2315"/>
          <a:stretch/>
        </p:blipFill>
        <p:spPr>
          <a:xfrm>
            <a:off x="786006" y="316820"/>
            <a:ext cx="2219751" cy="17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4" t="5001" r="13741" b="3771"/>
          <a:stretch/>
        </p:blipFill>
        <p:spPr>
          <a:xfrm rot="728974">
            <a:off x="9486519" y="417128"/>
            <a:ext cx="1466578" cy="1815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657" r="59" b="26129"/>
          <a:stretch/>
        </p:blipFill>
        <p:spPr>
          <a:xfrm>
            <a:off x="4519601" y="490512"/>
            <a:ext cx="2918429" cy="1320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818">
            <a:off x="734935" y="3934004"/>
            <a:ext cx="1064142" cy="2103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6176" r="15436"/>
          <a:stretch/>
        </p:blipFill>
        <p:spPr>
          <a:xfrm>
            <a:off x="8501806" y="4422034"/>
            <a:ext cx="2402755" cy="15449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5239" y="2000449"/>
            <a:ext cx="35533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 কম্পিউটার </a:t>
            </a:r>
            <a:endParaRPr lang="en-US" sz="35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6592" y="1827618"/>
            <a:ext cx="34820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ডিজটাল দেয়াল ঘড়ি </a:t>
            </a:r>
            <a:endParaRPr lang="en-US" sz="35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10306" y="2276711"/>
            <a:ext cx="23690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 </a:t>
            </a:r>
            <a:endParaRPr lang="en-US" sz="35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222" y="6071533"/>
            <a:ext cx="249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স্মার্ট ফোন  </a:t>
            </a:r>
            <a:endParaRPr lang="en-US" sz="35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4469" y="6059510"/>
            <a:ext cx="32741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 </a:t>
            </a:r>
            <a:endParaRPr lang="en-US" sz="35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6300" y="6049018"/>
            <a:ext cx="23690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 কনসোল </a:t>
            </a:r>
            <a:endParaRPr lang="en-US" sz="35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06855" y="2728532"/>
            <a:ext cx="7338476" cy="1637320"/>
            <a:chOff x="3706854" y="2728532"/>
            <a:chExt cx="7489135" cy="1637320"/>
          </a:xfrm>
        </p:grpSpPr>
        <p:grpSp>
          <p:nvGrpSpPr>
            <p:cNvPr id="14" name="Group 13"/>
            <p:cNvGrpSpPr/>
            <p:nvPr/>
          </p:nvGrpSpPr>
          <p:grpSpPr>
            <a:xfrm>
              <a:off x="3706854" y="2728532"/>
              <a:ext cx="1717240" cy="1637320"/>
              <a:chOff x="4571508" y="2162915"/>
              <a:chExt cx="2283207" cy="193491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36243">
                <a:off x="5265587" y="2312892"/>
                <a:ext cx="1589128" cy="178493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42899">
                <a:off x="4571508" y="2162915"/>
                <a:ext cx="1816821" cy="179809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5840568" y="2962417"/>
              <a:ext cx="5355421" cy="120032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n w="0"/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আধুনিক প্রযুক্তিনির্ভর সকল পন্যই মাইক্রোপ্রসেসর দ্বারা পরিচালিত হয়। </a:t>
              </a:r>
              <a:endParaRPr lang="en-US" sz="3600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4" name="Rectangle 23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5264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20872" y="395786"/>
            <a:ext cx="5527343" cy="10235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ln w="0"/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6788" y="2361063"/>
            <a:ext cx="93760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500" dirty="0" smtClean="0">
                <a:ln w="0"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মেমোরি বা স্টোরেজ ডিভাইস কাকে বলে? </a:t>
            </a:r>
            <a:endParaRPr lang="en-US" sz="3500" dirty="0">
              <a:ln w="0"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2269" y="3172867"/>
            <a:ext cx="100174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500" dirty="0" smtClean="0">
                <a:ln w="0"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ln w="0"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প্রযুক্তিনির্ভর সকল পন্যই </a:t>
            </a:r>
            <a:r>
              <a:rPr lang="bn-BD" sz="3500" dirty="0" smtClean="0">
                <a:ln w="0"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500" dirty="0">
                <a:ln w="0"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পরিচালিত হয়</a:t>
            </a:r>
            <a:r>
              <a:rPr lang="bn-BD" sz="3500" dirty="0" smtClean="0">
                <a:ln w="0"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500" dirty="0">
              <a:ln w="0"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629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715</Words>
  <Application>Microsoft Office PowerPoint</Application>
  <PresentationFormat>Widescreen</PresentationFormat>
  <Paragraphs>105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SutonnyOMJ</vt:lpstr>
      <vt:lpstr>Times New Roman</vt:lpstr>
      <vt:lpstr>Vrinda</vt:lpstr>
      <vt:lpstr>Wingdings</vt:lpstr>
      <vt:lpstr>Office Theme</vt:lpstr>
      <vt:lpstr>আজকের মাল্টিমিডিয়া ক্লাসে  সবাইকে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114</cp:revision>
  <dcterms:created xsi:type="dcterms:W3CDTF">2020-12-01T06:27:33Z</dcterms:created>
  <dcterms:modified xsi:type="dcterms:W3CDTF">2020-12-03T08:40:13Z</dcterms:modified>
</cp:coreProperties>
</file>