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60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E1FC9E-9DDB-4320-93DD-397ECCFF672C}" type="datetimeFigureOut">
              <a:rPr lang="en-US" smtClean="0"/>
              <a:t>12/3/2020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0D6C9F-C72F-4192-9B08-9873724F2A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21588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E1FC9E-9DDB-4320-93DD-397ECCFF672C}" type="datetimeFigureOut">
              <a:rPr lang="en-US" smtClean="0"/>
              <a:t>12/3/2020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0D6C9F-C72F-4192-9B08-9873724F2A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57742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E1FC9E-9DDB-4320-93DD-397ECCFF672C}" type="datetimeFigureOut">
              <a:rPr lang="en-US" smtClean="0"/>
              <a:t>12/3/2020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0D6C9F-C72F-4192-9B08-9873724F2A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33405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E1FC9E-9DDB-4320-93DD-397ECCFF672C}" type="datetimeFigureOut">
              <a:rPr lang="en-US" smtClean="0"/>
              <a:t>12/3/2020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0D6C9F-C72F-4192-9B08-9873724F2A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07641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E1FC9E-9DDB-4320-93DD-397ECCFF672C}" type="datetimeFigureOut">
              <a:rPr lang="en-US" smtClean="0"/>
              <a:t>12/3/2020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0D6C9F-C72F-4192-9B08-9873724F2A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82304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E1FC9E-9DDB-4320-93DD-397ECCFF672C}" type="datetimeFigureOut">
              <a:rPr lang="en-US" smtClean="0"/>
              <a:t>12/3/2020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0D6C9F-C72F-4192-9B08-9873724F2A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87944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E1FC9E-9DDB-4320-93DD-397ECCFF672C}" type="datetimeFigureOut">
              <a:rPr lang="en-US" smtClean="0"/>
              <a:t>12/3/2020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0D6C9F-C72F-4192-9B08-9873724F2A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43058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E1FC9E-9DDB-4320-93DD-397ECCFF672C}" type="datetimeFigureOut">
              <a:rPr lang="en-US" smtClean="0"/>
              <a:t>12/3/2020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0D6C9F-C72F-4192-9B08-9873724F2A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69143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E1FC9E-9DDB-4320-93DD-397ECCFF672C}" type="datetimeFigureOut">
              <a:rPr lang="en-US" smtClean="0"/>
              <a:t>12/3/2020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0D6C9F-C72F-4192-9B08-9873724F2A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41664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E1FC9E-9DDB-4320-93DD-397ECCFF672C}" type="datetimeFigureOut">
              <a:rPr lang="en-US" smtClean="0"/>
              <a:t>12/3/2020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0D6C9F-C72F-4192-9B08-9873724F2A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40913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E1FC9E-9DDB-4320-93DD-397ECCFF672C}" type="datetimeFigureOut">
              <a:rPr lang="en-US" smtClean="0"/>
              <a:t>12/3/2020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0D6C9F-C72F-4192-9B08-9873724F2A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75554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E1FC9E-9DDB-4320-93DD-397ECCFF672C}" type="datetimeFigureOut">
              <a:rPr lang="en-US" smtClean="0"/>
              <a:t>12/3/2020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70D6C9F-C72F-4192-9B08-9873724F2A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30280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microsoft.com/office/2007/relationships/hdphoto" Target="../media/hdphoto1.wdp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4000">
              <a:srgbClr val="FF0000"/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831988" y="2079315"/>
            <a:ext cx="7770076" cy="92333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0" cap="none" spc="0" dirty="0" err="1" smtClean="0">
                <a:ln w="0"/>
                <a:solidFill>
                  <a:schemeClr val="bg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মাল্টিমিডিয়া</a:t>
            </a:r>
            <a:r>
              <a:rPr lang="en-US" sz="5400" b="0" cap="none" spc="0" dirty="0" smtClean="0">
                <a:ln w="0"/>
                <a:solidFill>
                  <a:schemeClr val="bg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5400" b="0" cap="none" spc="0" dirty="0" err="1" smtClean="0">
                <a:ln w="0"/>
                <a:solidFill>
                  <a:schemeClr val="bg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ক্লাসে</a:t>
            </a:r>
            <a:r>
              <a:rPr lang="en-US" sz="5400" b="0" cap="none" spc="0" dirty="0" smtClean="0">
                <a:ln w="0"/>
                <a:solidFill>
                  <a:schemeClr val="bg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5400" b="0" cap="none" spc="0" dirty="0" err="1" smtClean="0">
                <a:ln w="0"/>
                <a:solidFill>
                  <a:schemeClr val="bg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সবাইকে</a:t>
            </a:r>
            <a:r>
              <a:rPr lang="en-US" sz="5400" b="0" cap="none" spc="0" dirty="0" smtClean="0">
                <a:ln w="0"/>
                <a:solidFill>
                  <a:schemeClr val="bg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5400" b="0" cap="none" spc="0" dirty="0" err="1" smtClean="0">
                <a:ln w="0"/>
                <a:solidFill>
                  <a:schemeClr val="bg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স্বাগতম</a:t>
            </a:r>
            <a:endParaRPr lang="en-US" sz="5400" b="0" cap="none" spc="0" dirty="0">
              <a:ln w="0"/>
              <a:solidFill>
                <a:schemeClr val="bg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82121" y="3002645"/>
            <a:ext cx="3728453" cy="3358966"/>
          </a:xfrm>
          <a:prstGeom prst="rect">
            <a:avLst/>
          </a:prstGeom>
          <a:scene3d>
            <a:camera prst="isometricOffAxis2Left"/>
            <a:lightRig rig="threePt" dir="t"/>
          </a:scene3d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69350" y="1969476"/>
            <a:ext cx="1937493" cy="12633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62557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6000">
        <p15:prstTrans prst="curtains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602950" y="1726363"/>
            <a:ext cx="4698723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9600" b="1" cap="none" spc="0" dirty="0" err="1" smtClean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C00000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দলগত</a:t>
            </a:r>
            <a:r>
              <a:rPr lang="en-US" sz="9600" b="1" cap="none" spc="0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C00000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9600" b="1" cap="none" spc="0" dirty="0" err="1" smtClean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C00000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কাজ</a:t>
            </a:r>
            <a:endParaRPr lang="en-US" sz="9600" b="1" cap="none" spc="0" dirty="0">
              <a:ln w="13462">
                <a:solidFill>
                  <a:schemeClr val="bg1"/>
                </a:solidFill>
                <a:prstDash val="solid"/>
              </a:ln>
              <a:solidFill>
                <a:srgbClr val="C00000"/>
              </a:solidFill>
              <a:effectLst>
                <a:outerShdw dist="38100" dir="2700000" algn="bl" rotWithShape="0">
                  <a:schemeClr val="accent5"/>
                </a:outerShdw>
              </a:effectLst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  <p:pic>
        <p:nvPicPr>
          <p:cNvPr id="5" name="Picture 4" descr="From the desk of Mr. Walters: Why you hate &lt;strong&gt;group work&lt;/strong&gt;.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2950" y="3475000"/>
            <a:ext cx="4336779" cy="22789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812934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wind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272096" y="707461"/>
            <a:ext cx="2472152" cy="92333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মূল্যায়ণ</a:t>
            </a:r>
            <a:endParaRPr lang="en-US" sz="54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39634" y="2286000"/>
            <a:ext cx="11612880" cy="3046988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en-US" sz="24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বহু</a:t>
            </a:r>
            <a:r>
              <a:rPr lang="en-US" sz="24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4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নির্বাচনী</a:t>
            </a:r>
            <a:r>
              <a:rPr lang="en-US" sz="24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4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প্রশ্ন</a:t>
            </a:r>
            <a:r>
              <a:rPr lang="en-US" sz="2400" dirty="0" smtClean="0">
                <a:latin typeface="Nikosh" panose="02000000000000000000" pitchFamily="2" charset="0"/>
                <a:cs typeface="Nikosh" panose="02000000000000000000" pitchFamily="2" charset="0"/>
              </a:rPr>
              <a:t> :</a:t>
            </a:r>
          </a:p>
          <a:p>
            <a:pPr>
              <a:lnSpc>
                <a:spcPct val="200000"/>
              </a:lnSpc>
            </a:pPr>
            <a:r>
              <a:rPr lang="en-US" sz="2400" dirty="0" smtClean="0">
                <a:latin typeface="Nikosh" panose="02000000000000000000" pitchFamily="2" charset="0"/>
                <a:cs typeface="Nikosh" panose="02000000000000000000" pitchFamily="2" charset="0"/>
              </a:rPr>
              <a:t>১। </a:t>
            </a:r>
            <a:r>
              <a:rPr lang="en-US" sz="24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তাকদিরের</a:t>
            </a:r>
            <a:r>
              <a:rPr lang="en-US" sz="24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4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উপর</a:t>
            </a:r>
            <a:r>
              <a:rPr lang="en-US" sz="24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4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ঈমান</a:t>
            </a:r>
            <a:r>
              <a:rPr lang="en-US" sz="24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4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আনার</a:t>
            </a:r>
            <a:r>
              <a:rPr lang="en-US" sz="24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4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হুকুম</a:t>
            </a:r>
            <a:r>
              <a:rPr lang="en-US" sz="24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4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কি</a:t>
            </a:r>
            <a:r>
              <a:rPr lang="en-US" sz="2400" dirty="0" smtClean="0">
                <a:latin typeface="Nikosh" panose="02000000000000000000" pitchFamily="2" charset="0"/>
                <a:cs typeface="Nikosh" panose="02000000000000000000" pitchFamily="2" charset="0"/>
              </a:rPr>
              <a:t> ? </a:t>
            </a:r>
            <a:r>
              <a:rPr lang="en-US" sz="24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উত্তর</a:t>
            </a:r>
            <a:r>
              <a:rPr lang="en-US" sz="2400" dirty="0" smtClean="0">
                <a:latin typeface="Nikosh" panose="02000000000000000000" pitchFamily="2" charset="0"/>
                <a:cs typeface="Nikosh" panose="02000000000000000000" pitchFamily="2" charset="0"/>
              </a:rPr>
              <a:t> : </a:t>
            </a:r>
            <a:r>
              <a:rPr lang="en-US" sz="24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ফরয</a:t>
            </a:r>
            <a:r>
              <a:rPr lang="en-US" sz="2400" dirty="0" smtClean="0">
                <a:latin typeface="Nikosh" panose="02000000000000000000" pitchFamily="2" charset="0"/>
                <a:cs typeface="Nikosh" panose="02000000000000000000" pitchFamily="2" charset="0"/>
              </a:rPr>
              <a:t>/</a:t>
            </a:r>
            <a:r>
              <a:rPr lang="en-US" sz="24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ওয়াজিব</a:t>
            </a:r>
            <a:r>
              <a:rPr lang="en-US" sz="2400" dirty="0" smtClean="0">
                <a:latin typeface="Nikosh" panose="02000000000000000000" pitchFamily="2" charset="0"/>
                <a:cs typeface="Nikosh" panose="02000000000000000000" pitchFamily="2" charset="0"/>
              </a:rPr>
              <a:t>/</a:t>
            </a:r>
            <a:r>
              <a:rPr lang="en-US" sz="24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সুন্নত</a:t>
            </a:r>
            <a:r>
              <a:rPr lang="en-US" sz="2400" dirty="0" smtClean="0">
                <a:latin typeface="Nikosh" panose="02000000000000000000" pitchFamily="2" charset="0"/>
                <a:cs typeface="Nikosh" panose="02000000000000000000" pitchFamily="2" charset="0"/>
              </a:rPr>
              <a:t>/</a:t>
            </a:r>
            <a:r>
              <a:rPr lang="en-US" sz="24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মুস্তাহাব</a:t>
            </a:r>
            <a:endParaRPr lang="en-US" sz="2400" dirty="0" smtClean="0">
              <a:latin typeface="Nikosh" panose="02000000000000000000" pitchFamily="2" charset="0"/>
              <a:cs typeface="Nikosh" panose="02000000000000000000" pitchFamily="2" charset="0"/>
            </a:endParaRPr>
          </a:p>
          <a:p>
            <a:pPr>
              <a:lnSpc>
                <a:spcPct val="200000"/>
              </a:lnSpc>
            </a:pPr>
            <a:r>
              <a:rPr lang="en-US" sz="2400" dirty="0" smtClean="0">
                <a:latin typeface="Nikosh" panose="02000000000000000000" pitchFamily="2" charset="0"/>
                <a:cs typeface="Nikosh" panose="02000000000000000000" pitchFamily="2" charset="0"/>
              </a:rPr>
              <a:t>২। </a:t>
            </a:r>
            <a:r>
              <a:rPr lang="en-US" sz="24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কার</a:t>
            </a:r>
            <a:r>
              <a:rPr lang="en-US" sz="24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4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পরিকল্পনা</a:t>
            </a:r>
            <a:r>
              <a:rPr lang="en-US" sz="24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4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অনুযায়ী</a:t>
            </a:r>
            <a:r>
              <a:rPr lang="en-US" sz="24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4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সৃষ্টি</a:t>
            </a:r>
            <a:r>
              <a:rPr lang="en-US" sz="24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4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জগত</a:t>
            </a:r>
            <a:r>
              <a:rPr lang="en-US" sz="24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4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পরিচালিত</a:t>
            </a:r>
            <a:r>
              <a:rPr lang="en-US" sz="24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4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হয়</a:t>
            </a:r>
            <a:r>
              <a:rPr lang="en-US" sz="2400" dirty="0" smtClean="0">
                <a:latin typeface="Nikosh" panose="02000000000000000000" pitchFamily="2" charset="0"/>
                <a:cs typeface="Nikosh" panose="02000000000000000000" pitchFamily="2" charset="0"/>
              </a:rPr>
              <a:t> ? </a:t>
            </a:r>
            <a:r>
              <a:rPr lang="en-US" sz="24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উত্তর</a:t>
            </a:r>
            <a:r>
              <a:rPr lang="en-US" sz="2400" dirty="0" smtClean="0">
                <a:latin typeface="Nikosh" panose="02000000000000000000" pitchFamily="2" charset="0"/>
                <a:cs typeface="Nikosh" panose="02000000000000000000" pitchFamily="2" charset="0"/>
              </a:rPr>
              <a:t>: </a:t>
            </a:r>
            <a:r>
              <a:rPr lang="en-US" sz="24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ফেরেস্তাদের</a:t>
            </a:r>
            <a:r>
              <a:rPr lang="en-US" sz="2400" dirty="0" smtClean="0">
                <a:latin typeface="Nikosh" panose="02000000000000000000" pitchFamily="2" charset="0"/>
                <a:cs typeface="Nikosh" panose="02000000000000000000" pitchFamily="2" charset="0"/>
              </a:rPr>
              <a:t>/</a:t>
            </a:r>
            <a:r>
              <a:rPr lang="en-US" sz="24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আল্লাহ</a:t>
            </a:r>
            <a:r>
              <a:rPr lang="en-US" sz="24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4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তায়ালার</a:t>
            </a:r>
            <a:r>
              <a:rPr lang="en-US" sz="2400" dirty="0" smtClean="0">
                <a:latin typeface="Nikosh" panose="02000000000000000000" pitchFamily="2" charset="0"/>
                <a:cs typeface="Nikosh" panose="02000000000000000000" pitchFamily="2" charset="0"/>
              </a:rPr>
              <a:t>/</a:t>
            </a:r>
            <a:r>
              <a:rPr lang="en-US" sz="24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সরকার</a:t>
            </a:r>
            <a:r>
              <a:rPr lang="en-US" sz="24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4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প্রধানদের</a:t>
            </a:r>
            <a:r>
              <a:rPr lang="en-US" sz="2400" dirty="0" smtClean="0">
                <a:latin typeface="Nikosh" panose="02000000000000000000" pitchFamily="2" charset="0"/>
                <a:cs typeface="Nikosh" panose="02000000000000000000" pitchFamily="2" charset="0"/>
              </a:rPr>
              <a:t>/</a:t>
            </a:r>
            <a:r>
              <a:rPr lang="en-US" sz="24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জনগণের</a:t>
            </a:r>
            <a:r>
              <a:rPr lang="en-US" sz="2400" dirty="0" smtClean="0">
                <a:latin typeface="Nikosh" panose="02000000000000000000" pitchFamily="2" charset="0"/>
                <a:cs typeface="Nikosh" panose="02000000000000000000" pitchFamily="2" charset="0"/>
              </a:rPr>
              <a:t>।</a:t>
            </a:r>
          </a:p>
          <a:p>
            <a:pPr>
              <a:lnSpc>
                <a:spcPct val="200000"/>
              </a:lnSpc>
            </a:pPr>
            <a:r>
              <a:rPr lang="en-US" sz="2400" dirty="0" smtClean="0">
                <a:latin typeface="Nikosh" panose="02000000000000000000" pitchFamily="2" charset="0"/>
                <a:cs typeface="Nikosh" panose="02000000000000000000" pitchFamily="2" charset="0"/>
              </a:rPr>
              <a:t>৩। </a:t>
            </a:r>
            <a:r>
              <a:rPr lang="en-US" sz="24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মানুষের</a:t>
            </a:r>
            <a:r>
              <a:rPr lang="en-US" sz="24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4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মধ্যে</a:t>
            </a:r>
            <a:r>
              <a:rPr lang="en-US" sz="24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4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ঈমানের</a:t>
            </a:r>
            <a:r>
              <a:rPr lang="en-US" sz="24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4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কোন</a:t>
            </a:r>
            <a:r>
              <a:rPr lang="en-US" sz="24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4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বিষয়ের</a:t>
            </a:r>
            <a:r>
              <a:rPr lang="en-US" sz="24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4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ত্রুটি</a:t>
            </a:r>
            <a:r>
              <a:rPr lang="en-US" sz="24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4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পরিলক্ষিত</a:t>
            </a:r>
            <a:r>
              <a:rPr lang="en-US" sz="24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4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হয়</a:t>
            </a:r>
            <a:r>
              <a:rPr lang="en-US" sz="2400" dirty="0" smtClean="0">
                <a:latin typeface="Nikosh" panose="02000000000000000000" pitchFamily="2" charset="0"/>
                <a:cs typeface="Nikosh" panose="02000000000000000000" pitchFamily="2" charset="0"/>
              </a:rPr>
              <a:t> ? </a:t>
            </a:r>
            <a:r>
              <a:rPr lang="en-US" sz="24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উত্তর</a:t>
            </a:r>
            <a:r>
              <a:rPr lang="en-US" sz="2400" dirty="0" smtClean="0">
                <a:latin typeface="Nikosh" panose="02000000000000000000" pitchFamily="2" charset="0"/>
                <a:cs typeface="Nikosh" panose="02000000000000000000" pitchFamily="2" charset="0"/>
              </a:rPr>
              <a:t>: </a:t>
            </a:r>
            <a:r>
              <a:rPr lang="en-US" sz="24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আখেরাত</a:t>
            </a:r>
            <a:r>
              <a:rPr lang="en-US" sz="2400" dirty="0" smtClean="0">
                <a:latin typeface="Nikosh" panose="02000000000000000000" pitchFamily="2" charset="0"/>
                <a:cs typeface="Nikosh" panose="02000000000000000000" pitchFamily="2" charset="0"/>
              </a:rPr>
              <a:t>/</a:t>
            </a:r>
            <a:r>
              <a:rPr lang="en-US" sz="24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হাশর</a:t>
            </a:r>
            <a:r>
              <a:rPr lang="en-US" sz="2400" dirty="0" smtClean="0">
                <a:latin typeface="Nikosh" panose="02000000000000000000" pitchFamily="2" charset="0"/>
                <a:cs typeface="Nikosh" panose="02000000000000000000" pitchFamily="2" charset="0"/>
              </a:rPr>
              <a:t>/</a:t>
            </a:r>
            <a:r>
              <a:rPr lang="en-US" sz="24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মিযান</a:t>
            </a:r>
            <a:r>
              <a:rPr lang="en-US" sz="2400" dirty="0" smtClean="0">
                <a:latin typeface="Nikosh" panose="02000000000000000000" pitchFamily="2" charset="0"/>
                <a:cs typeface="Nikosh" panose="02000000000000000000" pitchFamily="2" charset="0"/>
              </a:rPr>
              <a:t>/</a:t>
            </a:r>
            <a:r>
              <a:rPr lang="en-US" sz="24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তাকদির</a:t>
            </a:r>
            <a:r>
              <a:rPr lang="en-US" sz="2400" dirty="0" smtClean="0">
                <a:latin typeface="Nikosh" panose="02000000000000000000" pitchFamily="2" charset="0"/>
                <a:cs typeface="Nikosh" panose="02000000000000000000" pitchFamily="2" charset="0"/>
              </a:rPr>
              <a:t>।</a:t>
            </a:r>
            <a:endParaRPr lang="en-US" sz="2400" dirty="0"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4189269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104778" y="1151598"/>
            <a:ext cx="393889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err="1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বাড়ির</a:t>
            </a:r>
            <a:r>
              <a:rPr lang="en-US" sz="5400" b="1" cap="none" spc="0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 </a:t>
            </a:r>
            <a:r>
              <a:rPr lang="en-US" sz="5400" b="1" cap="none" spc="0" dirty="0" err="1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কাজ</a:t>
            </a:r>
            <a:endParaRPr lang="en-US" sz="5400" b="1" cap="none" spc="0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966649" y="3082835"/>
            <a:ext cx="10215156" cy="58477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 b="1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তাকদিরের</a:t>
            </a:r>
            <a:r>
              <a:rPr lang="en-US" sz="3200" b="1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200" b="1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উপর</a:t>
            </a:r>
            <a:r>
              <a:rPr lang="en-US" sz="3200" b="1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200" b="1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বিশ্বাসের</a:t>
            </a:r>
            <a:r>
              <a:rPr lang="en-US" sz="3200" b="1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200" b="1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সুফল</a:t>
            </a:r>
            <a:r>
              <a:rPr lang="en-US" sz="3200" b="1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200" b="1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এবং</a:t>
            </a:r>
            <a:r>
              <a:rPr lang="en-US" sz="3200" b="1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200" b="1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বিশ্বাস</a:t>
            </a:r>
            <a:r>
              <a:rPr lang="en-US" sz="3200" b="1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200" b="1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না</a:t>
            </a:r>
            <a:r>
              <a:rPr lang="en-US" sz="3200" b="1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200" b="1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রাখার</a:t>
            </a:r>
            <a:r>
              <a:rPr lang="en-US" sz="3200" b="1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200" b="1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পরিণাম</a:t>
            </a:r>
            <a:r>
              <a:rPr lang="en-US" sz="3200" b="1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200" b="1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আলোচনা</a:t>
            </a:r>
            <a:r>
              <a:rPr lang="en-US" sz="3200" b="1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200" b="1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কর</a:t>
            </a:r>
            <a:r>
              <a:rPr lang="en-US" sz="3200" b="1" dirty="0" smtClean="0">
                <a:latin typeface="Nikosh" panose="02000000000000000000" pitchFamily="2" charset="0"/>
                <a:cs typeface="Nikosh" panose="02000000000000000000" pitchFamily="2" charset="0"/>
              </a:rPr>
              <a:t>।</a:t>
            </a:r>
            <a:endParaRPr lang="en-US" sz="3200" b="1" dirty="0"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1451871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4000">
              <a:srgbClr val="92D050"/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534026" y="925509"/>
            <a:ext cx="7568098" cy="186204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11500" dirty="0" err="1" smtClean="0">
                <a:ln w="0"/>
                <a:solidFill>
                  <a:srgbClr val="7030A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সবাইকে</a:t>
            </a:r>
            <a:r>
              <a:rPr lang="en-US" sz="11500" dirty="0" smtClean="0">
                <a:ln w="0"/>
                <a:solidFill>
                  <a:srgbClr val="7030A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11500" dirty="0" err="1" smtClean="0">
                <a:ln w="0"/>
                <a:solidFill>
                  <a:srgbClr val="7030A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ধন্যবাদ</a:t>
            </a:r>
            <a:endParaRPr lang="en-US" sz="11500" dirty="0">
              <a:ln w="0"/>
              <a:solidFill>
                <a:srgbClr val="7030A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17750" y="3010089"/>
            <a:ext cx="2269127" cy="32826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7217874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3250">
        <p15:prstTrans prst="origami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069772" y="552772"/>
            <a:ext cx="6048103" cy="92333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US" sz="5400" b="1" dirty="0" err="1">
                <a:ln/>
                <a:latin typeface="Nikosh" panose="02000000000000000000" pitchFamily="2" charset="0"/>
                <a:cs typeface="Nikosh" panose="02000000000000000000" pitchFamily="2" charset="0"/>
              </a:rPr>
              <a:t>শিক্ষক</a:t>
            </a:r>
            <a:r>
              <a:rPr lang="en-US" sz="5400" b="1" dirty="0">
                <a:ln/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5400" b="1" dirty="0" err="1">
                <a:ln/>
                <a:latin typeface="Nikosh" panose="02000000000000000000" pitchFamily="2" charset="0"/>
                <a:cs typeface="Nikosh" panose="02000000000000000000" pitchFamily="2" charset="0"/>
              </a:rPr>
              <a:t>পরিচিতি</a:t>
            </a:r>
            <a:endParaRPr lang="en-US" sz="5400" b="1" dirty="0">
              <a:ln/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069772" y="1476102"/>
            <a:ext cx="6048103" cy="181588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</a:rPr>
              <a:t>মোবাশ্বির</a:t>
            </a: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</a:rPr>
              <a:t> </a:t>
            </a:r>
            <a:r>
              <a:rPr kumimoji="0" lang="en-US" sz="28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</a:rPr>
              <a:t>আহমদ</a:t>
            </a:r>
            <a:endParaRPr kumimoji="0" lang="en-US" sz="2800" b="0" i="0" u="none" strike="noStrike" kern="0" cap="none" spc="0" normalizeH="0" baseline="0" noProof="0" dirty="0" smtClean="0">
              <a:ln>
                <a:noFill/>
              </a:ln>
              <a:solidFill>
                <a:srgbClr val="C00000"/>
              </a:solidFill>
              <a:effectLst/>
              <a:uLnTx/>
              <a:uFillTx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</a:rPr>
              <a:t>অধ্যক্ষ</a:t>
            </a: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</a:rPr>
              <a:t> 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</a:rPr>
              <a:t>বিএসডি</a:t>
            </a: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</a:rPr>
              <a:t> </a:t>
            </a:r>
            <a:r>
              <a:rPr kumimoji="0" lang="en-US" sz="28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</a:rPr>
              <a:t>বালিকা</a:t>
            </a: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</a:rPr>
              <a:t> </a:t>
            </a:r>
            <a:r>
              <a:rPr kumimoji="0" lang="en-US" sz="28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</a:rPr>
              <a:t>আলিম</a:t>
            </a: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</a:rPr>
              <a:t> </a:t>
            </a:r>
            <a:r>
              <a:rPr kumimoji="0" lang="en-US" sz="28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</a:rPr>
              <a:t>মাদরাসা</a:t>
            </a:r>
            <a:endParaRPr kumimoji="0" lang="en-US" sz="2800" b="0" i="0" u="none" strike="noStrike" kern="0" cap="none" spc="0" normalizeH="0" baseline="0" noProof="0" dirty="0" smtClean="0">
              <a:ln>
                <a:noFill/>
              </a:ln>
              <a:solidFill>
                <a:srgbClr val="C00000"/>
              </a:solidFill>
              <a:effectLst/>
              <a:uLnTx/>
              <a:uFillTx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</a:rPr>
              <a:t>বানিয়াচং,হবিগঞ্জ</a:t>
            </a: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</a:rPr>
              <a:t>।</a:t>
            </a:r>
            <a:endParaRPr kumimoji="0" lang="en-US" sz="2800" b="0" i="0" u="none" strike="noStrike" kern="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55327" y="3291984"/>
            <a:ext cx="1818234" cy="227279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3194" y="4428380"/>
            <a:ext cx="4762500" cy="266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69847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928951" y="2154759"/>
            <a:ext cx="7262949" cy="317009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as-IN" sz="4000" dirty="0" smtClean="0">
                <a:solidFill>
                  <a:srgbClr val="C0000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দাখিল ৭ম শ্রেণি</a:t>
            </a:r>
          </a:p>
          <a:p>
            <a:r>
              <a:rPr lang="as-IN" sz="4000" dirty="0" smtClean="0">
                <a:latin typeface="Nikosh" panose="02000000000000000000" pitchFamily="2" charset="0"/>
                <a:cs typeface="Nikosh" panose="02000000000000000000" pitchFamily="2" charset="0"/>
              </a:rPr>
              <a:t>বিষয় : আকাইদ ও ফিক্বহ</a:t>
            </a:r>
          </a:p>
          <a:p>
            <a:r>
              <a:rPr lang="as-IN" sz="4000" dirty="0" smtClean="0">
                <a:latin typeface="Nikosh" panose="02000000000000000000" pitchFamily="2" charset="0"/>
                <a:cs typeface="Nikosh" panose="02000000000000000000" pitchFamily="2" charset="0"/>
              </a:rPr>
              <a:t>আকাইদ অংশ</a:t>
            </a:r>
          </a:p>
          <a:p>
            <a:r>
              <a:rPr lang="as-IN" sz="4000" dirty="0" smtClean="0">
                <a:latin typeface="Nikosh" panose="02000000000000000000" pitchFamily="2" charset="0"/>
                <a:cs typeface="Nikosh" panose="02000000000000000000" pitchFamily="2" charset="0"/>
              </a:rPr>
              <a:t>অধ্যায় : ৯</a:t>
            </a:r>
          </a:p>
          <a:p>
            <a:r>
              <a:rPr lang="as-IN" sz="4000" b="1" dirty="0" smtClean="0">
                <a:solidFill>
                  <a:srgbClr val="00206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বিষয় : তাকদিরের প্রতি ঈমান</a:t>
            </a:r>
            <a:endParaRPr lang="as-IN" sz="4000" b="1" dirty="0">
              <a:solidFill>
                <a:srgbClr val="002060"/>
              </a:solidFill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245528" y="694398"/>
            <a:ext cx="4629794" cy="1323439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US" sz="8000" b="1" dirty="0" err="1" smtClean="0">
                <a:ln/>
                <a:solidFill>
                  <a:schemeClr val="accent4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শ্রেণি</a:t>
            </a:r>
            <a:r>
              <a:rPr lang="en-US" sz="8000" b="1" dirty="0" smtClean="0">
                <a:ln/>
                <a:solidFill>
                  <a:schemeClr val="accent4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8000" b="1" dirty="0" err="1" smtClean="0">
                <a:ln/>
                <a:solidFill>
                  <a:schemeClr val="accent4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পরিচিতি</a:t>
            </a:r>
            <a:endParaRPr lang="en-US" sz="8000" b="1" cap="none" spc="0" dirty="0">
              <a:ln/>
              <a:solidFill>
                <a:schemeClr val="accent4"/>
              </a:solidFill>
              <a:effectLst/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4727458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ferris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832496" y="955655"/>
            <a:ext cx="475322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 err="1" smtClean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</a:rPr>
              <a:t>আজকের</a:t>
            </a:r>
            <a:r>
              <a:rPr lang="en-US" sz="5400" b="1" dirty="0" smtClean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</a:rPr>
              <a:t> </a:t>
            </a:r>
            <a:r>
              <a:rPr lang="en-US" sz="5400" b="1" dirty="0" err="1" smtClean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</a:rPr>
              <a:t>পাঠ</a:t>
            </a:r>
            <a:endParaRPr lang="en-US" sz="5400" b="1" cap="none" spc="0" dirty="0">
              <a:ln/>
              <a:pattFill prst="dkUpDiag">
                <a:fgClr>
                  <a:schemeClr val="bg1">
                    <a:lumMod val="50000"/>
                  </a:schemeClr>
                </a:fgClr>
                <a:bgClr>
                  <a:schemeClr val="tx1">
                    <a:lumMod val="75000"/>
                    <a:lumOff val="25000"/>
                  </a:schemeClr>
                </a:bgClr>
              </a:patt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963880" y="3228592"/>
            <a:ext cx="7976863" cy="92333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0" cap="none" spc="0" dirty="0" err="1" smtClean="0">
                <a:ln w="0"/>
                <a:solidFill>
                  <a:schemeClr val="accent6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তাকদিরের</a:t>
            </a:r>
            <a:r>
              <a:rPr lang="en-US" sz="5400" b="0" cap="none" spc="0" dirty="0" smtClean="0">
                <a:ln w="0"/>
                <a:solidFill>
                  <a:schemeClr val="accent6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5400" b="0" cap="none" spc="0" dirty="0" err="1" smtClean="0">
                <a:ln w="0"/>
                <a:solidFill>
                  <a:schemeClr val="accent6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পরিচয়</a:t>
            </a:r>
            <a:r>
              <a:rPr lang="en-US" sz="5400" b="0" cap="none" spc="0" dirty="0" smtClean="0">
                <a:ln w="0"/>
                <a:solidFill>
                  <a:schemeClr val="accent6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ও </a:t>
            </a:r>
            <a:r>
              <a:rPr lang="en-US" sz="5400" b="0" cap="none" spc="0" dirty="0" err="1" smtClean="0">
                <a:ln w="0"/>
                <a:solidFill>
                  <a:schemeClr val="accent6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এর</a:t>
            </a:r>
            <a:r>
              <a:rPr lang="en-US" sz="5400" b="0" cap="none" spc="0" dirty="0" smtClean="0">
                <a:ln w="0"/>
                <a:solidFill>
                  <a:schemeClr val="accent6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5400" b="0" cap="none" spc="0" dirty="0" err="1" smtClean="0">
                <a:ln w="0"/>
                <a:solidFill>
                  <a:schemeClr val="accent6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প্রতি</a:t>
            </a:r>
            <a:r>
              <a:rPr lang="en-US" sz="5400" b="0" cap="none" spc="0" dirty="0" smtClean="0">
                <a:ln w="0"/>
                <a:solidFill>
                  <a:schemeClr val="accent6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5400" b="0" cap="none" spc="0" dirty="0" err="1" smtClean="0">
                <a:ln w="0"/>
                <a:solidFill>
                  <a:schemeClr val="accent6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বিশ্বাস</a:t>
            </a:r>
            <a:endParaRPr lang="en-US" sz="5400" b="0" cap="none" spc="0" dirty="0">
              <a:ln w="0"/>
              <a:solidFill>
                <a:schemeClr val="accent6">
                  <a:lumMod val="50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8747529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493498" y="825026"/>
            <a:ext cx="3405099" cy="92333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শিখন</a:t>
            </a:r>
            <a:r>
              <a:rPr lang="en-US" sz="54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 </a:t>
            </a:r>
            <a:r>
              <a:rPr lang="en-US" sz="5400" b="1" cap="none" spc="0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ফল</a:t>
            </a:r>
            <a:endParaRPr lang="en-US" sz="5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992778" y="2168434"/>
            <a:ext cx="8386354" cy="28026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dirty="0" err="1" smtClean="0">
                <a:solidFill>
                  <a:srgbClr val="FF0000"/>
                </a:solidFill>
              </a:rPr>
              <a:t>পাঠ</a:t>
            </a:r>
            <a:r>
              <a:rPr lang="en-US" sz="2400" dirty="0" smtClean="0">
                <a:solidFill>
                  <a:srgbClr val="FF0000"/>
                </a:solidFill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</a:rPr>
              <a:t>শেষে</a:t>
            </a:r>
            <a:r>
              <a:rPr lang="en-US" sz="2400" dirty="0" smtClean="0">
                <a:solidFill>
                  <a:srgbClr val="FF0000"/>
                </a:solidFill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</a:rPr>
              <a:t>শিক্ষার্থীরা</a:t>
            </a:r>
            <a:r>
              <a:rPr lang="en-US" sz="2400" dirty="0" smtClean="0">
                <a:solidFill>
                  <a:srgbClr val="FF0000"/>
                </a:solidFill>
              </a:rPr>
              <a:t>-</a:t>
            </a:r>
          </a:p>
          <a:p>
            <a:pPr>
              <a:lnSpc>
                <a:spcPct val="150000"/>
              </a:lnSpc>
            </a:pPr>
            <a:r>
              <a:rPr lang="en-US" sz="2400" dirty="0" smtClean="0">
                <a:solidFill>
                  <a:srgbClr val="FF0000"/>
                </a:solidFill>
              </a:rPr>
              <a:t>১। </a:t>
            </a:r>
            <a:r>
              <a:rPr lang="en-US" sz="2400" dirty="0" err="1" smtClean="0">
                <a:solidFill>
                  <a:srgbClr val="FF0000"/>
                </a:solidFill>
              </a:rPr>
              <a:t>তাকদির</a:t>
            </a:r>
            <a:r>
              <a:rPr lang="en-US" sz="2400" dirty="0" smtClean="0">
                <a:solidFill>
                  <a:srgbClr val="FF0000"/>
                </a:solidFill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</a:rPr>
              <a:t>সম্পর্কে</a:t>
            </a:r>
            <a:r>
              <a:rPr lang="en-US" sz="2400" dirty="0" smtClean="0">
                <a:solidFill>
                  <a:srgbClr val="FF0000"/>
                </a:solidFill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</a:rPr>
              <a:t>জানতে</a:t>
            </a:r>
            <a:r>
              <a:rPr lang="en-US" sz="2400" dirty="0" smtClean="0">
                <a:solidFill>
                  <a:srgbClr val="FF0000"/>
                </a:solidFill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</a:rPr>
              <a:t>পারবে</a:t>
            </a:r>
            <a:r>
              <a:rPr lang="en-US" sz="2400" dirty="0" smtClean="0">
                <a:solidFill>
                  <a:srgbClr val="FF0000"/>
                </a:solidFill>
              </a:rPr>
              <a:t>।</a:t>
            </a:r>
          </a:p>
          <a:p>
            <a:pPr>
              <a:lnSpc>
                <a:spcPct val="150000"/>
              </a:lnSpc>
            </a:pPr>
            <a:r>
              <a:rPr lang="en-US" sz="2400" dirty="0" smtClean="0">
                <a:solidFill>
                  <a:srgbClr val="FF0000"/>
                </a:solidFill>
              </a:rPr>
              <a:t>২। </a:t>
            </a:r>
            <a:r>
              <a:rPr lang="en-US" sz="2400" dirty="0" err="1" smtClean="0">
                <a:solidFill>
                  <a:srgbClr val="FF0000"/>
                </a:solidFill>
              </a:rPr>
              <a:t>তাকদিরে</a:t>
            </a:r>
            <a:r>
              <a:rPr lang="en-US" sz="2400" dirty="0" smtClean="0">
                <a:solidFill>
                  <a:srgbClr val="FF0000"/>
                </a:solidFill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</a:rPr>
              <a:t>বিশ্বাস</a:t>
            </a:r>
            <a:r>
              <a:rPr lang="en-US" sz="2400" dirty="0" smtClean="0">
                <a:solidFill>
                  <a:srgbClr val="FF0000"/>
                </a:solidFill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</a:rPr>
              <a:t>না</a:t>
            </a:r>
            <a:r>
              <a:rPr lang="en-US" sz="2400" dirty="0" smtClean="0">
                <a:solidFill>
                  <a:srgbClr val="FF0000"/>
                </a:solidFill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</a:rPr>
              <a:t>করার</a:t>
            </a:r>
            <a:r>
              <a:rPr lang="en-US" sz="2400" dirty="0" smtClean="0">
                <a:solidFill>
                  <a:srgbClr val="FF0000"/>
                </a:solidFill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</a:rPr>
              <a:t>পরিণাম</a:t>
            </a:r>
            <a:r>
              <a:rPr lang="en-US" sz="2400" dirty="0" smtClean="0">
                <a:solidFill>
                  <a:srgbClr val="FF0000"/>
                </a:solidFill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</a:rPr>
              <a:t>সম্পর্কে</a:t>
            </a:r>
            <a:r>
              <a:rPr lang="en-US" sz="2400" dirty="0" smtClean="0">
                <a:solidFill>
                  <a:srgbClr val="FF0000"/>
                </a:solidFill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</a:rPr>
              <a:t>জানতে</a:t>
            </a:r>
            <a:r>
              <a:rPr lang="en-US" sz="2400" dirty="0" smtClean="0">
                <a:solidFill>
                  <a:srgbClr val="FF0000"/>
                </a:solidFill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</a:rPr>
              <a:t>পারবে</a:t>
            </a:r>
            <a:r>
              <a:rPr lang="en-US" sz="2400" dirty="0" smtClean="0">
                <a:solidFill>
                  <a:srgbClr val="FF0000"/>
                </a:solidFill>
              </a:rPr>
              <a:t>।</a:t>
            </a:r>
          </a:p>
          <a:p>
            <a:pPr>
              <a:lnSpc>
                <a:spcPct val="150000"/>
              </a:lnSpc>
            </a:pPr>
            <a:r>
              <a:rPr lang="en-US" sz="2400" dirty="0" smtClean="0">
                <a:solidFill>
                  <a:srgbClr val="FF0000"/>
                </a:solidFill>
              </a:rPr>
              <a:t>৩। </a:t>
            </a:r>
            <a:r>
              <a:rPr lang="en-US" sz="2400" dirty="0" err="1" smtClean="0">
                <a:solidFill>
                  <a:srgbClr val="FF0000"/>
                </a:solidFill>
              </a:rPr>
              <a:t>তাকদির</a:t>
            </a:r>
            <a:r>
              <a:rPr lang="en-US" sz="2400" dirty="0" smtClean="0">
                <a:solidFill>
                  <a:srgbClr val="FF0000"/>
                </a:solidFill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</a:rPr>
              <a:t>বিশ্বাসের</a:t>
            </a:r>
            <a:r>
              <a:rPr lang="en-US" sz="2400" dirty="0" smtClean="0">
                <a:solidFill>
                  <a:srgbClr val="FF0000"/>
                </a:solidFill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</a:rPr>
              <a:t>সুফল</a:t>
            </a:r>
            <a:r>
              <a:rPr lang="en-US" sz="2400" dirty="0" smtClean="0">
                <a:solidFill>
                  <a:srgbClr val="FF0000"/>
                </a:solidFill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</a:rPr>
              <a:t>জানতে</a:t>
            </a:r>
            <a:r>
              <a:rPr lang="en-US" sz="2400" dirty="0" smtClean="0">
                <a:solidFill>
                  <a:srgbClr val="FF0000"/>
                </a:solidFill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</a:rPr>
              <a:t>পারবে</a:t>
            </a:r>
            <a:r>
              <a:rPr lang="en-US" sz="2400" dirty="0" smtClean="0">
                <a:solidFill>
                  <a:srgbClr val="FF0000"/>
                </a:solidFill>
              </a:rPr>
              <a:t>।</a:t>
            </a:r>
          </a:p>
          <a:p>
            <a:pPr>
              <a:lnSpc>
                <a:spcPct val="150000"/>
              </a:lnSpc>
            </a:pPr>
            <a:r>
              <a:rPr lang="en-US" sz="2400" dirty="0" smtClean="0">
                <a:solidFill>
                  <a:srgbClr val="FF0000"/>
                </a:solidFill>
              </a:rPr>
              <a:t>৪। </a:t>
            </a:r>
            <a:r>
              <a:rPr lang="en-US" sz="2400" dirty="0" err="1" smtClean="0">
                <a:solidFill>
                  <a:srgbClr val="FF0000"/>
                </a:solidFill>
              </a:rPr>
              <a:t>তাকদির</a:t>
            </a:r>
            <a:r>
              <a:rPr lang="en-US" sz="2400" dirty="0" smtClean="0">
                <a:solidFill>
                  <a:srgbClr val="FF0000"/>
                </a:solidFill>
              </a:rPr>
              <a:t> ও </a:t>
            </a:r>
            <a:r>
              <a:rPr lang="en-US" sz="2400" dirty="0" err="1" smtClean="0">
                <a:solidFill>
                  <a:srgbClr val="FF0000"/>
                </a:solidFill>
              </a:rPr>
              <a:t>তাদবির</a:t>
            </a:r>
            <a:r>
              <a:rPr lang="en-US" sz="2400" dirty="0" smtClean="0">
                <a:solidFill>
                  <a:srgbClr val="FF0000"/>
                </a:solidFill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</a:rPr>
              <a:t>সম্পর্কে</a:t>
            </a:r>
            <a:r>
              <a:rPr lang="en-US" sz="2400" dirty="0" smtClean="0">
                <a:solidFill>
                  <a:srgbClr val="FF0000"/>
                </a:solidFill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</a:rPr>
              <a:t>জানতে</a:t>
            </a:r>
            <a:r>
              <a:rPr lang="en-US" sz="2400" dirty="0" smtClean="0">
                <a:solidFill>
                  <a:srgbClr val="FF0000"/>
                </a:solidFill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</a:rPr>
              <a:t>পারবে</a:t>
            </a:r>
            <a:r>
              <a:rPr lang="en-US" sz="2400" dirty="0" smtClean="0">
                <a:solidFill>
                  <a:srgbClr val="FF0000"/>
                </a:solidFill>
              </a:rPr>
              <a:t>।</a:t>
            </a:r>
            <a:endParaRPr lang="en-US" sz="2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7182257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079054" y="576832"/>
            <a:ext cx="405110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err="1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তাকদিরের</a:t>
            </a:r>
            <a:r>
              <a:rPr lang="en-US" sz="5400" b="1" cap="none" spc="0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5400" b="1" cap="none" spc="0" dirty="0" err="1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পরিচয়</a:t>
            </a:r>
            <a:endParaRPr lang="en-US" sz="5400" b="1" cap="none" spc="0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18457" y="1933303"/>
            <a:ext cx="8582297" cy="181588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4800" dirty="0" err="1" smtClean="0">
                <a:solidFill>
                  <a:srgbClr val="FF000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শাব্দিক</a:t>
            </a:r>
            <a:r>
              <a:rPr lang="en-US" sz="4800" dirty="0" smtClean="0">
                <a:solidFill>
                  <a:srgbClr val="FF000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4800" dirty="0" err="1" smtClean="0">
                <a:solidFill>
                  <a:srgbClr val="FF000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অর্থ</a:t>
            </a:r>
            <a:endParaRPr lang="en-US" sz="4800" dirty="0" smtClean="0">
              <a:solidFill>
                <a:srgbClr val="FF0000"/>
              </a:solidFill>
              <a:latin typeface="Nikosh" panose="02000000000000000000" pitchFamily="2" charset="0"/>
              <a:cs typeface="Nikosh" panose="02000000000000000000" pitchFamily="2" charset="0"/>
            </a:endParaRPr>
          </a:p>
          <a:p>
            <a:r>
              <a:rPr lang="en-US" sz="32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তাকদির</a:t>
            </a:r>
            <a:r>
              <a:rPr lang="en-US" sz="32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2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আরবি</a:t>
            </a:r>
            <a:r>
              <a:rPr lang="en-US" sz="32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2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শব্দ</a:t>
            </a:r>
            <a:r>
              <a:rPr lang="en-US" sz="3200" dirty="0" smtClean="0">
                <a:latin typeface="Nikosh" panose="02000000000000000000" pitchFamily="2" charset="0"/>
                <a:cs typeface="Nikosh" panose="02000000000000000000" pitchFamily="2" charset="0"/>
              </a:rPr>
              <a:t>। </a:t>
            </a:r>
            <a:r>
              <a:rPr lang="en-US" sz="32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এটি</a:t>
            </a:r>
            <a:r>
              <a:rPr lang="en-US" sz="32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ar-SA" sz="3200" dirty="0" smtClean="0">
                <a:latin typeface="Nikosh" panose="02000000000000000000" pitchFamily="2" charset="0"/>
                <a:cs typeface="Nikosh" panose="02000000000000000000" pitchFamily="2" charset="0"/>
              </a:rPr>
              <a:t>قدر</a:t>
            </a:r>
            <a:r>
              <a:rPr lang="en-US" sz="3200" dirty="0" smtClean="0">
                <a:latin typeface="Nikosh" panose="02000000000000000000" pitchFamily="2" charset="0"/>
                <a:cs typeface="Nikosh" panose="02000000000000000000" pitchFamily="2" charset="0"/>
              </a:rPr>
              <a:t>  </a:t>
            </a:r>
            <a:r>
              <a:rPr lang="en-US" sz="32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থেকে</a:t>
            </a:r>
            <a:r>
              <a:rPr lang="en-US" sz="32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2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উৎকলিত</a:t>
            </a:r>
            <a:r>
              <a:rPr lang="en-US" sz="3200" dirty="0" smtClean="0">
                <a:latin typeface="Nikosh" panose="02000000000000000000" pitchFamily="2" charset="0"/>
                <a:cs typeface="Nikosh" panose="02000000000000000000" pitchFamily="2" charset="0"/>
              </a:rPr>
              <a:t>। </a:t>
            </a:r>
            <a:r>
              <a:rPr lang="en-US" sz="32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তাকদিরের</a:t>
            </a:r>
            <a:r>
              <a:rPr lang="en-US" sz="3200" dirty="0" smtClean="0">
                <a:latin typeface="Nikosh" panose="02000000000000000000" pitchFamily="2" charset="0"/>
                <a:cs typeface="Nikosh" panose="02000000000000000000" pitchFamily="2" charset="0"/>
              </a:rPr>
              <a:t>  </a:t>
            </a:r>
            <a:r>
              <a:rPr lang="en-US" sz="32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শাব্দিক</a:t>
            </a:r>
            <a:r>
              <a:rPr lang="en-US" sz="32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2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অর্থ</a:t>
            </a:r>
            <a:r>
              <a:rPr lang="en-US" sz="32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2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নির্ধারণ</a:t>
            </a:r>
            <a:r>
              <a:rPr lang="en-US" sz="32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2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করা,পরিমাপ</a:t>
            </a:r>
            <a:r>
              <a:rPr lang="en-US" sz="32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2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করা,যথাযথ</a:t>
            </a:r>
            <a:r>
              <a:rPr lang="en-US" sz="32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2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হওয়ার</a:t>
            </a:r>
            <a:r>
              <a:rPr lang="en-US" sz="32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2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ব্যবস্থা</a:t>
            </a:r>
            <a:r>
              <a:rPr lang="en-US" sz="32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2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করা</a:t>
            </a:r>
            <a:r>
              <a:rPr lang="en-US" sz="3200" dirty="0" smtClean="0">
                <a:latin typeface="Nikosh" panose="02000000000000000000" pitchFamily="2" charset="0"/>
                <a:cs typeface="Nikosh" panose="02000000000000000000" pitchFamily="2" charset="0"/>
              </a:rPr>
              <a:t>।</a:t>
            </a:r>
            <a:endParaRPr lang="en-US" sz="3200" dirty="0"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18457" y="4245429"/>
            <a:ext cx="8582297" cy="1754326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4400" dirty="0" err="1" smtClean="0">
                <a:solidFill>
                  <a:srgbClr val="FF000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পারিভাষিক</a:t>
            </a:r>
            <a:r>
              <a:rPr lang="en-US" sz="4400" dirty="0" smtClean="0">
                <a:solidFill>
                  <a:srgbClr val="FF000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4400" dirty="0" err="1" smtClean="0">
                <a:solidFill>
                  <a:srgbClr val="FF000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অর্থ</a:t>
            </a:r>
            <a:endParaRPr lang="en-US" sz="4400" dirty="0" smtClean="0">
              <a:solidFill>
                <a:srgbClr val="FF0000"/>
              </a:solidFill>
              <a:latin typeface="Nikosh" panose="02000000000000000000" pitchFamily="2" charset="0"/>
              <a:cs typeface="Nikosh" panose="02000000000000000000" pitchFamily="2" charset="0"/>
            </a:endParaRPr>
          </a:p>
          <a:p>
            <a:r>
              <a:rPr lang="en-US" sz="3200" dirty="0" err="1" smtClean="0">
                <a:solidFill>
                  <a:srgbClr val="00B05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মানুষের</a:t>
            </a:r>
            <a:r>
              <a:rPr lang="en-US" sz="3200" dirty="0" smtClean="0">
                <a:solidFill>
                  <a:srgbClr val="00B05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00B05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ভালো-মন্দ,জীবন-মরণ</a:t>
            </a:r>
            <a:r>
              <a:rPr lang="en-US" sz="3200" dirty="0" smtClean="0">
                <a:solidFill>
                  <a:srgbClr val="00B05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, </a:t>
            </a:r>
            <a:r>
              <a:rPr lang="en-US" sz="3200" dirty="0" err="1" smtClean="0">
                <a:solidFill>
                  <a:srgbClr val="00B05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মান-সম্মান</a:t>
            </a:r>
            <a:r>
              <a:rPr lang="en-US" sz="3200" dirty="0" smtClean="0">
                <a:solidFill>
                  <a:srgbClr val="00B05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00B05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সবই</a:t>
            </a:r>
            <a:r>
              <a:rPr lang="en-US" sz="3200" dirty="0" smtClean="0">
                <a:solidFill>
                  <a:srgbClr val="00B05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00B05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আল্লাহ</a:t>
            </a:r>
            <a:r>
              <a:rPr lang="en-US" sz="3200" dirty="0" smtClean="0">
                <a:solidFill>
                  <a:srgbClr val="00B05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00B05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কর্তৃক</a:t>
            </a:r>
            <a:r>
              <a:rPr lang="en-US" sz="3200" dirty="0" smtClean="0">
                <a:solidFill>
                  <a:srgbClr val="00B05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00B05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নির্ধারিত</a:t>
            </a:r>
            <a:r>
              <a:rPr lang="en-US" sz="3200" dirty="0" smtClean="0">
                <a:solidFill>
                  <a:srgbClr val="00B05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। </a:t>
            </a:r>
            <a:r>
              <a:rPr lang="en-US" sz="3200" dirty="0" err="1" smtClean="0">
                <a:solidFill>
                  <a:srgbClr val="00B05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শরীয়তের</a:t>
            </a:r>
            <a:r>
              <a:rPr lang="en-US" sz="3200" dirty="0" smtClean="0">
                <a:solidFill>
                  <a:srgbClr val="00B05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00B05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পরিভাষায়</a:t>
            </a:r>
            <a:r>
              <a:rPr lang="en-US" sz="3200" dirty="0" smtClean="0">
                <a:solidFill>
                  <a:srgbClr val="00B05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00B05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তাকে</a:t>
            </a:r>
            <a:r>
              <a:rPr lang="en-US" sz="3200" dirty="0" smtClean="0">
                <a:solidFill>
                  <a:srgbClr val="00B05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00B05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তাকদির</a:t>
            </a:r>
            <a:r>
              <a:rPr lang="en-US" sz="3200" dirty="0" smtClean="0">
                <a:solidFill>
                  <a:srgbClr val="00B05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00B05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বা</a:t>
            </a:r>
            <a:r>
              <a:rPr lang="en-US" sz="3200" dirty="0" smtClean="0">
                <a:solidFill>
                  <a:srgbClr val="00B05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00B05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ভাগ্যলিপি</a:t>
            </a:r>
            <a:r>
              <a:rPr lang="en-US" sz="3200" dirty="0" smtClean="0">
                <a:solidFill>
                  <a:srgbClr val="00B05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00B05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বলে</a:t>
            </a:r>
            <a:r>
              <a:rPr lang="en-US" sz="3200" dirty="0" smtClean="0">
                <a:solidFill>
                  <a:srgbClr val="00B05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।</a:t>
            </a:r>
            <a:endParaRPr lang="en-US" sz="3200" dirty="0">
              <a:solidFill>
                <a:srgbClr val="00B050"/>
              </a:solidFill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5224211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animBg="1"/>
      <p:bldP spid="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4000">
              <a:srgbClr val="92D050"/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886867" y="655210"/>
            <a:ext cx="5216492" cy="92333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তাকদির</a:t>
            </a:r>
            <a:r>
              <a:rPr lang="en-US" sz="54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5400" b="1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বিশ্বাসের</a:t>
            </a:r>
            <a:r>
              <a:rPr lang="en-US" sz="54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5400" b="1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সুফল</a:t>
            </a:r>
            <a:endParaRPr lang="en-US" sz="54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175657" y="2037806"/>
            <a:ext cx="7889966" cy="334707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600" dirty="0" err="1" smtClean="0">
                <a:solidFill>
                  <a:srgbClr val="FF000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মানুষ</a:t>
            </a:r>
            <a:r>
              <a:rPr lang="en-US" sz="3600" dirty="0" smtClean="0">
                <a:solidFill>
                  <a:srgbClr val="FF000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কোন</a:t>
            </a:r>
            <a:r>
              <a:rPr lang="en-US" sz="3600" dirty="0" smtClean="0">
                <a:solidFill>
                  <a:srgbClr val="FF000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কাজে</a:t>
            </a:r>
            <a:r>
              <a:rPr lang="en-US" sz="3600" dirty="0" smtClean="0">
                <a:solidFill>
                  <a:srgbClr val="FF000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সফল</a:t>
            </a:r>
            <a:r>
              <a:rPr lang="en-US" sz="3600" dirty="0" smtClean="0">
                <a:solidFill>
                  <a:srgbClr val="FF000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হলে</a:t>
            </a:r>
            <a:r>
              <a:rPr lang="en-US" sz="3600" dirty="0" smtClean="0">
                <a:solidFill>
                  <a:srgbClr val="FF000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আনন্দিত</a:t>
            </a:r>
            <a:r>
              <a:rPr lang="en-US" sz="3600" dirty="0" smtClean="0">
                <a:solidFill>
                  <a:srgbClr val="FF000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হয়</a:t>
            </a:r>
            <a:r>
              <a:rPr lang="en-US" sz="3600" dirty="0" smtClean="0">
                <a:solidFill>
                  <a:srgbClr val="FF000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এবয়</a:t>
            </a:r>
            <a:r>
              <a:rPr lang="en-US" sz="3600" dirty="0" smtClean="0">
                <a:solidFill>
                  <a:srgbClr val="FF000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ব্যর্থ</a:t>
            </a:r>
            <a:r>
              <a:rPr lang="en-US" sz="3600" dirty="0" smtClean="0">
                <a:solidFill>
                  <a:srgbClr val="FF000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হলে</a:t>
            </a:r>
            <a:r>
              <a:rPr lang="en-US" sz="3600" dirty="0" smtClean="0">
                <a:solidFill>
                  <a:srgbClr val="FF000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বিমর্ষ</a:t>
            </a:r>
            <a:r>
              <a:rPr lang="en-US" sz="3600" dirty="0" smtClean="0">
                <a:solidFill>
                  <a:srgbClr val="FF000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হয়</a:t>
            </a:r>
            <a:r>
              <a:rPr lang="en-US" sz="3600" dirty="0" smtClean="0">
                <a:solidFill>
                  <a:srgbClr val="FF000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। </a:t>
            </a:r>
            <a:r>
              <a:rPr lang="en-US" sz="3600" dirty="0" err="1" smtClean="0">
                <a:solidFill>
                  <a:srgbClr val="FF000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যারা</a:t>
            </a:r>
            <a:r>
              <a:rPr lang="en-US" sz="3600" dirty="0" smtClean="0">
                <a:solidFill>
                  <a:srgbClr val="FF000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তাকদিরে</a:t>
            </a:r>
            <a:r>
              <a:rPr lang="en-US" sz="3600" dirty="0" smtClean="0">
                <a:solidFill>
                  <a:srgbClr val="FF000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বিশ্বাস</a:t>
            </a:r>
            <a:r>
              <a:rPr lang="en-US" sz="3600" dirty="0" smtClean="0">
                <a:solidFill>
                  <a:srgbClr val="FF000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করে</a:t>
            </a:r>
            <a:r>
              <a:rPr lang="en-US" sz="3600" dirty="0" smtClean="0">
                <a:solidFill>
                  <a:srgbClr val="FF000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তারা</a:t>
            </a:r>
            <a:r>
              <a:rPr lang="en-US" sz="3600" dirty="0" smtClean="0">
                <a:solidFill>
                  <a:srgbClr val="FF000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কঠিন</a:t>
            </a:r>
            <a:r>
              <a:rPr lang="en-US" sz="3600" dirty="0" smtClean="0">
                <a:solidFill>
                  <a:srgbClr val="FF000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কোন</a:t>
            </a:r>
            <a:r>
              <a:rPr lang="en-US" sz="3600" dirty="0" smtClean="0">
                <a:solidFill>
                  <a:srgbClr val="FF000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বিপদে</a:t>
            </a:r>
            <a:r>
              <a:rPr lang="en-US" sz="3600" dirty="0" smtClean="0">
                <a:solidFill>
                  <a:srgbClr val="FF000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পড়লেও</a:t>
            </a:r>
            <a:r>
              <a:rPr lang="en-US" sz="3600" dirty="0" smtClean="0">
                <a:solidFill>
                  <a:srgbClr val="FF000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মনোবল</a:t>
            </a:r>
            <a:r>
              <a:rPr lang="en-US" sz="3600" dirty="0" smtClean="0">
                <a:solidFill>
                  <a:srgbClr val="FF000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হারায়</a:t>
            </a:r>
            <a:r>
              <a:rPr lang="en-US" sz="3600" dirty="0" smtClean="0">
                <a:solidFill>
                  <a:srgbClr val="FF000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না</a:t>
            </a:r>
            <a:r>
              <a:rPr lang="en-US" sz="3600" dirty="0" smtClean="0">
                <a:solidFill>
                  <a:srgbClr val="FF000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। </a:t>
            </a:r>
            <a:r>
              <a:rPr lang="en-US" sz="3600" dirty="0" err="1" smtClean="0">
                <a:solidFill>
                  <a:srgbClr val="FF000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তাদিরে</a:t>
            </a:r>
            <a:r>
              <a:rPr lang="en-US" sz="3600" dirty="0" smtClean="0">
                <a:solidFill>
                  <a:srgbClr val="FF000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বিশ্বাস</a:t>
            </a:r>
            <a:r>
              <a:rPr lang="en-US" sz="3600" dirty="0" smtClean="0">
                <a:solidFill>
                  <a:srgbClr val="FF000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বান্দাকে</a:t>
            </a:r>
            <a:r>
              <a:rPr lang="en-US" sz="3600" dirty="0" smtClean="0">
                <a:solidFill>
                  <a:srgbClr val="FF000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আল্লাহর</a:t>
            </a:r>
            <a:r>
              <a:rPr lang="en-US" sz="3600" dirty="0" smtClean="0">
                <a:solidFill>
                  <a:srgbClr val="FF000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উপর</a:t>
            </a:r>
            <a:r>
              <a:rPr lang="en-US" sz="3600" dirty="0" smtClean="0">
                <a:solidFill>
                  <a:srgbClr val="FF000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নির্ভরশীল</a:t>
            </a:r>
            <a:r>
              <a:rPr lang="en-US" sz="3600" dirty="0" smtClean="0">
                <a:solidFill>
                  <a:srgbClr val="FF000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করে</a:t>
            </a:r>
            <a:r>
              <a:rPr lang="en-US" sz="3600" dirty="0" smtClean="0">
                <a:solidFill>
                  <a:srgbClr val="FF000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তোলে</a:t>
            </a:r>
            <a:r>
              <a:rPr lang="en-US" sz="3600" dirty="0" smtClean="0">
                <a:solidFill>
                  <a:srgbClr val="FF000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।</a:t>
            </a:r>
            <a:endParaRPr lang="en-US" sz="3600" dirty="0">
              <a:solidFill>
                <a:srgbClr val="FF0000"/>
              </a:solidFill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104016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2000" fill="hold"/>
                                        <p:tgtEl>
                                          <p:spTgt spid="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117571" y="825026"/>
            <a:ext cx="9852377" cy="1015663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6000" b="1" cap="none" spc="0" dirty="0" err="1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তাকদিরের</a:t>
            </a:r>
            <a:r>
              <a:rPr lang="en-US" sz="6000" b="1" cap="none" spc="0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6000" b="1" cap="none" spc="0" dirty="0" err="1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উপর</a:t>
            </a:r>
            <a:r>
              <a:rPr lang="en-US" sz="6000" b="1" cap="none" spc="0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6000" b="1" cap="none" spc="0" dirty="0" err="1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বিশ্বাস</a:t>
            </a:r>
            <a:r>
              <a:rPr lang="en-US" sz="6000" b="1" cap="none" spc="0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6000" b="1" cap="none" spc="0" dirty="0" err="1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না</a:t>
            </a:r>
            <a:r>
              <a:rPr lang="en-US" sz="6000" b="1" cap="none" spc="0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6000" b="1" cap="none" spc="0" dirty="0" err="1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করার</a:t>
            </a:r>
            <a:r>
              <a:rPr lang="en-US" sz="6000" b="1" cap="none" spc="0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6000" b="1" cap="none" spc="0" dirty="0" err="1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পরিণাম</a:t>
            </a:r>
            <a:endParaRPr lang="en-US" sz="6000" b="1" cap="none" spc="0" dirty="0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117571" y="2599509"/>
            <a:ext cx="9379132" cy="2246769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b="1" dirty="0" err="1" smtClean="0">
                <a:solidFill>
                  <a:srgbClr val="00B05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তাকদিরের</a:t>
            </a:r>
            <a:r>
              <a:rPr lang="en-US" sz="3200" b="1" dirty="0" smtClean="0">
                <a:solidFill>
                  <a:srgbClr val="00B05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rgbClr val="00B05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উপর</a:t>
            </a:r>
            <a:r>
              <a:rPr lang="en-US" sz="3200" b="1" dirty="0" smtClean="0">
                <a:solidFill>
                  <a:srgbClr val="00B05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rgbClr val="00B05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বিশ্বাস</a:t>
            </a:r>
            <a:r>
              <a:rPr lang="en-US" sz="3200" b="1" dirty="0" smtClean="0">
                <a:solidFill>
                  <a:srgbClr val="00B05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rgbClr val="00B05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রাখা</a:t>
            </a:r>
            <a:r>
              <a:rPr lang="en-US" sz="3200" b="1" dirty="0" smtClean="0">
                <a:solidFill>
                  <a:srgbClr val="00B05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rgbClr val="00B05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ঈমানের</a:t>
            </a:r>
            <a:r>
              <a:rPr lang="en-US" sz="3200" b="1" dirty="0" smtClean="0">
                <a:solidFill>
                  <a:srgbClr val="00B05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rgbClr val="00B05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অংশ</a:t>
            </a:r>
            <a:r>
              <a:rPr lang="en-US" sz="3200" b="1" dirty="0" smtClean="0">
                <a:solidFill>
                  <a:srgbClr val="00B05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। </a:t>
            </a:r>
            <a:r>
              <a:rPr lang="en-US" sz="3200" b="1" dirty="0" err="1" smtClean="0">
                <a:solidFill>
                  <a:srgbClr val="00B05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তাকদিরে</a:t>
            </a:r>
            <a:r>
              <a:rPr lang="en-US" sz="3200" b="1" dirty="0" smtClean="0">
                <a:solidFill>
                  <a:srgbClr val="00B05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rgbClr val="00B05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অবিশ্বাস</a:t>
            </a:r>
            <a:r>
              <a:rPr lang="en-US" sz="3200" b="1" dirty="0" smtClean="0">
                <a:solidFill>
                  <a:srgbClr val="00B05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rgbClr val="00B05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গুরুতর</a:t>
            </a:r>
            <a:r>
              <a:rPr lang="en-US" sz="3200" b="1" dirty="0" smtClean="0">
                <a:solidFill>
                  <a:srgbClr val="00B05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rgbClr val="00B05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অপরাধ</a:t>
            </a:r>
            <a:r>
              <a:rPr lang="en-US" sz="3200" b="1" dirty="0" smtClean="0">
                <a:solidFill>
                  <a:srgbClr val="00B05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। </a:t>
            </a:r>
            <a:r>
              <a:rPr lang="en-US" sz="3200" b="1" dirty="0" err="1" smtClean="0">
                <a:solidFill>
                  <a:srgbClr val="00B05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যারা</a:t>
            </a:r>
            <a:r>
              <a:rPr lang="en-US" sz="3200" b="1" dirty="0" smtClean="0">
                <a:solidFill>
                  <a:srgbClr val="00B05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rgbClr val="00B05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তাকদির</a:t>
            </a:r>
            <a:r>
              <a:rPr lang="en-US" sz="3200" b="1" dirty="0" smtClean="0">
                <a:solidFill>
                  <a:srgbClr val="00B05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rgbClr val="00B05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বিশ্বাস</a:t>
            </a:r>
            <a:r>
              <a:rPr lang="en-US" sz="3200" b="1" dirty="0" smtClean="0">
                <a:solidFill>
                  <a:srgbClr val="00B05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rgbClr val="00B05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করে</a:t>
            </a:r>
            <a:r>
              <a:rPr lang="en-US" sz="3200" b="1" dirty="0" smtClean="0">
                <a:solidFill>
                  <a:srgbClr val="00B05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rgbClr val="00B05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না</a:t>
            </a:r>
            <a:r>
              <a:rPr lang="en-US" sz="3200" b="1" dirty="0" smtClean="0">
                <a:solidFill>
                  <a:srgbClr val="00B05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rgbClr val="00B05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নবীজি</a:t>
            </a:r>
            <a:r>
              <a:rPr lang="en-US" sz="3200" b="1" dirty="0" smtClean="0">
                <a:solidFill>
                  <a:srgbClr val="00B05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rgbClr val="00B05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তাদেরকে</a:t>
            </a:r>
            <a:r>
              <a:rPr lang="en-US" sz="3200" b="1" dirty="0" smtClean="0">
                <a:solidFill>
                  <a:srgbClr val="00B05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rgbClr val="00B05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লানত</a:t>
            </a:r>
            <a:r>
              <a:rPr lang="en-US" sz="3200" b="1" dirty="0" smtClean="0">
                <a:solidFill>
                  <a:srgbClr val="00B05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rgbClr val="00B05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দিয়েছেন</a:t>
            </a:r>
            <a:r>
              <a:rPr lang="en-US" sz="3200" b="1" dirty="0" smtClean="0">
                <a:solidFill>
                  <a:srgbClr val="00B05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। </a:t>
            </a:r>
            <a:r>
              <a:rPr lang="en-US" sz="3200" b="1" dirty="0" err="1" smtClean="0">
                <a:solidFill>
                  <a:srgbClr val="00B05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কাজেই</a:t>
            </a:r>
            <a:r>
              <a:rPr lang="en-US" sz="3200" b="1" dirty="0" smtClean="0">
                <a:solidFill>
                  <a:srgbClr val="00B05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rgbClr val="00B05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প্রত্যেক</a:t>
            </a:r>
            <a:r>
              <a:rPr lang="en-US" sz="3200" b="1" dirty="0" smtClean="0">
                <a:solidFill>
                  <a:srgbClr val="00B05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rgbClr val="00B05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মুসলমানের</a:t>
            </a:r>
            <a:r>
              <a:rPr lang="en-US" sz="3200" b="1" dirty="0" smtClean="0">
                <a:solidFill>
                  <a:srgbClr val="00B05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rgbClr val="00B05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উচিত</a:t>
            </a:r>
            <a:r>
              <a:rPr lang="en-US" sz="3200" b="1" dirty="0" smtClean="0">
                <a:solidFill>
                  <a:srgbClr val="00B05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rgbClr val="00B05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তাকদিরের</a:t>
            </a:r>
            <a:r>
              <a:rPr lang="en-US" sz="3200" b="1" dirty="0" smtClean="0">
                <a:solidFill>
                  <a:srgbClr val="00B05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rgbClr val="00B05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উপর</a:t>
            </a:r>
            <a:r>
              <a:rPr lang="en-US" sz="3200" b="1" dirty="0" smtClean="0">
                <a:solidFill>
                  <a:srgbClr val="00B05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rgbClr val="00B05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বিশ্বাস</a:t>
            </a:r>
            <a:r>
              <a:rPr lang="en-US" sz="3200" b="1" dirty="0" smtClean="0">
                <a:solidFill>
                  <a:srgbClr val="00B05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rgbClr val="00B05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রাখা</a:t>
            </a:r>
            <a:r>
              <a:rPr lang="en-US" sz="3200" b="1" dirty="0" smtClean="0">
                <a:solidFill>
                  <a:srgbClr val="00B05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।</a:t>
            </a:r>
            <a:endParaRPr lang="en-US" sz="3200" b="1" dirty="0">
              <a:solidFill>
                <a:srgbClr val="00B050"/>
              </a:solidFill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211301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940279" y="772775"/>
            <a:ext cx="5867312" cy="1200329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7200" b="1" cap="none" spc="0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তাকিদির</a:t>
            </a:r>
            <a:r>
              <a:rPr lang="en-US" sz="72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ও </a:t>
            </a:r>
            <a:r>
              <a:rPr lang="en-US" sz="7200" b="1" cap="none" spc="0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তাদবির</a:t>
            </a:r>
            <a:endParaRPr lang="en-US" sz="72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rgbClr val="002060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449977" y="2638697"/>
            <a:ext cx="9588137" cy="193899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4000" b="1" dirty="0" err="1" smtClean="0">
                <a:solidFill>
                  <a:srgbClr val="00B05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তাকদিরে</a:t>
            </a:r>
            <a:r>
              <a:rPr lang="en-US" sz="4000" b="1" dirty="0" smtClean="0">
                <a:solidFill>
                  <a:srgbClr val="00B05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4000" b="1" dirty="0" err="1" smtClean="0">
                <a:solidFill>
                  <a:srgbClr val="00B05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বিশ্বাস</a:t>
            </a:r>
            <a:r>
              <a:rPr lang="en-US" sz="4000" b="1" dirty="0" smtClean="0">
                <a:solidFill>
                  <a:srgbClr val="00B05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4000" b="1" dirty="0" err="1" smtClean="0">
                <a:solidFill>
                  <a:srgbClr val="00B05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করা</a:t>
            </a:r>
            <a:r>
              <a:rPr lang="en-US" sz="4000" b="1" dirty="0" smtClean="0">
                <a:solidFill>
                  <a:srgbClr val="00B05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4000" b="1" dirty="0" err="1" smtClean="0">
                <a:solidFill>
                  <a:srgbClr val="00B05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যেমন</a:t>
            </a:r>
            <a:r>
              <a:rPr lang="en-US" sz="4000" b="1" dirty="0" smtClean="0">
                <a:solidFill>
                  <a:srgbClr val="00B05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4000" b="1" dirty="0" err="1" smtClean="0">
                <a:solidFill>
                  <a:srgbClr val="00B05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ঈমানের</a:t>
            </a:r>
            <a:r>
              <a:rPr lang="en-US" sz="4000" b="1" dirty="0" smtClean="0">
                <a:solidFill>
                  <a:srgbClr val="00B05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4000" b="1" dirty="0" err="1" smtClean="0">
                <a:solidFill>
                  <a:srgbClr val="00B05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অঙ্গ</a:t>
            </a:r>
            <a:r>
              <a:rPr lang="en-US" sz="4000" b="1" dirty="0" smtClean="0">
                <a:solidFill>
                  <a:srgbClr val="00B05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4000" b="1" dirty="0" err="1" smtClean="0">
                <a:solidFill>
                  <a:srgbClr val="00B05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তেমনি</a:t>
            </a:r>
            <a:r>
              <a:rPr lang="en-US" sz="4000" b="1" dirty="0" smtClean="0">
                <a:solidFill>
                  <a:srgbClr val="00B05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4000" b="1" dirty="0" err="1" smtClean="0">
                <a:solidFill>
                  <a:srgbClr val="00B05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কাজ</a:t>
            </a:r>
            <a:r>
              <a:rPr lang="en-US" sz="4000" b="1" dirty="0" smtClean="0">
                <a:solidFill>
                  <a:srgbClr val="00B05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4000" b="1" dirty="0" err="1" smtClean="0">
                <a:solidFill>
                  <a:srgbClr val="00B05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করে</a:t>
            </a:r>
            <a:r>
              <a:rPr lang="en-US" sz="4000" b="1" dirty="0" smtClean="0">
                <a:solidFill>
                  <a:srgbClr val="00B05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4000" b="1" dirty="0" err="1" smtClean="0">
                <a:solidFill>
                  <a:srgbClr val="00B05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যাওয়াও</a:t>
            </a:r>
            <a:r>
              <a:rPr lang="en-US" sz="4000" b="1" dirty="0" smtClean="0">
                <a:solidFill>
                  <a:srgbClr val="00B05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4000" b="1" dirty="0" err="1" smtClean="0">
                <a:solidFill>
                  <a:srgbClr val="00B05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আল্লাহর</a:t>
            </a:r>
            <a:r>
              <a:rPr lang="en-US" sz="4000" b="1" dirty="0" smtClean="0">
                <a:solidFill>
                  <a:srgbClr val="00B05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4000" b="1" dirty="0" err="1" smtClean="0">
                <a:solidFill>
                  <a:srgbClr val="00B05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নির্দেশ</a:t>
            </a:r>
            <a:r>
              <a:rPr lang="en-US" sz="4000" b="1" dirty="0" smtClean="0">
                <a:solidFill>
                  <a:srgbClr val="00B05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। </a:t>
            </a:r>
            <a:r>
              <a:rPr lang="en-US" sz="4000" b="1" dirty="0" err="1" smtClean="0">
                <a:solidFill>
                  <a:srgbClr val="00B05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বান্দার</a:t>
            </a:r>
            <a:r>
              <a:rPr lang="en-US" sz="4000" b="1" dirty="0" smtClean="0">
                <a:solidFill>
                  <a:srgbClr val="00B05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4000" b="1" dirty="0" err="1" smtClean="0">
                <a:solidFill>
                  <a:srgbClr val="00B05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দায়িত্ব</a:t>
            </a:r>
            <a:r>
              <a:rPr lang="en-US" sz="4000" b="1" dirty="0" smtClean="0">
                <a:solidFill>
                  <a:srgbClr val="00B05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4000" b="1" dirty="0" err="1" smtClean="0">
                <a:solidFill>
                  <a:srgbClr val="00B05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কাজ</a:t>
            </a:r>
            <a:r>
              <a:rPr lang="en-US" sz="4000" b="1" dirty="0" smtClean="0">
                <a:solidFill>
                  <a:srgbClr val="00B05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4000" b="1" dirty="0" err="1" smtClean="0">
                <a:solidFill>
                  <a:srgbClr val="00B05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করা</a:t>
            </a:r>
            <a:r>
              <a:rPr lang="en-US" sz="4000" b="1" dirty="0" smtClean="0">
                <a:solidFill>
                  <a:srgbClr val="00B05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4000" b="1" dirty="0" err="1" smtClean="0">
                <a:solidFill>
                  <a:srgbClr val="00B05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আর</a:t>
            </a:r>
            <a:r>
              <a:rPr lang="en-US" sz="4000" b="1" dirty="0" smtClean="0">
                <a:solidFill>
                  <a:srgbClr val="00B05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4000" b="1" dirty="0" err="1" smtClean="0">
                <a:solidFill>
                  <a:srgbClr val="00B05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চুড়ান্ত</a:t>
            </a:r>
            <a:r>
              <a:rPr lang="en-US" sz="4000" b="1" dirty="0" smtClean="0">
                <a:solidFill>
                  <a:srgbClr val="00B05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4000" b="1" dirty="0" err="1" smtClean="0">
                <a:solidFill>
                  <a:srgbClr val="00B05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ফলাফল</a:t>
            </a:r>
            <a:r>
              <a:rPr lang="en-US" sz="4000" b="1" dirty="0" smtClean="0">
                <a:solidFill>
                  <a:srgbClr val="00B05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4000" b="1" dirty="0" err="1" smtClean="0">
                <a:solidFill>
                  <a:srgbClr val="00B05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আল্লাহর</a:t>
            </a:r>
            <a:r>
              <a:rPr lang="en-US" sz="4000" b="1" dirty="0" smtClean="0">
                <a:solidFill>
                  <a:srgbClr val="00B05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4000" b="1" dirty="0" err="1" smtClean="0">
                <a:solidFill>
                  <a:srgbClr val="00B05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হাতে</a:t>
            </a:r>
            <a:r>
              <a:rPr lang="en-US" sz="4000" b="1" dirty="0" smtClean="0">
                <a:solidFill>
                  <a:srgbClr val="00B05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। </a:t>
            </a:r>
            <a:endParaRPr lang="en-US" sz="4000" b="1" dirty="0">
              <a:solidFill>
                <a:srgbClr val="00B050"/>
              </a:solidFill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816052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97</TotalTime>
  <Words>292</Words>
  <Application>Microsoft Office PowerPoint</Application>
  <PresentationFormat>Widescreen</PresentationFormat>
  <Paragraphs>40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8" baseType="lpstr">
      <vt:lpstr>Arial</vt:lpstr>
      <vt:lpstr>Calibri</vt:lpstr>
      <vt:lpstr>Calibri Light</vt:lpstr>
      <vt:lpstr>Nikosh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pc</dc:creator>
  <cp:lastModifiedBy>pc</cp:lastModifiedBy>
  <cp:revision>24</cp:revision>
  <dcterms:created xsi:type="dcterms:W3CDTF">2020-12-03T08:09:11Z</dcterms:created>
  <dcterms:modified xsi:type="dcterms:W3CDTF">2020-12-03T11:21:53Z</dcterms:modified>
</cp:coreProperties>
</file>